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media/image123.jpg" ContentType="image/jpeg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7"/>
  </p:notesMasterIdLst>
  <p:sldIdLst>
    <p:sldId id="272" r:id="rId2"/>
    <p:sldId id="342" r:id="rId3"/>
    <p:sldId id="341" r:id="rId4"/>
    <p:sldId id="257" r:id="rId5"/>
    <p:sldId id="349" r:id="rId6"/>
    <p:sldId id="350" r:id="rId7"/>
    <p:sldId id="260" r:id="rId8"/>
    <p:sldId id="261" r:id="rId9"/>
    <p:sldId id="262" r:id="rId10"/>
    <p:sldId id="263" r:id="rId11"/>
    <p:sldId id="264" r:id="rId12"/>
    <p:sldId id="353" r:id="rId13"/>
    <p:sldId id="266" r:id="rId14"/>
    <p:sldId id="267" r:id="rId15"/>
    <p:sldId id="268" r:id="rId16"/>
    <p:sldId id="269" r:id="rId17"/>
    <p:sldId id="270" r:id="rId18"/>
    <p:sldId id="271" r:id="rId19"/>
    <p:sldId id="351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12" r:id="rId60"/>
    <p:sldId id="313" r:id="rId61"/>
    <p:sldId id="314" r:id="rId62"/>
    <p:sldId id="315" r:id="rId63"/>
    <p:sldId id="316" r:id="rId64"/>
    <p:sldId id="317" r:id="rId65"/>
    <p:sldId id="318" r:id="rId66"/>
    <p:sldId id="319" r:id="rId67"/>
    <p:sldId id="320" r:id="rId68"/>
    <p:sldId id="321" r:id="rId69"/>
    <p:sldId id="322" r:id="rId70"/>
    <p:sldId id="323" r:id="rId71"/>
    <p:sldId id="324" r:id="rId72"/>
    <p:sldId id="325" r:id="rId73"/>
    <p:sldId id="352" r:id="rId74"/>
    <p:sldId id="327" r:id="rId75"/>
    <p:sldId id="328" r:id="rId76"/>
    <p:sldId id="329" r:id="rId77"/>
    <p:sldId id="330" r:id="rId78"/>
    <p:sldId id="340" r:id="rId79"/>
    <p:sldId id="326" r:id="rId80"/>
    <p:sldId id="335" r:id="rId81"/>
    <p:sldId id="336" r:id="rId82"/>
    <p:sldId id="337" r:id="rId83"/>
    <p:sldId id="338" r:id="rId84"/>
    <p:sldId id="339" r:id="rId85"/>
    <p:sldId id="259" r:id="rId86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235B"/>
    <a:srgbClr val="3772FF"/>
    <a:srgbClr val="013C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651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45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heme" Target="theme/theme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customXml" Target="../customXml/item2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customXml" Target="../customXml/item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E8C8CC-A93C-4598-ACE7-0DBE1D586643}" type="datetimeFigureOut">
              <a:rPr lang="es-CO" smtClean="0"/>
              <a:t>19/09/2022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3CD255-A0E1-4A78-8D89-9A7898BCF14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61664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535FEA-F9A3-42C0-BCA8-A1CD36489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6107C93-4E5D-4846-BE1A-50808F8B1D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030F65C-8625-4ADC-B10C-514E6624F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D1C99-558F-46A2-AE0B-266A48E42937}" type="datetimeFigureOut">
              <a:rPr lang="es-CO" smtClean="0"/>
              <a:t>19/09/2022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B3B3004-45AA-415C-821E-4DDEFED11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170BE96-BFEE-400A-8AF5-CBA6F5A46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E99A1-3F5C-4A62-B0F1-12C4A8F0802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48716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08857F-E8CD-4511-9583-04E398240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7746624-2838-4ED0-8AF2-A846117509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0691309-A551-4545-8E2A-3EDBAED2E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D1C99-558F-46A2-AE0B-266A48E42937}" type="datetimeFigureOut">
              <a:rPr lang="es-CO" smtClean="0"/>
              <a:t>19/09/2022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8FAB7DC-DC72-478B-BBBF-C426CA2C9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127895E-C68F-47F7-B6DA-98754F11E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E99A1-3F5C-4A62-B0F1-12C4A8F0802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72014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BCAE1D5-2422-4C0E-AE4E-45FAA246C2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C74703A-17F8-4466-8A7C-87BBDD98FC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5A9A8DA-C18D-4B96-89CB-748CEF495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D1C99-558F-46A2-AE0B-266A48E42937}" type="datetimeFigureOut">
              <a:rPr lang="es-CO" smtClean="0"/>
              <a:t>19/09/2022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8D370F-2E2D-4572-8007-A1EAC8875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28BDBCF-571A-4310-9A3D-818901D9F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E99A1-3F5C-4A62-B0F1-12C4A8F0802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550568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3BDA3CB-C327-4E9A-9B59-5F54B6AAE9D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64389" y="6"/>
            <a:ext cx="5627615" cy="3150527"/>
          </a:xfrm>
          <a:custGeom>
            <a:avLst/>
            <a:gdLst>
              <a:gd name="connsiteX0" fmla="*/ 677073 w 5627615"/>
              <a:gd name="connsiteY0" fmla="*/ 0 h 3150527"/>
              <a:gd name="connsiteX1" fmla="*/ 5627615 w 5627615"/>
              <a:gd name="connsiteY1" fmla="*/ 0 h 3150527"/>
              <a:gd name="connsiteX2" fmla="*/ 5627615 w 5627615"/>
              <a:gd name="connsiteY2" fmla="*/ 29479 h 3150527"/>
              <a:gd name="connsiteX3" fmla="*/ 5587292 w 5627615"/>
              <a:gd name="connsiteY3" fmla="*/ 69590 h 3150527"/>
              <a:gd name="connsiteX4" fmla="*/ 2640497 w 5627615"/>
              <a:gd name="connsiteY4" fmla="*/ 3000909 h 3150527"/>
              <a:gd name="connsiteX5" fmla="*/ 1905168 w 5627615"/>
              <a:gd name="connsiteY5" fmla="*/ 3000909 h 3150527"/>
              <a:gd name="connsiteX6" fmla="*/ 150408 w 5627615"/>
              <a:gd name="connsiteY6" fmla="*/ 1271990 h 3150527"/>
              <a:gd name="connsiteX7" fmla="*/ 150408 w 5627615"/>
              <a:gd name="connsiteY7" fmla="*/ 523899 h 3150527"/>
              <a:gd name="connsiteX8" fmla="*/ 623428 w 5627615"/>
              <a:gd name="connsiteY8" fmla="*/ 53363 h 3150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27615" h="3150527">
                <a:moveTo>
                  <a:pt x="677073" y="0"/>
                </a:moveTo>
                <a:lnTo>
                  <a:pt x="5627615" y="0"/>
                </a:lnTo>
                <a:lnTo>
                  <a:pt x="5627615" y="29479"/>
                </a:lnTo>
                <a:lnTo>
                  <a:pt x="5587292" y="69590"/>
                </a:lnTo>
                <a:cubicBezTo>
                  <a:pt x="5277778" y="377479"/>
                  <a:pt x="4515897" y="1135359"/>
                  <a:pt x="2640497" y="3000909"/>
                </a:cubicBezTo>
                <a:cubicBezTo>
                  <a:pt x="2439953" y="3200400"/>
                  <a:pt x="2105712" y="3200400"/>
                  <a:pt x="1905168" y="3000909"/>
                </a:cubicBezTo>
                <a:cubicBezTo>
                  <a:pt x="1905168" y="3000909"/>
                  <a:pt x="1905168" y="3000909"/>
                  <a:pt x="150408" y="1271990"/>
                </a:cubicBezTo>
                <a:cubicBezTo>
                  <a:pt x="-50136" y="1055875"/>
                  <a:pt x="-50136" y="723390"/>
                  <a:pt x="150408" y="523899"/>
                </a:cubicBezTo>
                <a:cubicBezTo>
                  <a:pt x="150408" y="523899"/>
                  <a:pt x="150408" y="523899"/>
                  <a:pt x="623428" y="53363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31270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ción de imagen 3">
            <a:extLst>
              <a:ext uri="{FF2B5EF4-FFF2-40B4-BE49-F238E27FC236}">
                <a16:creationId xmlns:a16="http://schemas.microsoft.com/office/drawing/2014/main" id="{7D1D13CA-ADFC-48F8-827A-B120794A67A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32883" y="-9561"/>
            <a:ext cx="4700337" cy="5608256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s-CO"/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45E65808-C7C9-425D-A738-C7E07DC6C365}"/>
              </a:ext>
            </a:extLst>
          </p:cNvPr>
          <p:cNvGrpSpPr/>
          <p:nvPr userDrawn="1"/>
        </p:nvGrpSpPr>
        <p:grpSpPr>
          <a:xfrm>
            <a:off x="9333557" y="6233861"/>
            <a:ext cx="2486568" cy="530849"/>
            <a:chOff x="9333557" y="6233861"/>
            <a:chExt cx="2486568" cy="530849"/>
          </a:xfrm>
        </p:grpSpPr>
        <p:sp>
          <p:nvSpPr>
            <p:cNvPr id="5" name="TextBox 14">
              <a:extLst>
                <a:ext uri="{FF2B5EF4-FFF2-40B4-BE49-F238E27FC236}">
                  <a16:creationId xmlns:a16="http://schemas.microsoft.com/office/drawing/2014/main" id="{8A6E2420-850D-4B5E-BB7E-63358F25D031}"/>
                </a:ext>
              </a:extLst>
            </p:cNvPr>
            <p:cNvSpPr txBox="1"/>
            <p:nvPr/>
          </p:nvSpPr>
          <p:spPr>
            <a:xfrm>
              <a:off x="9333557" y="6233861"/>
              <a:ext cx="2309592" cy="53084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ts val="3600"/>
                </a:lnSpc>
              </a:pPr>
              <a:r>
                <a:rPr lang="es-CO" sz="900" dirty="0">
                  <a:solidFill>
                    <a:srgbClr val="1D33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www.aerocivil.gov.co</a:t>
              </a:r>
              <a:endParaRPr lang="id-ID" sz="900" dirty="0">
                <a:solidFill>
                  <a:srgbClr val="1D336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6" name="Straight Connector 15">
              <a:extLst>
                <a:ext uri="{FF2B5EF4-FFF2-40B4-BE49-F238E27FC236}">
                  <a16:creationId xmlns:a16="http://schemas.microsoft.com/office/drawing/2014/main" id="{3E62202C-256C-49CD-A9A5-90956966BE51}"/>
                </a:ext>
              </a:extLst>
            </p:cNvPr>
            <p:cNvCxnSpPr/>
            <p:nvPr/>
          </p:nvCxnSpPr>
          <p:spPr>
            <a:xfrm rot="5400000" flipV="1">
              <a:off x="10504265" y="5370379"/>
              <a:ext cx="0" cy="2161656"/>
            </a:xfrm>
            <a:prstGeom prst="line">
              <a:avLst/>
            </a:prstGeom>
            <a:ln w="12700">
              <a:solidFill>
                <a:srgbClr val="003CA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: Rounded Corners 18">
              <a:extLst>
                <a:ext uri="{FF2B5EF4-FFF2-40B4-BE49-F238E27FC236}">
                  <a16:creationId xmlns:a16="http://schemas.microsoft.com/office/drawing/2014/main" id="{0FD0FCD2-D3C3-4CC1-A2C8-454133AC2810}"/>
                </a:ext>
              </a:extLst>
            </p:cNvPr>
            <p:cNvSpPr/>
            <p:nvPr/>
          </p:nvSpPr>
          <p:spPr>
            <a:xfrm rot="18900000">
              <a:off x="11614254" y="6350733"/>
              <a:ext cx="205871" cy="205871"/>
            </a:xfrm>
            <a:prstGeom prst="roundRect">
              <a:avLst/>
            </a:prstGeom>
            <a:gradFill>
              <a:gsLst>
                <a:gs pos="82000">
                  <a:srgbClr val="09193C"/>
                </a:gs>
                <a:gs pos="0">
                  <a:srgbClr val="003CA3"/>
                </a:gs>
              </a:gsLst>
              <a:lin ang="7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1" dirty="0"/>
                <a:t> </a:t>
              </a:r>
              <a:endParaRPr lang="id-ID" sz="1351" dirty="0"/>
            </a:p>
          </p:txBody>
        </p:sp>
      </p:grpSp>
      <p:grpSp>
        <p:nvGrpSpPr>
          <p:cNvPr id="8" name="Group 54">
            <a:extLst>
              <a:ext uri="{FF2B5EF4-FFF2-40B4-BE49-F238E27FC236}">
                <a16:creationId xmlns:a16="http://schemas.microsoft.com/office/drawing/2014/main" id="{8B2265E4-1275-42E3-B517-95EF9AD9DD93}"/>
              </a:ext>
            </a:extLst>
          </p:cNvPr>
          <p:cNvGrpSpPr/>
          <p:nvPr userDrawn="1"/>
        </p:nvGrpSpPr>
        <p:grpSpPr>
          <a:xfrm rot="10800000">
            <a:off x="-2" y="6457890"/>
            <a:ext cx="3004457" cy="400110"/>
            <a:chOff x="696686" y="3429000"/>
            <a:chExt cx="2409370" cy="522514"/>
          </a:xfrm>
        </p:grpSpPr>
        <p:sp>
          <p:nvSpPr>
            <p:cNvPr id="9" name="Rectangle 55">
              <a:extLst>
                <a:ext uri="{FF2B5EF4-FFF2-40B4-BE49-F238E27FC236}">
                  <a16:creationId xmlns:a16="http://schemas.microsoft.com/office/drawing/2014/main" id="{E034DFF0-24C8-4BA8-B424-7BDE2C8F9EF0}"/>
                </a:ext>
              </a:extLst>
            </p:cNvPr>
            <p:cNvSpPr/>
            <p:nvPr/>
          </p:nvSpPr>
          <p:spPr>
            <a:xfrm>
              <a:off x="1219200" y="3429000"/>
              <a:ext cx="522514" cy="522514"/>
            </a:xfrm>
            <a:prstGeom prst="rect">
              <a:avLst/>
            </a:prstGeom>
            <a:solidFill>
              <a:srgbClr val="388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0" name="Rectangle 56">
              <a:extLst>
                <a:ext uri="{FF2B5EF4-FFF2-40B4-BE49-F238E27FC236}">
                  <a16:creationId xmlns:a16="http://schemas.microsoft.com/office/drawing/2014/main" id="{7AAF841D-76D0-418B-B4CA-EF194826AF13}"/>
                </a:ext>
              </a:extLst>
            </p:cNvPr>
            <p:cNvSpPr/>
            <p:nvPr/>
          </p:nvSpPr>
          <p:spPr>
            <a:xfrm>
              <a:off x="1741713" y="3429000"/>
              <a:ext cx="1364343" cy="522514"/>
            </a:xfrm>
            <a:prstGeom prst="rect">
              <a:avLst/>
            </a:prstGeom>
            <a:gradFill>
              <a:gsLst>
                <a:gs pos="23000">
                  <a:srgbClr val="09193C"/>
                </a:gs>
                <a:gs pos="100000">
                  <a:srgbClr val="003CA3">
                    <a:lumMod val="75000"/>
                  </a:srgb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1" name="Rectangle 57">
              <a:extLst>
                <a:ext uri="{FF2B5EF4-FFF2-40B4-BE49-F238E27FC236}">
                  <a16:creationId xmlns:a16="http://schemas.microsoft.com/office/drawing/2014/main" id="{90C02560-82A6-4D5B-90F3-90626B1114D9}"/>
                </a:ext>
              </a:extLst>
            </p:cNvPr>
            <p:cNvSpPr/>
            <p:nvPr/>
          </p:nvSpPr>
          <p:spPr>
            <a:xfrm>
              <a:off x="696686" y="3429000"/>
              <a:ext cx="522514" cy="522514"/>
            </a:xfrm>
            <a:prstGeom prst="rect">
              <a:avLst/>
            </a:prstGeom>
            <a:solidFill>
              <a:srgbClr val="0923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E36D9C6E-8324-4AEA-8056-1E5D384F2EFA}"/>
              </a:ext>
            </a:extLst>
          </p:cNvPr>
          <p:cNvGrpSpPr/>
          <p:nvPr userDrawn="1"/>
        </p:nvGrpSpPr>
        <p:grpSpPr>
          <a:xfrm>
            <a:off x="9882405" y="-11123"/>
            <a:ext cx="2309593" cy="1375465"/>
            <a:chOff x="9882405" y="-11123"/>
            <a:chExt cx="2309593" cy="1375465"/>
          </a:xfrm>
        </p:grpSpPr>
        <p:grpSp>
          <p:nvGrpSpPr>
            <p:cNvPr id="13" name="Group 2">
              <a:extLst>
                <a:ext uri="{FF2B5EF4-FFF2-40B4-BE49-F238E27FC236}">
                  <a16:creationId xmlns:a16="http://schemas.microsoft.com/office/drawing/2014/main" id="{46BEB03A-610E-4029-B7F1-A4AAFB940550}"/>
                </a:ext>
              </a:extLst>
            </p:cNvPr>
            <p:cNvGrpSpPr/>
            <p:nvPr/>
          </p:nvGrpSpPr>
          <p:grpSpPr>
            <a:xfrm flipH="1">
              <a:off x="9882405" y="-11123"/>
              <a:ext cx="2309593" cy="1375465"/>
              <a:chOff x="-1" y="0"/>
              <a:chExt cx="1570413" cy="911205"/>
            </a:xfrm>
          </p:grpSpPr>
          <p:sp>
            <p:nvSpPr>
              <p:cNvPr id="15" name="Freeform 10">
                <a:extLst>
                  <a:ext uri="{FF2B5EF4-FFF2-40B4-BE49-F238E27FC236}">
                    <a16:creationId xmlns:a16="http://schemas.microsoft.com/office/drawing/2014/main" id="{BEC0CA4F-F9DE-4978-9D8F-1D74EFAAAC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1570412" cy="911205"/>
              </a:xfrm>
              <a:custGeom>
                <a:avLst/>
                <a:gdLst>
                  <a:gd name="T0" fmla="*/ 0 w 663"/>
                  <a:gd name="T1" fmla="*/ 384 h 384"/>
                  <a:gd name="T2" fmla="*/ 236 w 663"/>
                  <a:gd name="T3" fmla="*/ 384 h 384"/>
                  <a:gd name="T4" fmla="*/ 309 w 663"/>
                  <a:gd name="T5" fmla="*/ 354 h 384"/>
                  <a:gd name="T6" fmla="*/ 663 w 663"/>
                  <a:gd name="T7" fmla="*/ 0 h 384"/>
                  <a:gd name="T8" fmla="*/ 31 w 663"/>
                  <a:gd name="T9" fmla="*/ 5 h 384"/>
                  <a:gd name="T10" fmla="*/ 0 w 663"/>
                  <a:gd name="T11" fmla="*/ 384 h 384"/>
                  <a:gd name="connsiteX0" fmla="*/ 8 w 10008"/>
                  <a:gd name="connsiteY0" fmla="*/ 10000 h 10000"/>
                  <a:gd name="connsiteX1" fmla="*/ 3568 w 10008"/>
                  <a:gd name="connsiteY1" fmla="*/ 10000 h 10000"/>
                  <a:gd name="connsiteX2" fmla="*/ 4669 w 10008"/>
                  <a:gd name="connsiteY2" fmla="*/ 9219 h 10000"/>
                  <a:gd name="connsiteX3" fmla="*/ 10008 w 10008"/>
                  <a:gd name="connsiteY3" fmla="*/ 0 h 10000"/>
                  <a:gd name="connsiteX4" fmla="*/ 0 w 10008"/>
                  <a:gd name="connsiteY4" fmla="*/ 130 h 10000"/>
                  <a:gd name="connsiteX5" fmla="*/ 8 w 10008"/>
                  <a:gd name="connsiteY5" fmla="*/ 10000 h 10000"/>
                  <a:gd name="connsiteX0" fmla="*/ 8 w 10008"/>
                  <a:gd name="connsiteY0" fmla="*/ 10023 h 10023"/>
                  <a:gd name="connsiteX1" fmla="*/ 3568 w 10008"/>
                  <a:gd name="connsiteY1" fmla="*/ 10023 h 10023"/>
                  <a:gd name="connsiteX2" fmla="*/ 4669 w 10008"/>
                  <a:gd name="connsiteY2" fmla="*/ 9242 h 10023"/>
                  <a:gd name="connsiteX3" fmla="*/ 10008 w 10008"/>
                  <a:gd name="connsiteY3" fmla="*/ 23 h 10023"/>
                  <a:gd name="connsiteX4" fmla="*/ 0 w 10008"/>
                  <a:gd name="connsiteY4" fmla="*/ 0 h 10023"/>
                  <a:gd name="connsiteX5" fmla="*/ 8 w 10008"/>
                  <a:gd name="connsiteY5" fmla="*/ 10023 h 10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08" h="10023">
                    <a:moveTo>
                      <a:pt x="8" y="10023"/>
                    </a:moveTo>
                    <a:lnTo>
                      <a:pt x="3568" y="10023"/>
                    </a:lnTo>
                    <a:cubicBezTo>
                      <a:pt x="3975" y="10023"/>
                      <a:pt x="4367" y="9737"/>
                      <a:pt x="4669" y="9242"/>
                    </a:cubicBezTo>
                    <a:lnTo>
                      <a:pt x="10008" y="23"/>
                    </a:lnTo>
                    <a:lnTo>
                      <a:pt x="0" y="0"/>
                    </a:lnTo>
                    <a:cubicBezTo>
                      <a:pt x="3" y="3290"/>
                      <a:pt x="5" y="6733"/>
                      <a:pt x="8" y="10023"/>
                    </a:cubicBezTo>
                    <a:close/>
                  </a:path>
                </a:pathLst>
              </a:custGeom>
              <a:gradFill>
                <a:gsLst>
                  <a:gs pos="48000">
                    <a:srgbClr val="09193C"/>
                  </a:gs>
                  <a:gs pos="100000">
                    <a:srgbClr val="003CA3"/>
                  </a:gs>
                </a:gsLst>
                <a:lin ang="5400000" scaled="1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1"/>
              </a:p>
            </p:txBody>
          </p:sp>
          <p:sp>
            <p:nvSpPr>
              <p:cNvPr id="16" name="Freeform 10">
                <a:extLst>
                  <a:ext uri="{FF2B5EF4-FFF2-40B4-BE49-F238E27FC236}">
                    <a16:creationId xmlns:a16="http://schemas.microsoft.com/office/drawing/2014/main" id="{F81696CA-6215-4D80-93E7-7BEDA595DC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" y="0"/>
                <a:ext cx="1157012" cy="671337"/>
              </a:xfrm>
              <a:custGeom>
                <a:avLst/>
                <a:gdLst>
                  <a:gd name="T0" fmla="*/ 0 w 663"/>
                  <a:gd name="T1" fmla="*/ 384 h 384"/>
                  <a:gd name="T2" fmla="*/ 236 w 663"/>
                  <a:gd name="T3" fmla="*/ 384 h 384"/>
                  <a:gd name="T4" fmla="*/ 309 w 663"/>
                  <a:gd name="T5" fmla="*/ 354 h 384"/>
                  <a:gd name="T6" fmla="*/ 663 w 663"/>
                  <a:gd name="T7" fmla="*/ 0 h 384"/>
                  <a:gd name="T8" fmla="*/ 31 w 663"/>
                  <a:gd name="T9" fmla="*/ 5 h 384"/>
                  <a:gd name="T10" fmla="*/ 0 w 663"/>
                  <a:gd name="T11" fmla="*/ 384 h 384"/>
                  <a:gd name="connsiteX0" fmla="*/ 8 w 10008"/>
                  <a:gd name="connsiteY0" fmla="*/ 10000 h 10000"/>
                  <a:gd name="connsiteX1" fmla="*/ 3568 w 10008"/>
                  <a:gd name="connsiteY1" fmla="*/ 10000 h 10000"/>
                  <a:gd name="connsiteX2" fmla="*/ 4669 w 10008"/>
                  <a:gd name="connsiteY2" fmla="*/ 9219 h 10000"/>
                  <a:gd name="connsiteX3" fmla="*/ 10008 w 10008"/>
                  <a:gd name="connsiteY3" fmla="*/ 0 h 10000"/>
                  <a:gd name="connsiteX4" fmla="*/ 0 w 10008"/>
                  <a:gd name="connsiteY4" fmla="*/ 130 h 10000"/>
                  <a:gd name="connsiteX5" fmla="*/ 8 w 10008"/>
                  <a:gd name="connsiteY5" fmla="*/ 10000 h 10000"/>
                  <a:gd name="connsiteX0" fmla="*/ 8 w 10008"/>
                  <a:gd name="connsiteY0" fmla="*/ 10023 h 10023"/>
                  <a:gd name="connsiteX1" fmla="*/ 3568 w 10008"/>
                  <a:gd name="connsiteY1" fmla="*/ 10023 h 10023"/>
                  <a:gd name="connsiteX2" fmla="*/ 4669 w 10008"/>
                  <a:gd name="connsiteY2" fmla="*/ 9242 h 10023"/>
                  <a:gd name="connsiteX3" fmla="*/ 10008 w 10008"/>
                  <a:gd name="connsiteY3" fmla="*/ 23 h 10023"/>
                  <a:gd name="connsiteX4" fmla="*/ 0 w 10008"/>
                  <a:gd name="connsiteY4" fmla="*/ 0 h 10023"/>
                  <a:gd name="connsiteX5" fmla="*/ 8 w 10008"/>
                  <a:gd name="connsiteY5" fmla="*/ 10023 h 10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08" h="10023">
                    <a:moveTo>
                      <a:pt x="8" y="10023"/>
                    </a:moveTo>
                    <a:lnTo>
                      <a:pt x="3568" y="10023"/>
                    </a:lnTo>
                    <a:cubicBezTo>
                      <a:pt x="3975" y="10023"/>
                      <a:pt x="4367" y="9737"/>
                      <a:pt x="4669" y="9242"/>
                    </a:cubicBezTo>
                    <a:lnTo>
                      <a:pt x="10008" y="23"/>
                    </a:lnTo>
                    <a:lnTo>
                      <a:pt x="0" y="0"/>
                    </a:lnTo>
                    <a:cubicBezTo>
                      <a:pt x="3" y="3290"/>
                      <a:pt x="5" y="6733"/>
                      <a:pt x="8" y="10023"/>
                    </a:cubicBezTo>
                    <a:close/>
                  </a:path>
                </a:pathLst>
              </a:custGeom>
              <a:gradFill>
                <a:gsLst>
                  <a:gs pos="23000">
                    <a:srgbClr val="09193C"/>
                  </a:gs>
                  <a:gs pos="100000">
                    <a:srgbClr val="003CA3">
                      <a:alpha val="70000"/>
                      <a:lumMod val="75000"/>
                    </a:srgbClr>
                  </a:gs>
                </a:gsLst>
                <a:lin ang="5400000" scaled="1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1" dirty="0"/>
              </a:p>
            </p:txBody>
          </p:sp>
        </p:grpSp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D3009C4B-790E-4623-AB89-A3A160736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98684" y="60642"/>
              <a:ext cx="1070217" cy="10702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8078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6037B3F7-8890-4915-BE39-3CCF14B9341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"/>
            <a:ext cx="5308600" cy="6857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66AAFC98-3791-46E3-A3DB-35B7D45A93C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308600" y="1"/>
            <a:ext cx="6883402" cy="6857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4837D275-6EEA-4CAF-AF09-DA77ADC5FC10}"/>
              </a:ext>
            </a:extLst>
          </p:cNvPr>
          <p:cNvGrpSpPr/>
          <p:nvPr userDrawn="1"/>
        </p:nvGrpSpPr>
        <p:grpSpPr>
          <a:xfrm>
            <a:off x="-37575" y="0"/>
            <a:ext cx="8604526" cy="6875288"/>
            <a:chOff x="-37575" y="0"/>
            <a:chExt cx="8604526" cy="6875288"/>
          </a:xfrm>
        </p:grpSpPr>
        <p:sp>
          <p:nvSpPr>
            <p:cNvPr id="5" name="Parallelogram 7">
              <a:extLst>
                <a:ext uri="{FF2B5EF4-FFF2-40B4-BE49-F238E27FC236}">
                  <a16:creationId xmlns:a16="http://schemas.microsoft.com/office/drawing/2014/main" id="{42ACA849-34C3-41A9-9682-4C891BDA3BDF}"/>
                </a:ext>
              </a:extLst>
            </p:cNvPr>
            <p:cNvSpPr/>
            <p:nvPr/>
          </p:nvSpPr>
          <p:spPr>
            <a:xfrm flipH="1">
              <a:off x="-37575" y="2283235"/>
              <a:ext cx="5736351" cy="4592053"/>
            </a:xfrm>
            <a:prstGeom prst="parallelogram">
              <a:avLst>
                <a:gd name="adj" fmla="val 47269"/>
              </a:avLst>
            </a:prstGeom>
            <a:gradFill>
              <a:gsLst>
                <a:gs pos="0">
                  <a:srgbClr val="2F90D8">
                    <a:alpha val="87000"/>
                  </a:srgbClr>
                </a:gs>
                <a:gs pos="42000">
                  <a:srgbClr val="3354B5">
                    <a:alpha val="90000"/>
                  </a:srgbClr>
                </a:gs>
                <a:gs pos="100000">
                  <a:srgbClr val="361F97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  <p:sp>
          <p:nvSpPr>
            <p:cNvPr id="8" name="Parallelogram 7">
              <a:extLst>
                <a:ext uri="{FF2B5EF4-FFF2-40B4-BE49-F238E27FC236}">
                  <a16:creationId xmlns:a16="http://schemas.microsoft.com/office/drawing/2014/main" id="{7FCB1E03-DEC8-4D82-B4C3-C2D18D81FC11}"/>
                </a:ext>
              </a:extLst>
            </p:cNvPr>
            <p:cNvSpPr/>
            <p:nvPr/>
          </p:nvSpPr>
          <p:spPr>
            <a:xfrm flipH="1">
              <a:off x="0" y="0"/>
              <a:ext cx="8566951" cy="6858000"/>
            </a:xfrm>
            <a:prstGeom prst="parallelogram">
              <a:avLst>
                <a:gd name="adj" fmla="val 47269"/>
              </a:avLst>
            </a:prstGeom>
            <a:gradFill>
              <a:gsLst>
                <a:gs pos="0">
                  <a:srgbClr val="2F90D8">
                    <a:alpha val="87000"/>
                  </a:srgbClr>
                </a:gs>
                <a:gs pos="42000">
                  <a:srgbClr val="3354B5">
                    <a:alpha val="90000"/>
                  </a:srgbClr>
                </a:gs>
                <a:gs pos="100000">
                  <a:srgbClr val="361F97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</p:spTree>
    <p:extLst>
      <p:ext uri="{BB962C8B-B14F-4D97-AF65-F5344CB8AC3E}">
        <p14:creationId xmlns:p14="http://schemas.microsoft.com/office/powerpoint/2010/main" val="20962944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9/19/2022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5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pPr marL="38100">
              <a:spcBef>
                <a:spcPts val="5"/>
              </a:spcBef>
            </a:pPr>
            <a:fld id="{81D60167-4931-47E6-BA6A-407CBD079E47}" type="slidenum">
              <a:rPr lang="es-CO" smtClean="0"/>
              <a:pPr marL="38100">
                <a:spcBef>
                  <a:spcPts val="5"/>
                </a:spcBef>
              </a:pPr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8866800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00AFE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9/19/2022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5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pPr marL="38100">
              <a:spcBef>
                <a:spcPts val="5"/>
              </a:spcBef>
            </a:pPr>
            <a:fld id="{81D60167-4931-47E6-BA6A-407CBD079E47}" type="slidenum">
              <a:rPr lang="es-CO" smtClean="0"/>
              <a:pPr marL="38100">
                <a:spcBef>
                  <a:spcPts val="5"/>
                </a:spcBef>
              </a:pPr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015561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C8D472-77A7-43CF-B142-157813E57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5670B-DF48-4F84-AF56-FAC6874CDA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42473E5-CAB4-435C-A407-DB664C811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D1C99-558F-46A2-AE0B-266A48E42937}" type="datetimeFigureOut">
              <a:rPr lang="es-CO" smtClean="0"/>
              <a:t>19/09/2022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DC31594-8C0A-432F-96BC-BB3BE17EC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2768A99-182C-4506-BEA9-545574668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E99A1-3F5C-4A62-B0F1-12C4A8F0802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86155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ACA466-E8D3-4062-9F3B-57B257A2C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9AB03F8-2F02-4D14-B9B6-8B5ABB363B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204D702-FFA4-4233-B7D7-C9539302F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D1C99-558F-46A2-AE0B-266A48E42937}" type="datetimeFigureOut">
              <a:rPr lang="es-CO" smtClean="0"/>
              <a:t>19/09/2022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FF294DC-118B-42B0-A9DB-38560F66A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77B82B7-DDAD-430A-8D1C-3F3CD0122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E99A1-3F5C-4A62-B0F1-12C4A8F0802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7580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441D-281D-4132-9E48-876942FC8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8BF3F06-2A8E-4C21-82BA-D191D99642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DA8865B-47F0-44AC-9411-1F4D797C80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1AAAB91-2EB5-4BCB-9D85-EAFA7BF29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D1C99-558F-46A2-AE0B-266A48E42937}" type="datetimeFigureOut">
              <a:rPr lang="es-CO" smtClean="0"/>
              <a:t>19/09/2022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6EFC22C-2EEF-4561-8FA6-EB8342755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F925514-504C-47AD-8EA7-09F1762C6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E99A1-3F5C-4A62-B0F1-12C4A8F0802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0651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D14122-F507-4A36-8018-481B5A3C4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2976A72-DCC8-4F25-9E33-6A52B8B3AD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5B3F789-9339-4983-B29C-3F4DED1DCC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443210B-425F-4964-8E06-33575131A4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E155217-BA57-42CA-9FFC-F6ABE01EB0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027CCDD-3ABF-4877-8ED9-F75252DC3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D1C99-558F-46A2-AE0B-266A48E42937}" type="datetimeFigureOut">
              <a:rPr lang="es-CO" smtClean="0"/>
              <a:t>19/09/2022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7AE0B91-3FDD-4FF2-A403-546B29011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9CDBB1C-623D-43A4-8349-B3FA4E4C6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E99A1-3F5C-4A62-B0F1-12C4A8F0802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14215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9B07C7-FF23-41CF-8B12-D424A4B09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3AAC4A4-5C48-4D66-ADC1-DE817FBDF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D1C99-558F-46A2-AE0B-266A48E42937}" type="datetimeFigureOut">
              <a:rPr lang="es-CO" smtClean="0"/>
              <a:t>19/09/2022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0418450-4EF3-48CE-B1E6-EE240B133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FDB8937-3462-4AF0-80DC-02D0D07EF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E99A1-3F5C-4A62-B0F1-12C4A8F0802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150478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9F748AA-8255-47A5-8053-D9DAC74B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D1C99-558F-46A2-AE0B-266A48E42937}" type="datetimeFigureOut">
              <a:rPr lang="es-CO" smtClean="0"/>
              <a:t>19/09/2022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828020B-D73E-48FE-8830-ED6A4A950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98125AF-B094-4A06-9B25-B1F7FDED7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E99A1-3F5C-4A62-B0F1-12C4A8F0802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08366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103972-2A7B-481F-AFA3-4658D4C65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6CC13F7-FC00-4F39-850E-77F3C40B2B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EBBF6FF-6BB1-4E48-AD07-2E3C63EFA4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CEDEDDD-CDC6-4D92-9306-A237F62B6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D1C99-558F-46A2-AE0B-266A48E42937}" type="datetimeFigureOut">
              <a:rPr lang="es-CO" smtClean="0"/>
              <a:t>19/09/2022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6C168FA-2E69-4625-80CD-35CEF9FE8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94417DC-29D4-47F5-93D6-69CE4DC5A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E99A1-3F5C-4A62-B0F1-12C4A8F0802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378448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8267C0-3447-4D19-9694-B07CD98B7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5E3CA84-0EAC-4CAC-8F84-11FDEE2AC1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8265600-4455-496F-86AE-9F80394CC6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4E2A3FD-E055-4E5B-AE89-94290E89B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D1C99-558F-46A2-AE0B-266A48E42937}" type="datetimeFigureOut">
              <a:rPr lang="es-CO" smtClean="0"/>
              <a:t>19/09/2022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635388F-E54A-4645-81CF-EE20DFEE6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1D76F06-81C3-4B3B-9C6D-3CA100F3D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E99A1-3F5C-4A62-B0F1-12C4A8F0802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57004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140EED22-9B15-4ADB-993B-9C8C5ABEE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1088764-D961-4E03-947A-BB0F387AED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2DE23F-BB8D-4FAE-AB6B-5EC6DDA6BD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9D1C99-558F-46A2-AE0B-266A48E42937}" type="datetimeFigureOut">
              <a:rPr lang="es-CO" smtClean="0"/>
              <a:t>19/09/2022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FA6769E-0E1F-44BF-AF56-EF2F11E0D4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315FA89-60AB-4F3C-8E82-DEA450E018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DE99A1-3F5C-4A62-B0F1-12C4A8F0802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3435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4" r:id="rId13"/>
    <p:sldLayoutId id="2147483665" r:id="rId14"/>
    <p:sldLayoutId id="2147483666" r:id="rId15"/>
    <p:sldLayoutId id="2147483668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ulianmarquina.es/10-cosas-que-debes-saber-antes-de-ser-community-manager/" TargetMode="External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sa/3.0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queserademi.com/noticias/cambio-laboral-carrera-profesional/" TargetMode="External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/3.0/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17" Type="http://schemas.openxmlformats.org/officeDocument/2006/relationships/image" Target="../media/image59.png"/><Relationship Id="rId2" Type="http://schemas.openxmlformats.org/officeDocument/2006/relationships/image" Target="../media/image44.png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5" Type="http://schemas.openxmlformats.org/officeDocument/2006/relationships/image" Target="../media/image5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7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png"/><Relationship Id="rId18" Type="http://schemas.openxmlformats.org/officeDocument/2006/relationships/image" Target="../media/image84.png"/><Relationship Id="rId3" Type="http://schemas.openxmlformats.org/officeDocument/2006/relationships/image" Target="../media/image69.png"/><Relationship Id="rId21" Type="http://schemas.openxmlformats.org/officeDocument/2006/relationships/image" Target="../media/image87.png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17" Type="http://schemas.openxmlformats.org/officeDocument/2006/relationships/image" Target="../media/image83.png"/><Relationship Id="rId2" Type="http://schemas.openxmlformats.org/officeDocument/2006/relationships/image" Target="../media/image68.png"/><Relationship Id="rId16" Type="http://schemas.openxmlformats.org/officeDocument/2006/relationships/image" Target="../media/image82.png"/><Relationship Id="rId20" Type="http://schemas.openxmlformats.org/officeDocument/2006/relationships/image" Target="../media/image8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5" Type="http://schemas.openxmlformats.org/officeDocument/2006/relationships/image" Target="../media/image81.png"/><Relationship Id="rId23" Type="http://schemas.openxmlformats.org/officeDocument/2006/relationships/image" Target="../media/image89.png"/><Relationship Id="rId10" Type="http://schemas.openxmlformats.org/officeDocument/2006/relationships/image" Target="../media/image76.png"/><Relationship Id="rId19" Type="http://schemas.openxmlformats.org/officeDocument/2006/relationships/image" Target="../media/image85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Relationship Id="rId14" Type="http://schemas.openxmlformats.org/officeDocument/2006/relationships/image" Target="../media/image80.png"/><Relationship Id="rId22" Type="http://schemas.openxmlformats.org/officeDocument/2006/relationships/image" Target="../media/image8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15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9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5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2.jp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7.jp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20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hyperlink" Target="https://www.colombiacompra.gov.co/secop-ii" TargetMode="External"/><Relationship Id="rId1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posición de imagen 6" descr="Imagen que contiene avión, pequeño, tablero, mujer&#10;&#10;Descripción generada automáticamente">
            <a:extLst>
              <a:ext uri="{FF2B5EF4-FFF2-40B4-BE49-F238E27FC236}">
                <a16:creationId xmlns:a16="http://schemas.microsoft.com/office/drawing/2014/main" id="{FE48BAAD-4EB4-4830-8759-1282F73A3B4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43" b="12543"/>
          <a:stretch>
            <a:fillRect/>
          </a:stretch>
        </p:blipFill>
        <p:spPr>
          <a:xfrm>
            <a:off x="0" y="0"/>
            <a:ext cx="12191997" cy="6858000"/>
          </a:xfrm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C2B2D5D3-3084-4157-B625-76C415F8C143}"/>
              </a:ext>
            </a:extLst>
          </p:cNvPr>
          <p:cNvGrpSpPr/>
          <p:nvPr/>
        </p:nvGrpSpPr>
        <p:grpSpPr>
          <a:xfrm>
            <a:off x="-37575" y="0"/>
            <a:ext cx="8604526" cy="6875288"/>
            <a:chOff x="-37575" y="0"/>
            <a:chExt cx="8604526" cy="6875288"/>
          </a:xfrm>
        </p:grpSpPr>
        <p:sp>
          <p:nvSpPr>
            <p:cNvPr id="12" name="Parallelogram 7">
              <a:extLst>
                <a:ext uri="{FF2B5EF4-FFF2-40B4-BE49-F238E27FC236}">
                  <a16:creationId xmlns:a16="http://schemas.microsoft.com/office/drawing/2014/main" id="{B7249D5C-1B0A-4BA7-8890-27B41F19C6C4}"/>
                </a:ext>
              </a:extLst>
            </p:cNvPr>
            <p:cNvSpPr/>
            <p:nvPr/>
          </p:nvSpPr>
          <p:spPr>
            <a:xfrm flipH="1">
              <a:off x="-37575" y="2283235"/>
              <a:ext cx="5736351" cy="4592053"/>
            </a:xfrm>
            <a:prstGeom prst="parallelogram">
              <a:avLst>
                <a:gd name="adj" fmla="val 47269"/>
              </a:avLst>
            </a:prstGeom>
            <a:gradFill>
              <a:gsLst>
                <a:gs pos="0">
                  <a:srgbClr val="2F90D8">
                    <a:alpha val="87000"/>
                  </a:srgbClr>
                </a:gs>
                <a:gs pos="42000">
                  <a:srgbClr val="3354B5">
                    <a:alpha val="90000"/>
                  </a:srgbClr>
                </a:gs>
                <a:gs pos="100000">
                  <a:srgbClr val="361F97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  <p:sp>
          <p:nvSpPr>
            <p:cNvPr id="8" name="Parallelogram 7">
              <a:extLst>
                <a:ext uri="{FF2B5EF4-FFF2-40B4-BE49-F238E27FC236}">
                  <a16:creationId xmlns:a16="http://schemas.microsoft.com/office/drawing/2014/main" id="{64FFAB3D-15C7-4789-A2E5-F41639A0D56F}"/>
                </a:ext>
              </a:extLst>
            </p:cNvPr>
            <p:cNvSpPr/>
            <p:nvPr/>
          </p:nvSpPr>
          <p:spPr>
            <a:xfrm flipH="1">
              <a:off x="0" y="0"/>
              <a:ext cx="8566951" cy="6858000"/>
            </a:xfrm>
            <a:prstGeom prst="parallelogram">
              <a:avLst>
                <a:gd name="adj" fmla="val 47269"/>
              </a:avLst>
            </a:prstGeom>
            <a:gradFill>
              <a:gsLst>
                <a:gs pos="0">
                  <a:srgbClr val="2F90D8">
                    <a:alpha val="87000"/>
                  </a:srgbClr>
                </a:gs>
                <a:gs pos="42000">
                  <a:srgbClr val="3354B5">
                    <a:alpha val="90000"/>
                  </a:srgbClr>
                </a:gs>
                <a:gs pos="100000">
                  <a:srgbClr val="361F97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grpSp>
        <p:nvGrpSpPr>
          <p:cNvPr id="27" name="Grupo 26">
            <a:extLst>
              <a:ext uri="{FF2B5EF4-FFF2-40B4-BE49-F238E27FC236}">
                <a16:creationId xmlns:a16="http://schemas.microsoft.com/office/drawing/2014/main" id="{43E49FEA-1ECB-40DB-99D3-85D3E5A79CDF}"/>
              </a:ext>
            </a:extLst>
          </p:cNvPr>
          <p:cNvGrpSpPr/>
          <p:nvPr/>
        </p:nvGrpSpPr>
        <p:grpSpPr>
          <a:xfrm>
            <a:off x="9882405" y="-11123"/>
            <a:ext cx="2309593" cy="1375465"/>
            <a:chOff x="9882405" y="-11123"/>
            <a:chExt cx="2309593" cy="1375465"/>
          </a:xfrm>
        </p:grpSpPr>
        <p:grpSp>
          <p:nvGrpSpPr>
            <p:cNvPr id="28" name="Group 2">
              <a:extLst>
                <a:ext uri="{FF2B5EF4-FFF2-40B4-BE49-F238E27FC236}">
                  <a16:creationId xmlns:a16="http://schemas.microsoft.com/office/drawing/2014/main" id="{703BF2A4-DAA8-4184-AF95-EDA7EE3130D3}"/>
                </a:ext>
              </a:extLst>
            </p:cNvPr>
            <p:cNvGrpSpPr/>
            <p:nvPr/>
          </p:nvGrpSpPr>
          <p:grpSpPr>
            <a:xfrm flipH="1">
              <a:off x="9882405" y="-11123"/>
              <a:ext cx="2309593" cy="1375465"/>
              <a:chOff x="-1" y="0"/>
              <a:chExt cx="1570413" cy="911205"/>
            </a:xfrm>
          </p:grpSpPr>
          <p:sp>
            <p:nvSpPr>
              <p:cNvPr id="42" name="Freeform 10">
                <a:extLst>
                  <a:ext uri="{FF2B5EF4-FFF2-40B4-BE49-F238E27FC236}">
                    <a16:creationId xmlns:a16="http://schemas.microsoft.com/office/drawing/2014/main" id="{DE2B3355-5157-4253-B322-B67926E4EE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1570412" cy="911205"/>
              </a:xfrm>
              <a:custGeom>
                <a:avLst/>
                <a:gdLst>
                  <a:gd name="T0" fmla="*/ 0 w 663"/>
                  <a:gd name="T1" fmla="*/ 384 h 384"/>
                  <a:gd name="T2" fmla="*/ 236 w 663"/>
                  <a:gd name="T3" fmla="*/ 384 h 384"/>
                  <a:gd name="T4" fmla="*/ 309 w 663"/>
                  <a:gd name="T5" fmla="*/ 354 h 384"/>
                  <a:gd name="T6" fmla="*/ 663 w 663"/>
                  <a:gd name="T7" fmla="*/ 0 h 384"/>
                  <a:gd name="T8" fmla="*/ 31 w 663"/>
                  <a:gd name="T9" fmla="*/ 5 h 384"/>
                  <a:gd name="T10" fmla="*/ 0 w 663"/>
                  <a:gd name="T11" fmla="*/ 384 h 384"/>
                  <a:gd name="connsiteX0" fmla="*/ 8 w 10008"/>
                  <a:gd name="connsiteY0" fmla="*/ 10000 h 10000"/>
                  <a:gd name="connsiteX1" fmla="*/ 3568 w 10008"/>
                  <a:gd name="connsiteY1" fmla="*/ 10000 h 10000"/>
                  <a:gd name="connsiteX2" fmla="*/ 4669 w 10008"/>
                  <a:gd name="connsiteY2" fmla="*/ 9219 h 10000"/>
                  <a:gd name="connsiteX3" fmla="*/ 10008 w 10008"/>
                  <a:gd name="connsiteY3" fmla="*/ 0 h 10000"/>
                  <a:gd name="connsiteX4" fmla="*/ 0 w 10008"/>
                  <a:gd name="connsiteY4" fmla="*/ 130 h 10000"/>
                  <a:gd name="connsiteX5" fmla="*/ 8 w 10008"/>
                  <a:gd name="connsiteY5" fmla="*/ 10000 h 10000"/>
                  <a:gd name="connsiteX0" fmla="*/ 8 w 10008"/>
                  <a:gd name="connsiteY0" fmla="*/ 10023 h 10023"/>
                  <a:gd name="connsiteX1" fmla="*/ 3568 w 10008"/>
                  <a:gd name="connsiteY1" fmla="*/ 10023 h 10023"/>
                  <a:gd name="connsiteX2" fmla="*/ 4669 w 10008"/>
                  <a:gd name="connsiteY2" fmla="*/ 9242 h 10023"/>
                  <a:gd name="connsiteX3" fmla="*/ 10008 w 10008"/>
                  <a:gd name="connsiteY3" fmla="*/ 23 h 10023"/>
                  <a:gd name="connsiteX4" fmla="*/ 0 w 10008"/>
                  <a:gd name="connsiteY4" fmla="*/ 0 h 10023"/>
                  <a:gd name="connsiteX5" fmla="*/ 8 w 10008"/>
                  <a:gd name="connsiteY5" fmla="*/ 10023 h 10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08" h="10023">
                    <a:moveTo>
                      <a:pt x="8" y="10023"/>
                    </a:moveTo>
                    <a:lnTo>
                      <a:pt x="3568" y="10023"/>
                    </a:lnTo>
                    <a:cubicBezTo>
                      <a:pt x="3975" y="10023"/>
                      <a:pt x="4367" y="9737"/>
                      <a:pt x="4669" y="9242"/>
                    </a:cubicBezTo>
                    <a:lnTo>
                      <a:pt x="10008" y="23"/>
                    </a:lnTo>
                    <a:lnTo>
                      <a:pt x="0" y="0"/>
                    </a:lnTo>
                    <a:cubicBezTo>
                      <a:pt x="3" y="3290"/>
                      <a:pt x="5" y="6733"/>
                      <a:pt x="8" y="10023"/>
                    </a:cubicBezTo>
                    <a:close/>
                  </a:path>
                </a:pathLst>
              </a:custGeom>
              <a:gradFill>
                <a:gsLst>
                  <a:gs pos="48000">
                    <a:srgbClr val="09193C"/>
                  </a:gs>
                  <a:gs pos="100000">
                    <a:srgbClr val="003CA3"/>
                  </a:gs>
                </a:gsLst>
                <a:lin ang="5400000" scaled="1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1"/>
              </a:p>
            </p:txBody>
          </p:sp>
          <p:sp>
            <p:nvSpPr>
              <p:cNvPr id="43" name="Freeform 10">
                <a:extLst>
                  <a:ext uri="{FF2B5EF4-FFF2-40B4-BE49-F238E27FC236}">
                    <a16:creationId xmlns:a16="http://schemas.microsoft.com/office/drawing/2014/main" id="{977CC157-DFDD-4861-BAEF-E325FDC285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" y="0"/>
                <a:ext cx="1157012" cy="671337"/>
              </a:xfrm>
              <a:custGeom>
                <a:avLst/>
                <a:gdLst>
                  <a:gd name="T0" fmla="*/ 0 w 663"/>
                  <a:gd name="T1" fmla="*/ 384 h 384"/>
                  <a:gd name="T2" fmla="*/ 236 w 663"/>
                  <a:gd name="T3" fmla="*/ 384 h 384"/>
                  <a:gd name="T4" fmla="*/ 309 w 663"/>
                  <a:gd name="T5" fmla="*/ 354 h 384"/>
                  <a:gd name="T6" fmla="*/ 663 w 663"/>
                  <a:gd name="T7" fmla="*/ 0 h 384"/>
                  <a:gd name="T8" fmla="*/ 31 w 663"/>
                  <a:gd name="T9" fmla="*/ 5 h 384"/>
                  <a:gd name="T10" fmla="*/ 0 w 663"/>
                  <a:gd name="T11" fmla="*/ 384 h 384"/>
                  <a:gd name="connsiteX0" fmla="*/ 8 w 10008"/>
                  <a:gd name="connsiteY0" fmla="*/ 10000 h 10000"/>
                  <a:gd name="connsiteX1" fmla="*/ 3568 w 10008"/>
                  <a:gd name="connsiteY1" fmla="*/ 10000 h 10000"/>
                  <a:gd name="connsiteX2" fmla="*/ 4669 w 10008"/>
                  <a:gd name="connsiteY2" fmla="*/ 9219 h 10000"/>
                  <a:gd name="connsiteX3" fmla="*/ 10008 w 10008"/>
                  <a:gd name="connsiteY3" fmla="*/ 0 h 10000"/>
                  <a:gd name="connsiteX4" fmla="*/ 0 w 10008"/>
                  <a:gd name="connsiteY4" fmla="*/ 130 h 10000"/>
                  <a:gd name="connsiteX5" fmla="*/ 8 w 10008"/>
                  <a:gd name="connsiteY5" fmla="*/ 10000 h 10000"/>
                  <a:gd name="connsiteX0" fmla="*/ 8 w 10008"/>
                  <a:gd name="connsiteY0" fmla="*/ 10023 h 10023"/>
                  <a:gd name="connsiteX1" fmla="*/ 3568 w 10008"/>
                  <a:gd name="connsiteY1" fmla="*/ 10023 h 10023"/>
                  <a:gd name="connsiteX2" fmla="*/ 4669 w 10008"/>
                  <a:gd name="connsiteY2" fmla="*/ 9242 h 10023"/>
                  <a:gd name="connsiteX3" fmla="*/ 10008 w 10008"/>
                  <a:gd name="connsiteY3" fmla="*/ 23 h 10023"/>
                  <a:gd name="connsiteX4" fmla="*/ 0 w 10008"/>
                  <a:gd name="connsiteY4" fmla="*/ 0 h 10023"/>
                  <a:gd name="connsiteX5" fmla="*/ 8 w 10008"/>
                  <a:gd name="connsiteY5" fmla="*/ 10023 h 10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08" h="10023">
                    <a:moveTo>
                      <a:pt x="8" y="10023"/>
                    </a:moveTo>
                    <a:lnTo>
                      <a:pt x="3568" y="10023"/>
                    </a:lnTo>
                    <a:cubicBezTo>
                      <a:pt x="3975" y="10023"/>
                      <a:pt x="4367" y="9737"/>
                      <a:pt x="4669" y="9242"/>
                    </a:cubicBezTo>
                    <a:lnTo>
                      <a:pt x="10008" y="23"/>
                    </a:lnTo>
                    <a:lnTo>
                      <a:pt x="0" y="0"/>
                    </a:lnTo>
                    <a:cubicBezTo>
                      <a:pt x="3" y="3290"/>
                      <a:pt x="5" y="6733"/>
                      <a:pt x="8" y="10023"/>
                    </a:cubicBezTo>
                    <a:close/>
                  </a:path>
                </a:pathLst>
              </a:custGeom>
              <a:gradFill>
                <a:gsLst>
                  <a:gs pos="23000">
                    <a:srgbClr val="09193C"/>
                  </a:gs>
                  <a:gs pos="100000">
                    <a:srgbClr val="003CA3">
                      <a:alpha val="70000"/>
                      <a:lumMod val="75000"/>
                    </a:srgbClr>
                  </a:gs>
                </a:gsLst>
                <a:lin ang="5400000" scaled="1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1" dirty="0"/>
              </a:p>
            </p:txBody>
          </p:sp>
        </p:grpSp>
        <p:pic>
          <p:nvPicPr>
            <p:cNvPr id="29" name="Imagen 28">
              <a:extLst>
                <a:ext uri="{FF2B5EF4-FFF2-40B4-BE49-F238E27FC236}">
                  <a16:creationId xmlns:a16="http://schemas.microsoft.com/office/drawing/2014/main" id="{4135B31C-BD6E-42BF-918E-678FC0DD90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98684" y="60642"/>
              <a:ext cx="1070217" cy="1070217"/>
            </a:xfrm>
            <a:prstGeom prst="rect">
              <a:avLst/>
            </a:prstGeom>
          </p:spPr>
        </p:pic>
      </p:grpSp>
      <p:pic>
        <p:nvPicPr>
          <p:cNvPr id="47" name="Picture Placeholder 8">
            <a:extLst>
              <a:ext uri="{FF2B5EF4-FFF2-40B4-BE49-F238E27FC236}">
                <a16:creationId xmlns:a16="http://schemas.microsoft.com/office/drawing/2014/main" id="{465518E7-EA49-461C-9B11-5BA2793602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67" t="-9861" r="-4677" b="-60150"/>
          <a:stretch/>
        </p:blipFill>
        <p:spPr>
          <a:xfrm>
            <a:off x="-37575" y="495569"/>
            <a:ext cx="8808775" cy="4954936"/>
          </a:xfrm>
          <a:prstGeom prst="rect">
            <a:avLst/>
          </a:prstGeom>
          <a:noFill/>
        </p:spPr>
      </p:pic>
      <p:sp>
        <p:nvSpPr>
          <p:cNvPr id="44" name="TextBox 1">
            <a:extLst>
              <a:ext uri="{FF2B5EF4-FFF2-40B4-BE49-F238E27FC236}">
                <a16:creationId xmlns:a16="http://schemas.microsoft.com/office/drawing/2014/main" id="{870EA270-D416-468C-B71F-7CCD007447DF}"/>
              </a:ext>
            </a:extLst>
          </p:cNvPr>
          <p:cNvSpPr txBox="1"/>
          <p:nvPr/>
        </p:nvSpPr>
        <p:spPr>
          <a:xfrm>
            <a:off x="185690" y="3221449"/>
            <a:ext cx="1039803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Ejercicio de supervisión contractual y responsabilidades en las aplicaciones destinadas  para el seguimiento y control.</a:t>
            </a:r>
          </a:p>
          <a:p>
            <a:pPr algn="just"/>
            <a:endParaRPr lang="es-E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E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Septiembre 2022</a:t>
            </a:r>
          </a:p>
          <a:p>
            <a:pPr algn="just"/>
            <a:r>
              <a:rPr lang="es-E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Dirección Administrativa </a:t>
            </a:r>
            <a:endParaRPr lang="id-ID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8731210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101595" y="1399032"/>
            <a:ext cx="8223884" cy="1694814"/>
          </a:xfrm>
          <a:prstGeom prst="rect">
            <a:avLst/>
          </a:prstGeom>
          <a:solidFill>
            <a:srgbClr val="006FC0"/>
          </a:solidFill>
        </p:spPr>
        <p:txBody>
          <a:bodyPr vert="horz" wrap="square" lIns="0" tIns="15240" rIns="0" bIns="0" rtlCol="0">
            <a:spAutoFit/>
          </a:bodyPr>
          <a:lstStyle/>
          <a:p>
            <a:pPr algn="ctr">
              <a:spcBef>
                <a:spcPts val="120"/>
              </a:spcBef>
            </a:pPr>
            <a:r>
              <a:rPr sz="2700" b="1" spc="-5" dirty="0">
                <a:solidFill>
                  <a:srgbClr val="FFFFFF"/>
                </a:solidFill>
                <a:latin typeface="Arial"/>
                <a:cs typeface="Arial"/>
              </a:rPr>
              <a:t>¿QUE</a:t>
            </a:r>
            <a:endParaRPr sz="2700">
              <a:latin typeface="Arial"/>
              <a:cs typeface="Arial"/>
            </a:endParaRPr>
          </a:p>
          <a:p>
            <a:pPr marL="657860" marR="648970" algn="ctr"/>
            <a:r>
              <a:rPr sz="2700" b="1" spc="-25" dirty="0">
                <a:solidFill>
                  <a:srgbClr val="FFFFFF"/>
                </a:solidFill>
                <a:latin typeface="Arial"/>
                <a:cs typeface="Arial"/>
              </a:rPr>
              <a:t>NORMATIVIDAD</a:t>
            </a:r>
            <a:r>
              <a:rPr sz="2700" b="1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b="1" dirty="0">
                <a:solidFill>
                  <a:srgbClr val="FFFFFF"/>
                </a:solidFill>
                <a:latin typeface="Arial"/>
                <a:cs typeface="Arial"/>
              </a:rPr>
              <a:t>RIGE</a:t>
            </a:r>
            <a:r>
              <a:rPr sz="27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b="1" dirty="0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sz="2700" b="1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b="1" spc="-5" dirty="0">
                <a:solidFill>
                  <a:srgbClr val="FFFFFF"/>
                </a:solidFill>
                <a:latin typeface="Arial"/>
                <a:cs typeface="Arial"/>
              </a:rPr>
              <a:t>SUPERVISIÓN </a:t>
            </a:r>
            <a:r>
              <a:rPr sz="2700" b="1" dirty="0">
                <a:solidFill>
                  <a:srgbClr val="FFFFFF"/>
                </a:solidFill>
                <a:latin typeface="Arial"/>
                <a:cs typeface="Arial"/>
              </a:rPr>
              <a:t>O </a:t>
            </a:r>
            <a:r>
              <a:rPr sz="2700" b="1" spc="-7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b="1" spc="-10" dirty="0">
                <a:solidFill>
                  <a:srgbClr val="FFFFFF"/>
                </a:solidFill>
                <a:latin typeface="Arial"/>
                <a:cs typeface="Arial"/>
              </a:rPr>
              <a:t>INTERVENTORÍA </a:t>
            </a:r>
            <a:r>
              <a:rPr sz="2700" b="1" spc="-5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2700" b="1" dirty="0">
                <a:solidFill>
                  <a:srgbClr val="FFFFFF"/>
                </a:solidFill>
                <a:latin typeface="Arial"/>
                <a:cs typeface="Arial"/>
              </a:rPr>
              <a:t>LOS </a:t>
            </a:r>
            <a:r>
              <a:rPr sz="2700" b="1" spc="-35" dirty="0">
                <a:solidFill>
                  <a:srgbClr val="FFFFFF"/>
                </a:solidFill>
                <a:latin typeface="Arial"/>
                <a:cs typeface="Arial"/>
              </a:rPr>
              <a:t>CONTRATOS </a:t>
            </a:r>
            <a:r>
              <a:rPr sz="27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700" b="1" spc="-70" dirty="0">
                <a:solidFill>
                  <a:srgbClr val="FFFFFF"/>
                </a:solidFill>
                <a:latin typeface="Arial"/>
                <a:cs typeface="Arial"/>
              </a:rPr>
              <a:t>ESTATALES?</a:t>
            </a:r>
            <a:endParaRPr sz="27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117243" y="3212338"/>
            <a:ext cx="8156575" cy="25869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spcBef>
                <a:spcPts val="100"/>
              </a:spcBef>
            </a:pP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LOS </a:t>
            </a:r>
            <a:r>
              <a:rPr sz="2400" spc="-25" dirty="0">
                <a:solidFill>
                  <a:srgbClr val="1E1C11"/>
                </a:solidFill>
                <a:latin typeface="Arial MT"/>
                <a:cs typeface="Arial MT"/>
              </a:rPr>
              <a:t>PARÁMETROS </a:t>
            </a:r>
            <a:r>
              <a:rPr sz="2400" spc="-20" dirty="0">
                <a:solidFill>
                  <a:srgbClr val="1E1C11"/>
                </a:solidFill>
                <a:latin typeface="Arial MT"/>
                <a:cs typeface="Arial MT"/>
              </a:rPr>
              <a:t>ESTABLECIDOS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EN LAS LEYES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80 </a:t>
            </a:r>
            <a:r>
              <a:rPr sz="24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1993,</a:t>
            </a:r>
            <a:r>
              <a:rPr sz="24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0" dirty="0">
                <a:solidFill>
                  <a:srgbClr val="1E1C11"/>
                </a:solidFill>
                <a:latin typeface="Arial MT"/>
                <a:cs typeface="Arial MT"/>
              </a:rPr>
              <a:t>1150</a:t>
            </a:r>
            <a:r>
              <a:rPr sz="2400" spc="-4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2007,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SUS</a:t>
            </a:r>
            <a:r>
              <a:rPr sz="24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10" dirty="0">
                <a:solidFill>
                  <a:srgbClr val="1E1C11"/>
                </a:solidFill>
                <a:latin typeface="Arial MT"/>
                <a:cs typeface="Arial MT"/>
              </a:rPr>
              <a:t>DECRETOS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15" dirty="0">
                <a:solidFill>
                  <a:srgbClr val="1E1C11"/>
                </a:solidFill>
                <a:latin typeface="Arial MT"/>
                <a:cs typeface="Arial MT"/>
              </a:rPr>
              <a:t>REGLAMENTARIOS,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LEY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1474 DE </a:t>
            </a:r>
            <a:r>
              <a:rPr sz="2400" spc="-40" dirty="0">
                <a:solidFill>
                  <a:srgbClr val="1E1C11"/>
                </a:solidFill>
                <a:latin typeface="Arial MT"/>
                <a:cs typeface="Arial MT"/>
              </a:rPr>
              <a:t>2011,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LAS NORMAS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CIVILES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Y</a:t>
            </a:r>
            <a:r>
              <a:rPr sz="24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COMERCIALES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Y</a:t>
            </a:r>
            <a:r>
              <a:rPr sz="24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DEMÁS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QUE</a:t>
            </a:r>
            <a:r>
              <a:rPr sz="24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RIJAN</a:t>
            </a:r>
            <a:r>
              <a:rPr sz="24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10" dirty="0">
                <a:solidFill>
                  <a:srgbClr val="1E1C11"/>
                </a:solidFill>
                <a:latin typeface="Arial MT"/>
                <a:cs typeface="Arial MT"/>
              </a:rPr>
              <a:t>LA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25" dirty="0">
                <a:solidFill>
                  <a:srgbClr val="1E1C11"/>
                </a:solidFill>
                <a:latin typeface="Arial MT"/>
                <a:cs typeface="Arial MT"/>
              </a:rPr>
              <a:t>MATERIA,</a:t>
            </a:r>
            <a:r>
              <a:rPr sz="2400" spc="-2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LO </a:t>
            </a:r>
            <a:r>
              <a:rPr sz="2400" spc="-25" dirty="0">
                <a:solidFill>
                  <a:srgbClr val="1E1C11"/>
                </a:solidFill>
                <a:latin typeface="Arial MT"/>
                <a:cs typeface="Arial MT"/>
              </a:rPr>
              <a:t>ESTABLECIDO</a:t>
            </a:r>
            <a:r>
              <a:rPr sz="2400" spc="-2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EN EL </a:t>
            </a:r>
            <a:r>
              <a:rPr sz="2400" spc="-35" dirty="0">
                <a:solidFill>
                  <a:srgbClr val="1E1C11"/>
                </a:solidFill>
                <a:latin typeface="Arial MT"/>
                <a:cs typeface="Arial MT"/>
              </a:rPr>
              <a:t>CONTRATO</a:t>
            </a:r>
            <a:r>
              <a:rPr sz="2400" spc="-3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Y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LO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10" dirty="0">
                <a:solidFill>
                  <a:srgbClr val="1E1C11"/>
                </a:solidFill>
                <a:latin typeface="Arial MT"/>
                <a:cs typeface="Arial MT"/>
              </a:rPr>
              <a:t>DISPUESTO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 EN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EL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MANUAL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10" dirty="0">
                <a:solidFill>
                  <a:srgbClr val="1E1C11"/>
                </a:solidFill>
                <a:latin typeface="Arial MT"/>
                <a:cs typeface="Arial MT"/>
              </a:rPr>
              <a:t>SUPERVISIÓN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O </a:t>
            </a:r>
            <a:r>
              <a:rPr sz="2400" spc="-65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15" dirty="0">
                <a:solidFill>
                  <a:srgbClr val="1E1C11"/>
                </a:solidFill>
                <a:latin typeface="Arial MT"/>
                <a:cs typeface="Arial MT"/>
              </a:rPr>
              <a:t>INTERVENTORÍA</a:t>
            </a:r>
            <a:r>
              <a:rPr sz="2400" spc="-10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CADA</a:t>
            </a:r>
            <a:r>
              <a:rPr sz="2400" spc="-114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ENTIDAD.</a:t>
            </a:r>
            <a:endParaRPr sz="24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92958" y="898017"/>
            <a:ext cx="4955540" cy="452120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solidFill>
                  <a:srgbClr val="001F5F"/>
                </a:solidFill>
              </a:rPr>
              <a:t>OBLIGACIONES/FUNCIONES</a:t>
            </a:r>
            <a:endParaRPr sz="28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06879" y="2470404"/>
            <a:ext cx="4193286" cy="419176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854505" y="3866464"/>
            <a:ext cx="3183255" cy="4800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1789"/>
              </a:lnSpc>
              <a:spcBef>
                <a:spcPts val="95"/>
              </a:spcBef>
            </a:pPr>
            <a:r>
              <a:rPr sz="1600" b="1" spc="-5" dirty="0">
                <a:solidFill>
                  <a:srgbClr val="1E1C11"/>
                </a:solidFill>
                <a:latin typeface="Arial"/>
                <a:cs typeface="Arial"/>
              </a:rPr>
              <a:t>Obligaciones/funciones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ts val="1789"/>
              </a:lnSpc>
              <a:tabLst>
                <a:tab pos="1765300" algn="l"/>
                <a:tab pos="2616200" algn="l"/>
              </a:tabLst>
            </a:pPr>
            <a:r>
              <a:rPr sz="1600" b="1" spc="-30" dirty="0">
                <a:solidFill>
                  <a:srgbClr val="1E1C11"/>
                </a:solidFill>
                <a:latin typeface="Arial"/>
                <a:cs typeface="Arial"/>
              </a:rPr>
              <a:t>A</a:t>
            </a:r>
            <a:r>
              <a:rPr sz="1600" b="1" dirty="0">
                <a:solidFill>
                  <a:srgbClr val="1E1C11"/>
                </a:solidFill>
                <a:latin typeface="Arial"/>
                <a:cs typeface="Arial"/>
              </a:rPr>
              <a:t>dm</a:t>
            </a:r>
            <a:r>
              <a:rPr sz="1600" b="1" spc="5" dirty="0">
                <a:solidFill>
                  <a:srgbClr val="1E1C11"/>
                </a:solidFill>
                <a:latin typeface="Arial"/>
                <a:cs typeface="Arial"/>
              </a:rPr>
              <a:t>i</a:t>
            </a:r>
            <a:r>
              <a:rPr sz="1600" b="1" spc="-5" dirty="0">
                <a:solidFill>
                  <a:srgbClr val="1E1C11"/>
                </a:solidFill>
                <a:latin typeface="Arial"/>
                <a:cs typeface="Arial"/>
              </a:rPr>
              <a:t>nis</a:t>
            </a:r>
            <a:r>
              <a:rPr sz="1600" b="1" spc="-15" dirty="0">
                <a:solidFill>
                  <a:srgbClr val="1E1C11"/>
                </a:solidFill>
                <a:latin typeface="Arial"/>
                <a:cs typeface="Arial"/>
              </a:rPr>
              <a:t>t</a:t>
            </a:r>
            <a:r>
              <a:rPr sz="1600" b="1" spc="-5" dirty="0">
                <a:solidFill>
                  <a:srgbClr val="1E1C11"/>
                </a:solidFill>
                <a:latin typeface="Arial"/>
                <a:cs typeface="Arial"/>
              </a:rPr>
              <a:t>r</a:t>
            </a:r>
            <a:r>
              <a:rPr sz="1600" b="1" spc="5" dirty="0">
                <a:solidFill>
                  <a:srgbClr val="1E1C11"/>
                </a:solidFill>
                <a:latin typeface="Arial"/>
                <a:cs typeface="Arial"/>
              </a:rPr>
              <a:t>a</a:t>
            </a:r>
            <a:r>
              <a:rPr sz="1600" b="1" spc="-5" dirty="0">
                <a:solidFill>
                  <a:srgbClr val="1E1C11"/>
                </a:solidFill>
                <a:latin typeface="Arial"/>
                <a:cs typeface="Arial"/>
              </a:rPr>
              <a:t>t</a:t>
            </a:r>
            <a:r>
              <a:rPr sz="1600" b="1" spc="10" dirty="0">
                <a:solidFill>
                  <a:srgbClr val="1E1C11"/>
                </a:solidFill>
                <a:latin typeface="Arial"/>
                <a:cs typeface="Arial"/>
              </a:rPr>
              <a:t>i</a:t>
            </a:r>
            <a:r>
              <a:rPr sz="1600" b="1" spc="-30" dirty="0">
                <a:solidFill>
                  <a:srgbClr val="1E1C11"/>
                </a:solidFill>
                <a:latin typeface="Arial"/>
                <a:cs typeface="Arial"/>
              </a:rPr>
              <a:t>v</a:t>
            </a:r>
            <a:r>
              <a:rPr sz="1600" b="1" spc="-5" dirty="0">
                <a:solidFill>
                  <a:srgbClr val="1E1C11"/>
                </a:solidFill>
                <a:latin typeface="Arial"/>
                <a:cs typeface="Arial"/>
              </a:rPr>
              <a:t>a</a:t>
            </a:r>
            <a:r>
              <a:rPr sz="1600" b="1" spc="15" dirty="0">
                <a:solidFill>
                  <a:srgbClr val="1E1C11"/>
                </a:solidFill>
                <a:latin typeface="Arial"/>
                <a:cs typeface="Arial"/>
              </a:rPr>
              <a:t>s</a:t>
            </a:r>
            <a:r>
              <a:rPr sz="1600" b="1" spc="-5" dirty="0">
                <a:solidFill>
                  <a:srgbClr val="1E1C11"/>
                </a:solidFill>
                <a:latin typeface="Arial"/>
                <a:cs typeface="Arial"/>
              </a:rPr>
              <a:t>:</a:t>
            </a:r>
            <a:r>
              <a:rPr sz="1600" b="1" dirty="0">
                <a:solidFill>
                  <a:srgbClr val="1E1C11"/>
                </a:solidFill>
                <a:latin typeface="Arial"/>
                <a:cs typeface="Arial"/>
              </a:rPr>
              <a:t>	</a:t>
            </a:r>
            <a:r>
              <a:rPr sz="1600" b="1" spc="5" dirty="0">
                <a:solidFill>
                  <a:srgbClr val="1E1C11"/>
                </a:solidFill>
                <a:latin typeface="Arial"/>
                <a:cs typeface="Arial"/>
              </a:rPr>
              <a:t>c</a:t>
            </a:r>
            <a:r>
              <a:rPr sz="1600" b="1" spc="-5" dirty="0">
                <a:solidFill>
                  <a:srgbClr val="1E1C11"/>
                </a:solidFill>
                <a:latin typeface="Arial"/>
                <a:cs typeface="Arial"/>
              </a:rPr>
              <a:t>o</a:t>
            </a:r>
            <a:r>
              <a:rPr sz="1600" b="1" spc="-15" dirty="0">
                <a:solidFill>
                  <a:srgbClr val="1E1C11"/>
                </a:solidFill>
                <a:latin typeface="Arial"/>
                <a:cs typeface="Arial"/>
              </a:rPr>
              <a:t>n</a:t>
            </a:r>
            <a:r>
              <a:rPr sz="1600" b="1" spc="-5" dirty="0">
                <a:solidFill>
                  <a:srgbClr val="1E1C11"/>
                </a:solidFill>
                <a:latin typeface="Arial"/>
                <a:cs typeface="Arial"/>
              </a:rPr>
              <a:t>t</a:t>
            </a:r>
            <a:r>
              <a:rPr sz="1600" b="1" dirty="0">
                <a:solidFill>
                  <a:srgbClr val="1E1C11"/>
                </a:solidFill>
                <a:latin typeface="Arial"/>
                <a:cs typeface="Arial"/>
              </a:rPr>
              <a:t>r</a:t>
            </a:r>
            <a:r>
              <a:rPr sz="1600" b="1" spc="-5" dirty="0">
                <a:solidFill>
                  <a:srgbClr val="1E1C11"/>
                </a:solidFill>
                <a:latin typeface="Arial"/>
                <a:cs typeface="Arial"/>
              </a:rPr>
              <a:t>ol</a:t>
            </a:r>
            <a:r>
              <a:rPr sz="1600" b="1" dirty="0">
                <a:solidFill>
                  <a:srgbClr val="1E1C11"/>
                </a:solidFill>
                <a:latin typeface="Arial"/>
                <a:cs typeface="Arial"/>
              </a:rPr>
              <a:t>	</a:t>
            </a:r>
            <a:r>
              <a:rPr sz="1600" b="1" spc="5" dirty="0">
                <a:solidFill>
                  <a:srgbClr val="1E1C11"/>
                </a:solidFill>
                <a:latin typeface="Arial"/>
                <a:cs typeface="Arial"/>
              </a:rPr>
              <a:t>s</a:t>
            </a:r>
            <a:r>
              <a:rPr sz="1600" b="1" spc="-5" dirty="0">
                <a:solidFill>
                  <a:srgbClr val="1E1C11"/>
                </a:solidFill>
                <a:latin typeface="Arial"/>
                <a:cs typeface="Arial"/>
              </a:rPr>
              <a:t>o</a:t>
            </a:r>
            <a:r>
              <a:rPr sz="1600" b="1" spc="-15" dirty="0">
                <a:solidFill>
                  <a:srgbClr val="1E1C11"/>
                </a:solidFill>
                <a:latin typeface="Arial"/>
                <a:cs typeface="Arial"/>
              </a:rPr>
              <a:t>b</a:t>
            </a:r>
            <a:r>
              <a:rPr sz="1600" b="1" spc="5" dirty="0">
                <a:solidFill>
                  <a:srgbClr val="1E1C11"/>
                </a:solidFill>
                <a:latin typeface="Arial"/>
                <a:cs typeface="Arial"/>
              </a:rPr>
              <a:t>r</a:t>
            </a:r>
            <a:r>
              <a:rPr sz="1600" b="1" spc="-5" dirty="0">
                <a:solidFill>
                  <a:srgbClr val="1E1C11"/>
                </a:solidFill>
                <a:latin typeface="Arial"/>
                <a:cs typeface="Arial"/>
              </a:rPr>
              <a:t>e</a:t>
            </a:r>
            <a:endParaRPr sz="16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854505" y="4498085"/>
            <a:ext cx="1965325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  <a:tabLst>
                <a:tab pos="1716405" algn="l"/>
              </a:tabLst>
            </a:pPr>
            <a:r>
              <a:rPr sz="1600" b="1" spc="-5" dirty="0">
                <a:solidFill>
                  <a:srgbClr val="1E1C11"/>
                </a:solidFill>
                <a:latin typeface="Arial"/>
                <a:cs typeface="Arial"/>
              </a:rPr>
              <a:t>dili</a:t>
            </a:r>
            <a:r>
              <a:rPr sz="1600" b="1" spc="-10" dirty="0">
                <a:solidFill>
                  <a:srgbClr val="1E1C11"/>
                </a:solidFill>
                <a:latin typeface="Arial"/>
                <a:cs typeface="Arial"/>
              </a:rPr>
              <a:t>g</a:t>
            </a:r>
            <a:r>
              <a:rPr sz="1600" b="1" spc="5" dirty="0">
                <a:solidFill>
                  <a:srgbClr val="1E1C11"/>
                </a:solidFill>
                <a:latin typeface="Arial"/>
                <a:cs typeface="Arial"/>
              </a:rPr>
              <a:t>e</a:t>
            </a:r>
            <a:r>
              <a:rPr sz="1600" b="1" spc="-5" dirty="0">
                <a:solidFill>
                  <a:srgbClr val="1E1C11"/>
                </a:solidFill>
                <a:latin typeface="Arial"/>
                <a:cs typeface="Arial"/>
              </a:rPr>
              <a:t>ncias</a:t>
            </a:r>
            <a:r>
              <a:rPr sz="1600" b="1" dirty="0">
                <a:solidFill>
                  <a:srgbClr val="1E1C11"/>
                </a:solidFill>
                <a:latin typeface="Arial"/>
                <a:cs typeface="Arial"/>
              </a:rPr>
              <a:t>	</a:t>
            </a:r>
            <a:r>
              <a:rPr sz="1600" b="1" spc="-10" dirty="0">
                <a:solidFill>
                  <a:srgbClr val="1E1C11"/>
                </a:solidFill>
                <a:latin typeface="Arial"/>
                <a:cs typeface="Arial"/>
              </a:rPr>
              <a:t>de</a:t>
            </a:r>
            <a:endParaRPr sz="16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854505" y="4708397"/>
            <a:ext cx="2517775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  <a:tabLst>
                <a:tab pos="1772920" algn="l"/>
              </a:tabLst>
            </a:pPr>
            <a:r>
              <a:rPr sz="1600" b="1" spc="-5" dirty="0">
                <a:solidFill>
                  <a:srgbClr val="1E1C11"/>
                </a:solidFill>
                <a:latin typeface="Arial"/>
                <a:cs typeface="Arial"/>
              </a:rPr>
              <a:t>ad</a:t>
            </a:r>
            <a:r>
              <a:rPr sz="1600" b="1" spc="-10" dirty="0">
                <a:solidFill>
                  <a:srgbClr val="1E1C11"/>
                </a:solidFill>
                <a:latin typeface="Arial"/>
                <a:cs typeface="Arial"/>
              </a:rPr>
              <a:t>m</a:t>
            </a:r>
            <a:r>
              <a:rPr sz="1600" b="1" spc="5" dirty="0">
                <a:solidFill>
                  <a:srgbClr val="1E1C11"/>
                </a:solidFill>
                <a:latin typeface="Arial"/>
                <a:cs typeface="Arial"/>
              </a:rPr>
              <a:t>i</a:t>
            </a:r>
            <a:r>
              <a:rPr sz="1600" b="1" spc="-5" dirty="0">
                <a:solidFill>
                  <a:srgbClr val="1E1C11"/>
                </a:solidFill>
                <a:latin typeface="Arial"/>
                <a:cs typeface="Arial"/>
              </a:rPr>
              <a:t>nis</a:t>
            </a:r>
            <a:r>
              <a:rPr sz="1600" b="1" spc="-15" dirty="0">
                <a:solidFill>
                  <a:srgbClr val="1E1C11"/>
                </a:solidFill>
                <a:latin typeface="Arial"/>
                <a:cs typeface="Arial"/>
              </a:rPr>
              <a:t>t</a:t>
            </a:r>
            <a:r>
              <a:rPr sz="1600" b="1" spc="-5" dirty="0">
                <a:solidFill>
                  <a:srgbClr val="1E1C11"/>
                </a:solidFill>
                <a:latin typeface="Arial"/>
                <a:cs typeface="Arial"/>
              </a:rPr>
              <a:t>r</a:t>
            </a:r>
            <a:r>
              <a:rPr sz="1600" b="1" spc="5" dirty="0">
                <a:solidFill>
                  <a:srgbClr val="1E1C11"/>
                </a:solidFill>
                <a:latin typeface="Arial"/>
                <a:cs typeface="Arial"/>
              </a:rPr>
              <a:t>a</a:t>
            </a:r>
            <a:r>
              <a:rPr sz="1600" b="1" spc="-5" dirty="0">
                <a:solidFill>
                  <a:srgbClr val="1E1C11"/>
                </a:solidFill>
                <a:latin typeface="Arial"/>
                <a:cs typeface="Arial"/>
              </a:rPr>
              <a:t>t</a:t>
            </a:r>
            <a:r>
              <a:rPr sz="1600" b="1" spc="10" dirty="0">
                <a:solidFill>
                  <a:srgbClr val="1E1C11"/>
                </a:solidFill>
                <a:latin typeface="Arial"/>
                <a:cs typeface="Arial"/>
              </a:rPr>
              <a:t>i</a:t>
            </a:r>
            <a:r>
              <a:rPr sz="1600" b="1" spc="-30" dirty="0">
                <a:solidFill>
                  <a:srgbClr val="1E1C11"/>
                </a:solidFill>
                <a:latin typeface="Arial"/>
                <a:cs typeface="Arial"/>
              </a:rPr>
              <a:t>v</a:t>
            </a:r>
            <a:r>
              <a:rPr sz="1600" b="1" spc="-5" dirty="0">
                <a:solidFill>
                  <a:srgbClr val="1E1C11"/>
                </a:solidFill>
                <a:latin typeface="Arial"/>
                <a:cs typeface="Arial"/>
              </a:rPr>
              <a:t>o</a:t>
            </a:r>
            <a:r>
              <a:rPr sz="1600" b="1" dirty="0">
                <a:solidFill>
                  <a:srgbClr val="1E1C11"/>
                </a:solidFill>
                <a:latin typeface="Arial"/>
                <a:cs typeface="Arial"/>
              </a:rPr>
              <a:t>	</a:t>
            </a:r>
            <a:r>
              <a:rPr sz="1600" b="1" spc="-5" dirty="0">
                <a:solidFill>
                  <a:srgbClr val="1E1C11"/>
                </a:solidFill>
                <a:latin typeface="Arial"/>
                <a:cs typeface="Arial"/>
              </a:rPr>
              <a:t>pro</a:t>
            </a:r>
            <a:r>
              <a:rPr sz="1600" b="1" spc="-15" dirty="0">
                <a:solidFill>
                  <a:srgbClr val="1E1C11"/>
                </a:solidFill>
                <a:latin typeface="Arial"/>
                <a:cs typeface="Arial"/>
              </a:rPr>
              <a:t>p</a:t>
            </a:r>
            <a:r>
              <a:rPr sz="1600" b="1" spc="-5" dirty="0">
                <a:solidFill>
                  <a:srgbClr val="1E1C11"/>
                </a:solidFill>
                <a:latin typeface="Arial"/>
                <a:cs typeface="Arial"/>
              </a:rPr>
              <a:t>ias</a:t>
            </a:r>
            <a:endParaRPr sz="16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854504" y="4287773"/>
            <a:ext cx="3185160" cy="6896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080" algn="r">
              <a:lnSpc>
                <a:spcPts val="1789"/>
              </a:lnSpc>
              <a:spcBef>
                <a:spcPts val="95"/>
              </a:spcBef>
              <a:tabLst>
                <a:tab pos="551815" algn="l"/>
                <a:tab pos="2255520" algn="l"/>
                <a:tab pos="2875915" algn="l"/>
              </a:tabLst>
            </a:pPr>
            <a:r>
              <a:rPr sz="1600" b="1" spc="-5" dirty="0">
                <a:solidFill>
                  <a:srgbClr val="1E1C11"/>
                </a:solidFill>
                <a:latin typeface="Arial"/>
                <a:cs typeface="Arial"/>
              </a:rPr>
              <a:t>el	c</a:t>
            </a:r>
            <a:r>
              <a:rPr sz="1600" b="1" dirty="0">
                <a:solidFill>
                  <a:srgbClr val="1E1C11"/>
                </a:solidFill>
                <a:latin typeface="Arial"/>
                <a:cs typeface="Arial"/>
              </a:rPr>
              <a:t>u</a:t>
            </a:r>
            <a:r>
              <a:rPr sz="1600" b="1" spc="-5" dirty="0">
                <a:solidFill>
                  <a:srgbClr val="1E1C11"/>
                </a:solidFill>
                <a:latin typeface="Arial"/>
                <a:cs typeface="Arial"/>
              </a:rPr>
              <a:t>m</a:t>
            </a:r>
            <a:r>
              <a:rPr sz="1600" b="1" spc="-15" dirty="0">
                <a:solidFill>
                  <a:srgbClr val="1E1C11"/>
                </a:solidFill>
                <a:latin typeface="Arial"/>
                <a:cs typeface="Arial"/>
              </a:rPr>
              <a:t>p</a:t>
            </a:r>
            <a:r>
              <a:rPr sz="1600" b="1" spc="-5" dirty="0">
                <a:solidFill>
                  <a:srgbClr val="1E1C11"/>
                </a:solidFill>
                <a:latin typeface="Arial"/>
                <a:cs typeface="Arial"/>
              </a:rPr>
              <a:t>l</a:t>
            </a:r>
            <a:r>
              <a:rPr sz="1600" b="1" spc="5" dirty="0">
                <a:solidFill>
                  <a:srgbClr val="1E1C11"/>
                </a:solidFill>
                <a:latin typeface="Arial"/>
                <a:cs typeface="Arial"/>
              </a:rPr>
              <a:t>i</a:t>
            </a:r>
            <a:r>
              <a:rPr sz="1600" b="1" spc="-5" dirty="0">
                <a:solidFill>
                  <a:srgbClr val="1E1C11"/>
                </a:solidFill>
                <a:latin typeface="Arial"/>
                <a:cs typeface="Arial"/>
              </a:rPr>
              <a:t>mi</a:t>
            </a:r>
            <a:r>
              <a:rPr sz="1600" b="1" dirty="0">
                <a:solidFill>
                  <a:srgbClr val="1E1C11"/>
                </a:solidFill>
                <a:latin typeface="Arial"/>
                <a:cs typeface="Arial"/>
              </a:rPr>
              <a:t>e</a:t>
            </a:r>
            <a:r>
              <a:rPr sz="1600" b="1" spc="-5" dirty="0">
                <a:solidFill>
                  <a:srgbClr val="1E1C11"/>
                </a:solidFill>
                <a:latin typeface="Arial"/>
                <a:cs typeface="Arial"/>
              </a:rPr>
              <a:t>n</a:t>
            </a:r>
            <a:r>
              <a:rPr sz="1600" b="1" spc="-15" dirty="0">
                <a:solidFill>
                  <a:srgbClr val="1E1C11"/>
                </a:solidFill>
                <a:latin typeface="Arial"/>
                <a:cs typeface="Arial"/>
              </a:rPr>
              <a:t>t</a:t>
            </a:r>
            <a:r>
              <a:rPr sz="1600" b="1" spc="-5" dirty="0">
                <a:solidFill>
                  <a:srgbClr val="1E1C11"/>
                </a:solidFill>
                <a:latin typeface="Arial"/>
                <a:cs typeface="Arial"/>
              </a:rPr>
              <a:t>o</a:t>
            </a:r>
            <a:r>
              <a:rPr sz="1600" b="1" dirty="0">
                <a:solidFill>
                  <a:srgbClr val="1E1C11"/>
                </a:solidFill>
                <a:latin typeface="Arial"/>
                <a:cs typeface="Arial"/>
              </a:rPr>
              <a:t>	</a:t>
            </a:r>
            <a:r>
              <a:rPr sz="1600" b="1" spc="-10" dirty="0">
                <a:solidFill>
                  <a:srgbClr val="1E1C11"/>
                </a:solidFill>
                <a:latin typeface="Arial"/>
                <a:cs typeface="Arial"/>
              </a:rPr>
              <a:t>d</a:t>
            </a:r>
            <a:r>
              <a:rPr sz="1600" b="1" spc="-5" dirty="0">
                <a:solidFill>
                  <a:srgbClr val="1E1C11"/>
                </a:solidFill>
                <a:latin typeface="Arial"/>
                <a:cs typeface="Arial"/>
              </a:rPr>
              <a:t>e</a:t>
            </a:r>
            <a:r>
              <a:rPr sz="1600" b="1" dirty="0">
                <a:solidFill>
                  <a:srgbClr val="1E1C11"/>
                </a:solidFill>
                <a:latin typeface="Arial"/>
                <a:cs typeface="Arial"/>
              </a:rPr>
              <a:t>	</a:t>
            </a:r>
            <a:r>
              <a:rPr sz="1600" b="1" spc="-5" dirty="0">
                <a:solidFill>
                  <a:srgbClr val="1E1C11"/>
                </a:solidFill>
                <a:latin typeface="Arial"/>
                <a:cs typeface="Arial"/>
              </a:rPr>
              <a:t>l</a:t>
            </a:r>
            <a:r>
              <a:rPr sz="1600" b="1" spc="5" dirty="0">
                <a:solidFill>
                  <a:srgbClr val="1E1C11"/>
                </a:solidFill>
                <a:latin typeface="Arial"/>
                <a:cs typeface="Arial"/>
              </a:rPr>
              <a:t>a</a:t>
            </a:r>
            <a:r>
              <a:rPr sz="1600" b="1" spc="-5" dirty="0">
                <a:solidFill>
                  <a:srgbClr val="1E1C11"/>
                </a:solidFill>
                <a:latin typeface="Arial"/>
                <a:cs typeface="Arial"/>
              </a:rPr>
              <a:t>s</a:t>
            </a:r>
            <a:endParaRPr sz="1600">
              <a:latin typeface="Arial"/>
              <a:cs typeface="Arial"/>
            </a:endParaRPr>
          </a:p>
          <a:p>
            <a:pPr marR="5715" algn="r">
              <a:lnSpc>
                <a:spcPts val="1655"/>
              </a:lnSpc>
            </a:pPr>
            <a:r>
              <a:rPr sz="1600" b="1" spc="-5" dirty="0">
                <a:solidFill>
                  <a:srgbClr val="1E1C11"/>
                </a:solidFill>
                <a:latin typeface="Arial"/>
                <a:cs typeface="Arial"/>
              </a:rPr>
              <a:t>orden</a:t>
            </a:r>
            <a:endParaRPr sz="1600">
              <a:latin typeface="Arial"/>
              <a:cs typeface="Arial"/>
            </a:endParaRPr>
          </a:p>
          <a:p>
            <a:pPr marR="5715" algn="r">
              <a:lnSpc>
                <a:spcPts val="1789"/>
              </a:lnSpc>
            </a:pPr>
            <a:r>
              <a:rPr sz="1600" b="1" spc="-5" dirty="0">
                <a:solidFill>
                  <a:srgbClr val="1E1C11"/>
                </a:solidFill>
                <a:latin typeface="Arial"/>
                <a:cs typeface="Arial"/>
              </a:rPr>
              <a:t>del</a:t>
            </a:r>
            <a:endParaRPr sz="16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854504" y="4918709"/>
            <a:ext cx="1739264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b="1" spc="-5" dirty="0">
                <a:solidFill>
                  <a:srgbClr val="1E1C11"/>
                </a:solidFill>
                <a:latin typeface="Arial"/>
                <a:cs typeface="Arial"/>
              </a:rPr>
              <a:t>contrato</a:t>
            </a:r>
            <a:r>
              <a:rPr sz="1600" b="1" spc="-3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1E1C11"/>
                </a:solidFill>
                <a:latin typeface="Arial"/>
                <a:cs typeface="Arial"/>
              </a:rPr>
              <a:t>suscrito.</a:t>
            </a:r>
            <a:endParaRPr sz="1600">
              <a:latin typeface="Arial"/>
              <a:cs typeface="Arial"/>
            </a:endParaRPr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850635" y="2304288"/>
            <a:ext cx="4711446" cy="4525518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6766687" y="3513582"/>
            <a:ext cx="3662045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2769870" algn="l"/>
              </a:tabLst>
            </a:pPr>
            <a:r>
              <a:rPr sz="1500" b="1" spc="-5" dirty="0">
                <a:solidFill>
                  <a:srgbClr val="1E1C11"/>
                </a:solidFill>
                <a:latin typeface="Arial"/>
                <a:cs typeface="Arial"/>
              </a:rPr>
              <a:t>Obligaciones/funciones	Técnicas:</a:t>
            </a:r>
            <a:endParaRPr sz="15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766687" y="3710178"/>
            <a:ext cx="3660775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1294130" algn="l"/>
                <a:tab pos="1728470" algn="l"/>
                <a:tab pos="2376170" algn="l"/>
                <a:tab pos="2936240" algn="l"/>
                <a:tab pos="3371850" algn="l"/>
              </a:tabLst>
            </a:pPr>
            <a:r>
              <a:rPr sz="1500" b="1" spc="-90" dirty="0">
                <a:solidFill>
                  <a:srgbClr val="1E1C11"/>
                </a:solidFill>
                <a:latin typeface="Arial"/>
                <a:cs typeface="Arial"/>
              </a:rPr>
              <a:t>V</a:t>
            </a:r>
            <a:r>
              <a:rPr sz="1500" b="1" spc="-5" dirty="0">
                <a:solidFill>
                  <a:srgbClr val="1E1C11"/>
                </a:solidFill>
                <a:latin typeface="Arial"/>
                <a:cs typeface="Arial"/>
              </a:rPr>
              <a:t>e</a:t>
            </a:r>
            <a:r>
              <a:rPr sz="1500" b="1" dirty="0">
                <a:solidFill>
                  <a:srgbClr val="1E1C11"/>
                </a:solidFill>
                <a:latin typeface="Arial"/>
                <a:cs typeface="Arial"/>
              </a:rPr>
              <a:t>r</a:t>
            </a:r>
            <a:r>
              <a:rPr sz="1500" b="1" spc="5" dirty="0">
                <a:solidFill>
                  <a:srgbClr val="1E1C11"/>
                </a:solidFill>
                <a:latin typeface="Arial"/>
                <a:cs typeface="Arial"/>
              </a:rPr>
              <a:t>i</a:t>
            </a:r>
            <a:r>
              <a:rPr sz="1500" b="1" dirty="0">
                <a:solidFill>
                  <a:srgbClr val="1E1C11"/>
                </a:solidFill>
                <a:latin typeface="Arial"/>
                <a:cs typeface="Arial"/>
              </a:rPr>
              <a:t>f</a:t>
            </a:r>
            <a:r>
              <a:rPr sz="1500" b="1" spc="-5" dirty="0">
                <a:solidFill>
                  <a:srgbClr val="1E1C11"/>
                </a:solidFill>
                <a:latin typeface="Arial"/>
                <a:cs typeface="Arial"/>
              </a:rPr>
              <a:t>ic</a:t>
            </a:r>
            <a:r>
              <a:rPr sz="1500" b="1" spc="-15" dirty="0">
                <a:solidFill>
                  <a:srgbClr val="1E1C11"/>
                </a:solidFill>
                <a:latin typeface="Arial"/>
                <a:cs typeface="Arial"/>
              </a:rPr>
              <a:t>a</a:t>
            </a:r>
            <a:r>
              <a:rPr sz="1500" b="1" spc="-5" dirty="0">
                <a:solidFill>
                  <a:srgbClr val="1E1C11"/>
                </a:solidFill>
                <a:latin typeface="Arial"/>
                <a:cs typeface="Arial"/>
              </a:rPr>
              <a:t>c</a:t>
            </a:r>
            <a:r>
              <a:rPr sz="1500" b="1" dirty="0">
                <a:solidFill>
                  <a:srgbClr val="1E1C11"/>
                </a:solidFill>
                <a:latin typeface="Arial"/>
                <a:cs typeface="Arial"/>
              </a:rPr>
              <a:t>ión	</a:t>
            </a:r>
            <a:r>
              <a:rPr sz="1500" b="1" spc="-5" dirty="0">
                <a:solidFill>
                  <a:srgbClr val="1E1C11"/>
                </a:solidFill>
                <a:latin typeface="Arial"/>
                <a:cs typeface="Arial"/>
              </a:rPr>
              <a:t>d</a:t>
            </a:r>
            <a:r>
              <a:rPr sz="1500" b="1" dirty="0">
                <a:solidFill>
                  <a:srgbClr val="1E1C11"/>
                </a:solidFill>
                <a:latin typeface="Arial"/>
                <a:cs typeface="Arial"/>
              </a:rPr>
              <a:t>e	</a:t>
            </a:r>
            <a:r>
              <a:rPr sz="1500" b="1" spc="-5" dirty="0">
                <a:solidFill>
                  <a:srgbClr val="1E1C11"/>
                </a:solidFill>
                <a:latin typeface="Arial"/>
                <a:cs typeface="Arial"/>
              </a:rPr>
              <a:t>cada</a:t>
            </a:r>
            <a:r>
              <a:rPr sz="1500" b="1" dirty="0">
                <a:solidFill>
                  <a:srgbClr val="1E1C11"/>
                </a:solidFill>
                <a:latin typeface="Arial"/>
                <a:cs typeface="Arial"/>
              </a:rPr>
              <a:t>	</a:t>
            </a:r>
            <a:r>
              <a:rPr sz="1500" b="1" spc="-5" dirty="0">
                <a:solidFill>
                  <a:srgbClr val="1E1C11"/>
                </a:solidFill>
                <a:latin typeface="Arial"/>
                <a:cs typeface="Arial"/>
              </a:rPr>
              <a:t>un</a:t>
            </a:r>
            <a:r>
              <a:rPr sz="1500" b="1" dirty="0">
                <a:solidFill>
                  <a:srgbClr val="1E1C11"/>
                </a:solidFill>
                <a:latin typeface="Arial"/>
                <a:cs typeface="Arial"/>
              </a:rPr>
              <a:t>o	</a:t>
            </a:r>
            <a:r>
              <a:rPr sz="1500" b="1" spc="5" dirty="0">
                <a:solidFill>
                  <a:srgbClr val="1E1C11"/>
                </a:solidFill>
                <a:latin typeface="Arial"/>
                <a:cs typeface="Arial"/>
              </a:rPr>
              <a:t>d</a:t>
            </a:r>
            <a:r>
              <a:rPr sz="1500" b="1" dirty="0">
                <a:solidFill>
                  <a:srgbClr val="1E1C11"/>
                </a:solidFill>
                <a:latin typeface="Arial"/>
                <a:cs typeface="Arial"/>
              </a:rPr>
              <a:t>e	los</a:t>
            </a:r>
            <a:endParaRPr sz="15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766686" y="3908297"/>
            <a:ext cx="3658870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1138555" algn="l"/>
                <a:tab pos="2188845" algn="l"/>
                <a:tab pos="2573020" algn="l"/>
                <a:tab pos="3370579" algn="l"/>
              </a:tabLst>
            </a:pPr>
            <a:r>
              <a:rPr sz="1500" b="1" spc="-5" dirty="0">
                <a:solidFill>
                  <a:srgbClr val="1E1C11"/>
                </a:solidFill>
                <a:latin typeface="Arial"/>
                <a:cs typeface="Arial"/>
              </a:rPr>
              <a:t>procesos</a:t>
            </a:r>
            <a:r>
              <a:rPr sz="1500" b="1" dirty="0">
                <a:solidFill>
                  <a:srgbClr val="1E1C11"/>
                </a:solidFill>
                <a:latin typeface="Arial"/>
                <a:cs typeface="Arial"/>
              </a:rPr>
              <a:t>	</a:t>
            </a:r>
            <a:r>
              <a:rPr sz="1500" b="1" spc="-5" dirty="0">
                <a:solidFill>
                  <a:srgbClr val="1E1C11"/>
                </a:solidFill>
                <a:latin typeface="Arial"/>
                <a:cs typeface="Arial"/>
              </a:rPr>
              <a:t>téc</a:t>
            </a:r>
            <a:r>
              <a:rPr sz="1500" b="1" spc="-20" dirty="0">
                <a:solidFill>
                  <a:srgbClr val="1E1C11"/>
                </a:solidFill>
                <a:latin typeface="Arial"/>
                <a:cs typeface="Arial"/>
              </a:rPr>
              <a:t>n</a:t>
            </a:r>
            <a:r>
              <a:rPr sz="1500" b="1" dirty="0">
                <a:solidFill>
                  <a:srgbClr val="1E1C11"/>
                </a:solidFill>
                <a:latin typeface="Arial"/>
                <a:cs typeface="Arial"/>
              </a:rPr>
              <a:t>i</a:t>
            </a:r>
            <a:r>
              <a:rPr sz="1500" b="1" spc="5" dirty="0">
                <a:solidFill>
                  <a:srgbClr val="1E1C11"/>
                </a:solidFill>
                <a:latin typeface="Arial"/>
                <a:cs typeface="Arial"/>
              </a:rPr>
              <a:t>c</a:t>
            </a:r>
            <a:r>
              <a:rPr sz="1500" b="1" spc="-5" dirty="0">
                <a:solidFill>
                  <a:srgbClr val="1E1C11"/>
                </a:solidFill>
                <a:latin typeface="Arial"/>
                <a:cs typeface="Arial"/>
              </a:rPr>
              <a:t>os</a:t>
            </a:r>
            <a:r>
              <a:rPr sz="1500" b="1" dirty="0">
                <a:solidFill>
                  <a:srgbClr val="1E1C11"/>
                </a:solidFill>
                <a:latin typeface="Arial"/>
                <a:cs typeface="Arial"/>
              </a:rPr>
              <a:t>	</a:t>
            </a:r>
            <a:r>
              <a:rPr sz="1500" b="1" spc="-5" dirty="0">
                <a:solidFill>
                  <a:srgbClr val="1E1C11"/>
                </a:solidFill>
                <a:latin typeface="Arial"/>
                <a:cs typeface="Arial"/>
              </a:rPr>
              <a:t>a</a:t>
            </a:r>
            <a:r>
              <a:rPr sz="1500" b="1" dirty="0">
                <a:solidFill>
                  <a:srgbClr val="1E1C11"/>
                </a:solidFill>
                <a:latin typeface="Arial"/>
                <a:cs typeface="Arial"/>
              </a:rPr>
              <a:t>	</a:t>
            </a:r>
            <a:r>
              <a:rPr sz="1500" b="1" spc="-5" dirty="0">
                <a:solidFill>
                  <a:srgbClr val="1E1C11"/>
                </a:solidFill>
                <a:latin typeface="Arial"/>
                <a:cs typeface="Arial"/>
              </a:rPr>
              <a:t>c</a:t>
            </a:r>
            <a:r>
              <a:rPr sz="1500" b="1" spc="-15" dirty="0">
                <a:solidFill>
                  <a:srgbClr val="1E1C11"/>
                </a:solidFill>
                <a:latin typeface="Arial"/>
                <a:cs typeface="Arial"/>
              </a:rPr>
              <a:t>a</a:t>
            </a:r>
            <a:r>
              <a:rPr sz="1500" b="1" dirty="0">
                <a:solidFill>
                  <a:srgbClr val="1E1C11"/>
                </a:solidFill>
                <a:latin typeface="Arial"/>
                <a:cs typeface="Arial"/>
              </a:rPr>
              <a:t>rgo	</a:t>
            </a:r>
            <a:r>
              <a:rPr sz="1500" b="1" spc="-5" dirty="0">
                <a:solidFill>
                  <a:srgbClr val="1E1C11"/>
                </a:solidFill>
                <a:latin typeface="Arial"/>
                <a:cs typeface="Arial"/>
              </a:rPr>
              <a:t>de</a:t>
            </a:r>
            <a:r>
              <a:rPr sz="1500" b="1" dirty="0">
                <a:solidFill>
                  <a:srgbClr val="1E1C11"/>
                </a:solidFill>
                <a:latin typeface="Arial"/>
                <a:cs typeface="Arial"/>
              </a:rPr>
              <a:t>l</a:t>
            </a:r>
            <a:endParaRPr sz="15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766687" y="4104894"/>
            <a:ext cx="3658235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500" b="1" spc="-5" dirty="0">
                <a:solidFill>
                  <a:srgbClr val="1E1C11"/>
                </a:solidFill>
                <a:latin typeface="Arial"/>
                <a:cs typeface="Arial"/>
              </a:rPr>
              <a:t>contratista,</a:t>
            </a:r>
            <a:r>
              <a:rPr sz="1500" b="1" spc="434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500" b="1" spc="-5" dirty="0">
                <a:solidFill>
                  <a:srgbClr val="1E1C11"/>
                </a:solidFill>
                <a:latin typeface="Arial"/>
                <a:cs typeface="Arial"/>
              </a:rPr>
              <a:t>para</a:t>
            </a:r>
            <a:r>
              <a:rPr sz="1500" b="1" spc="43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500" b="1" spc="-5" dirty="0">
                <a:solidFill>
                  <a:srgbClr val="1E1C11"/>
                </a:solidFill>
                <a:latin typeface="Arial"/>
                <a:cs typeface="Arial"/>
              </a:rPr>
              <a:t>que</a:t>
            </a:r>
            <a:r>
              <a:rPr sz="1500" b="1" spc="43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1E1C11"/>
                </a:solidFill>
                <a:latin typeface="Arial"/>
                <a:cs typeface="Arial"/>
              </a:rPr>
              <a:t>se</a:t>
            </a:r>
            <a:r>
              <a:rPr sz="1500" b="1" spc="434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500" b="1" spc="-5" dirty="0">
                <a:solidFill>
                  <a:srgbClr val="1E1C11"/>
                </a:solidFill>
                <a:latin typeface="Arial"/>
                <a:cs typeface="Arial"/>
              </a:rPr>
              <a:t>adelanten</a:t>
            </a:r>
            <a:r>
              <a:rPr sz="1500" b="1" spc="43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500" b="1" spc="-5" dirty="0">
                <a:solidFill>
                  <a:srgbClr val="1E1C11"/>
                </a:solidFill>
                <a:latin typeface="Arial"/>
                <a:cs typeface="Arial"/>
              </a:rPr>
              <a:t>de</a:t>
            </a:r>
            <a:endParaRPr sz="15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766687" y="4301490"/>
            <a:ext cx="3660775" cy="84709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 algn="just">
              <a:lnSpc>
                <a:spcPct val="86500"/>
              </a:lnSpc>
              <a:spcBef>
                <a:spcPts val="340"/>
              </a:spcBef>
            </a:pPr>
            <a:r>
              <a:rPr sz="1500" b="1" spc="-5" dirty="0">
                <a:solidFill>
                  <a:srgbClr val="1E1C11"/>
                </a:solidFill>
                <a:latin typeface="Arial"/>
                <a:cs typeface="Arial"/>
              </a:rPr>
              <a:t>conformidad</a:t>
            </a:r>
            <a:r>
              <a:rPr sz="1500" b="1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500" b="1" spc="-5" dirty="0">
                <a:solidFill>
                  <a:srgbClr val="1E1C11"/>
                </a:solidFill>
                <a:latin typeface="Arial"/>
                <a:cs typeface="Arial"/>
              </a:rPr>
              <a:t>con</a:t>
            </a:r>
            <a:r>
              <a:rPr sz="1500" b="1" dirty="0">
                <a:solidFill>
                  <a:srgbClr val="1E1C11"/>
                </a:solidFill>
                <a:latin typeface="Arial"/>
                <a:cs typeface="Arial"/>
              </a:rPr>
              <a:t> las</a:t>
            </a:r>
            <a:r>
              <a:rPr sz="1500" b="1" spc="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500" b="1" spc="-5" dirty="0">
                <a:solidFill>
                  <a:srgbClr val="1E1C11"/>
                </a:solidFill>
                <a:latin typeface="Arial"/>
                <a:cs typeface="Arial"/>
              </a:rPr>
              <a:t>normas</a:t>
            </a:r>
            <a:r>
              <a:rPr sz="1500" b="1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500" b="1" spc="-5" dirty="0">
                <a:solidFill>
                  <a:srgbClr val="1E1C11"/>
                </a:solidFill>
                <a:latin typeface="Arial"/>
                <a:cs typeface="Arial"/>
              </a:rPr>
              <a:t>técnicas </a:t>
            </a:r>
            <a:r>
              <a:rPr sz="1500" b="1" spc="-40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500" b="1" spc="-5" dirty="0">
                <a:solidFill>
                  <a:srgbClr val="1E1C11"/>
                </a:solidFill>
                <a:latin typeface="Arial"/>
                <a:cs typeface="Arial"/>
              </a:rPr>
              <a:t>aplicables,</a:t>
            </a:r>
            <a:r>
              <a:rPr sz="1500" b="1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500" b="1" spc="-5" dirty="0">
                <a:solidFill>
                  <a:srgbClr val="1E1C11"/>
                </a:solidFill>
                <a:latin typeface="Arial"/>
                <a:cs typeface="Arial"/>
              </a:rPr>
              <a:t>se</a:t>
            </a:r>
            <a:r>
              <a:rPr sz="1500" b="1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500" b="1" spc="-5" dirty="0">
                <a:solidFill>
                  <a:srgbClr val="1E1C11"/>
                </a:solidFill>
                <a:latin typeface="Arial"/>
                <a:cs typeface="Arial"/>
              </a:rPr>
              <a:t>cumplan</a:t>
            </a:r>
            <a:r>
              <a:rPr sz="1500" b="1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500" b="1" spc="-5" dirty="0">
                <a:solidFill>
                  <a:srgbClr val="1E1C11"/>
                </a:solidFill>
                <a:latin typeface="Arial"/>
                <a:cs typeface="Arial"/>
              </a:rPr>
              <a:t>con</a:t>
            </a:r>
            <a:r>
              <a:rPr sz="1500" b="1" dirty="0">
                <a:solidFill>
                  <a:srgbClr val="1E1C11"/>
                </a:solidFill>
                <a:latin typeface="Arial"/>
                <a:cs typeface="Arial"/>
              </a:rPr>
              <a:t> las </a:t>
            </a:r>
            <a:r>
              <a:rPr sz="1500" b="1" spc="-40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500" b="1" spc="-5" dirty="0">
                <a:solidFill>
                  <a:srgbClr val="1E1C11"/>
                </a:solidFill>
                <a:latin typeface="Arial"/>
                <a:cs typeface="Arial"/>
              </a:rPr>
              <a:t>especificaciones técnicas previstas, </a:t>
            </a:r>
            <a:r>
              <a:rPr sz="1500" b="1" dirty="0">
                <a:solidFill>
                  <a:srgbClr val="1E1C11"/>
                </a:solidFill>
                <a:latin typeface="Arial"/>
                <a:cs typeface="Arial"/>
              </a:rPr>
              <a:t>los </a:t>
            </a:r>
            <a:r>
              <a:rPr sz="1500" b="1" spc="-40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500" b="1" spc="-5" dirty="0">
                <a:solidFill>
                  <a:srgbClr val="1E1C11"/>
                </a:solidFill>
                <a:latin typeface="Arial"/>
                <a:cs typeface="Arial"/>
              </a:rPr>
              <a:t>planos,</a:t>
            </a:r>
            <a:r>
              <a:rPr sz="1500" b="1" spc="37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500" b="1" spc="-5" dirty="0">
                <a:solidFill>
                  <a:srgbClr val="1E1C11"/>
                </a:solidFill>
                <a:latin typeface="Arial"/>
                <a:cs typeface="Arial"/>
              </a:rPr>
              <a:t>estudios</a:t>
            </a:r>
            <a:r>
              <a:rPr sz="1500" b="1" spc="39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500" b="1" spc="-5" dirty="0">
                <a:solidFill>
                  <a:srgbClr val="1E1C11"/>
                </a:solidFill>
                <a:latin typeface="Arial"/>
                <a:cs typeface="Arial"/>
              </a:rPr>
              <a:t>y</a:t>
            </a:r>
            <a:r>
              <a:rPr sz="1500" b="1" spc="32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1E1C11"/>
                </a:solidFill>
                <a:latin typeface="Arial"/>
                <a:cs typeface="Arial"/>
              </a:rPr>
              <a:t>diseños,</a:t>
            </a:r>
            <a:r>
              <a:rPr sz="1500" b="1" spc="36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1E1C11"/>
                </a:solidFill>
                <a:latin typeface="Arial"/>
                <a:cs typeface="Arial"/>
              </a:rPr>
              <a:t>los</a:t>
            </a:r>
            <a:endParaRPr sz="15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766686" y="5091176"/>
            <a:ext cx="3658870" cy="456534"/>
          </a:xfrm>
          <a:prstGeom prst="rect">
            <a:avLst/>
          </a:prstGeom>
        </p:spPr>
        <p:txBody>
          <a:bodyPr vert="horz" wrap="square" lIns="0" tIns="45719" rIns="0" bIns="0" rtlCol="0">
            <a:spAutoFit/>
          </a:bodyPr>
          <a:lstStyle/>
          <a:p>
            <a:pPr marL="12700" marR="5080">
              <a:lnSpc>
                <a:spcPts val="1550"/>
              </a:lnSpc>
              <a:spcBef>
                <a:spcPts val="359"/>
              </a:spcBef>
              <a:tabLst>
                <a:tab pos="1758950" algn="l"/>
                <a:tab pos="2395855" algn="l"/>
              </a:tabLst>
            </a:pPr>
            <a:r>
              <a:rPr sz="1500" b="1" spc="-5" dirty="0">
                <a:solidFill>
                  <a:srgbClr val="1E1C11"/>
                </a:solidFill>
                <a:latin typeface="Arial"/>
                <a:cs typeface="Arial"/>
              </a:rPr>
              <a:t>c</a:t>
            </a:r>
            <a:r>
              <a:rPr sz="1500" b="1" dirty="0">
                <a:solidFill>
                  <a:srgbClr val="1E1C11"/>
                </a:solidFill>
                <a:latin typeface="Arial"/>
                <a:cs typeface="Arial"/>
              </a:rPr>
              <a:t>ro</a:t>
            </a:r>
            <a:r>
              <a:rPr sz="1500" b="1" spc="-5" dirty="0">
                <a:solidFill>
                  <a:srgbClr val="1E1C11"/>
                </a:solidFill>
                <a:latin typeface="Arial"/>
                <a:cs typeface="Arial"/>
              </a:rPr>
              <a:t>nogr</a:t>
            </a:r>
            <a:r>
              <a:rPr sz="1500" b="1" dirty="0">
                <a:solidFill>
                  <a:srgbClr val="1E1C11"/>
                </a:solidFill>
                <a:latin typeface="Arial"/>
                <a:cs typeface="Arial"/>
              </a:rPr>
              <a:t>a</a:t>
            </a:r>
            <a:r>
              <a:rPr sz="1500" b="1" spc="-5" dirty="0">
                <a:solidFill>
                  <a:srgbClr val="1E1C11"/>
                </a:solidFill>
                <a:latin typeface="Arial"/>
                <a:cs typeface="Arial"/>
              </a:rPr>
              <a:t>mas</a:t>
            </a:r>
            <a:r>
              <a:rPr sz="1500" b="1" dirty="0">
                <a:solidFill>
                  <a:srgbClr val="1E1C11"/>
                </a:solidFill>
                <a:latin typeface="Arial"/>
                <a:cs typeface="Arial"/>
              </a:rPr>
              <a:t>	</a:t>
            </a:r>
            <a:r>
              <a:rPr sz="1500" b="1" spc="-5" dirty="0">
                <a:solidFill>
                  <a:srgbClr val="1E1C11"/>
                </a:solidFill>
                <a:latin typeface="Arial"/>
                <a:cs typeface="Arial"/>
              </a:rPr>
              <a:t>y</a:t>
            </a:r>
            <a:r>
              <a:rPr sz="1500" b="1" dirty="0">
                <a:solidFill>
                  <a:srgbClr val="1E1C11"/>
                </a:solidFill>
                <a:latin typeface="Arial"/>
                <a:cs typeface="Arial"/>
              </a:rPr>
              <a:t>	</a:t>
            </a:r>
            <a:r>
              <a:rPr sz="1500" b="1" spc="-5" dirty="0">
                <a:solidFill>
                  <a:srgbClr val="1E1C11"/>
                </a:solidFill>
                <a:latin typeface="Arial"/>
                <a:cs typeface="Arial"/>
              </a:rPr>
              <a:t>pr</a:t>
            </a:r>
            <a:r>
              <a:rPr sz="1500" b="1" dirty="0">
                <a:solidFill>
                  <a:srgbClr val="1E1C11"/>
                </a:solidFill>
                <a:latin typeface="Arial"/>
                <a:cs typeface="Arial"/>
              </a:rPr>
              <a:t>e</a:t>
            </a:r>
            <a:r>
              <a:rPr sz="1500" b="1" spc="-5" dirty="0">
                <a:solidFill>
                  <a:srgbClr val="1E1C11"/>
                </a:solidFill>
                <a:latin typeface="Arial"/>
                <a:cs typeface="Arial"/>
              </a:rPr>
              <a:t>supues</a:t>
            </a:r>
            <a:r>
              <a:rPr sz="1500" b="1" dirty="0">
                <a:solidFill>
                  <a:srgbClr val="1E1C11"/>
                </a:solidFill>
                <a:latin typeface="Arial"/>
                <a:cs typeface="Arial"/>
              </a:rPr>
              <a:t>tos  correspondientes.</a:t>
            </a:r>
            <a:endParaRPr sz="1500">
              <a:latin typeface="Arial"/>
              <a:cs typeface="Arial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2141220" y="1501140"/>
            <a:ext cx="7545705" cy="1812289"/>
            <a:chOff x="617219" y="1501139"/>
            <a:chExt cx="7545705" cy="1812289"/>
          </a:xfrm>
        </p:grpSpPr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7219" y="1711451"/>
              <a:ext cx="2023872" cy="160172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42660" y="1501139"/>
              <a:ext cx="2119884" cy="168249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92958" y="898017"/>
            <a:ext cx="4955540" cy="452120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solidFill>
                  <a:srgbClr val="001F5F"/>
                </a:solidFill>
              </a:rPr>
              <a:t>OBLIGACIONES/FUNCIONES</a:t>
            </a:r>
            <a:endParaRPr sz="2800"/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052F2244-E02C-4D96-BF47-7181D1CC0D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00" t="35000" r="13643" b="14196"/>
          <a:stretch/>
        </p:blipFill>
        <p:spPr>
          <a:xfrm>
            <a:off x="931819" y="1701517"/>
            <a:ext cx="9022080" cy="416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1624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816353" y="1816621"/>
            <a:ext cx="6423025" cy="897255"/>
            <a:chOff x="1292352" y="1816620"/>
            <a:chExt cx="6423025" cy="89725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92352" y="1816620"/>
              <a:ext cx="6422898" cy="47014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26663" y="2243340"/>
              <a:ext cx="2756154" cy="470141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759131" y="1332465"/>
            <a:ext cx="7175446" cy="1120178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746885" marR="5080" indent="-1734820">
              <a:lnSpc>
                <a:spcPct val="100000"/>
              </a:lnSpc>
              <a:spcBef>
                <a:spcPts val="95"/>
              </a:spcBef>
            </a:pPr>
            <a:r>
              <a:rPr sz="3600" b="1" spc="-1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CALIDADES</a:t>
            </a:r>
            <a:r>
              <a:rPr sz="3600" b="1" spc="4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600" b="1" spc="-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</a:t>
            </a:r>
            <a:r>
              <a:rPr sz="3600" b="1" spc="-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600" b="1" spc="-2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INTERVENTOR</a:t>
            </a:r>
            <a:r>
              <a:rPr sz="3600" b="1" spc="4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600" b="1" spc="-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sz="3600" b="1" spc="-76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600" b="1" spc="-1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SUPERVISOR.</a:t>
            </a:r>
            <a:endParaRPr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888642" y="3039871"/>
            <a:ext cx="8194040" cy="26352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spcBef>
                <a:spcPts val="100"/>
              </a:spcBef>
              <a:tabLst>
                <a:tab pos="4481195" algn="l"/>
              </a:tabLst>
            </a:pPr>
            <a:r>
              <a:rPr sz="2400" spc="-50" dirty="0">
                <a:solidFill>
                  <a:srgbClr val="1E1C11"/>
                </a:solidFill>
                <a:latin typeface="Arial MT"/>
                <a:cs typeface="Arial MT"/>
              </a:rPr>
              <a:t>PARA</a:t>
            </a:r>
            <a:r>
              <a:rPr sz="2400" spc="1140" dirty="0">
                <a:solidFill>
                  <a:srgbClr val="1E1C11"/>
                </a:solidFill>
                <a:latin typeface="Arial MT"/>
                <a:cs typeface="Arial MT"/>
              </a:rPr>
              <a:t> 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CADA</a:t>
            </a:r>
            <a:r>
              <a:rPr sz="2400" spc="114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115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CASO,	</a:t>
            </a:r>
            <a:r>
              <a:rPr sz="2400" spc="-20" dirty="0">
                <a:solidFill>
                  <a:srgbClr val="1E1C11"/>
                </a:solidFill>
                <a:latin typeface="Arial MT"/>
                <a:cs typeface="Arial MT"/>
              </a:rPr>
              <a:t>ATENDIENDO</a:t>
            </a:r>
            <a:r>
              <a:rPr sz="2400" spc="459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A</a:t>
            </a:r>
            <a:r>
              <a:rPr sz="2400" spc="24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LAS </a:t>
            </a:r>
            <a:r>
              <a:rPr sz="2400" spc="-65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15" dirty="0">
                <a:solidFill>
                  <a:srgbClr val="1E1C11"/>
                </a:solidFill>
                <a:latin typeface="Arial MT"/>
                <a:cs typeface="Arial MT"/>
              </a:rPr>
              <a:t>PARTICULARIDADES </a:t>
            </a:r>
            <a:r>
              <a:rPr sz="2400" spc="-10" dirty="0">
                <a:solidFill>
                  <a:srgbClr val="1E1C11"/>
                </a:solidFill>
                <a:latin typeface="Arial MT"/>
                <a:cs typeface="Arial MT"/>
              </a:rPr>
              <a:t>DEL OBJETO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CONTRACTUAL, </a:t>
            </a:r>
            <a:r>
              <a:rPr sz="2400" spc="-10" dirty="0">
                <a:solidFill>
                  <a:srgbClr val="1E1C11"/>
                </a:solidFill>
                <a:latin typeface="Arial MT"/>
                <a:cs typeface="Arial MT"/>
              </a:rPr>
              <a:t>EL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 PERFIL QUE DEBE </a:t>
            </a:r>
            <a:r>
              <a:rPr sz="2400" spc="-35" dirty="0">
                <a:solidFill>
                  <a:srgbClr val="1E1C11"/>
                </a:solidFill>
                <a:latin typeface="Arial MT"/>
                <a:cs typeface="Arial MT"/>
              </a:rPr>
              <a:t>SATISFACER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EL </a:t>
            </a:r>
            <a:r>
              <a:rPr sz="2400" spc="-35" dirty="0">
                <a:solidFill>
                  <a:srgbClr val="1E1C11"/>
                </a:solidFill>
                <a:latin typeface="Arial MT"/>
                <a:cs typeface="Arial MT"/>
              </a:rPr>
              <a:t>CONTRATISTA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O </a:t>
            </a:r>
            <a:r>
              <a:rPr sz="2400" spc="-10" dirty="0">
                <a:solidFill>
                  <a:srgbClr val="1E1C11"/>
                </a:solidFill>
                <a:latin typeface="Arial MT"/>
                <a:cs typeface="Arial MT"/>
              </a:rPr>
              <a:t>EL </a:t>
            </a:r>
            <a:r>
              <a:rPr sz="2400" spc="-65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10" dirty="0">
                <a:solidFill>
                  <a:srgbClr val="1E1C11"/>
                </a:solidFill>
                <a:latin typeface="Arial MT"/>
                <a:cs typeface="Arial MT"/>
              </a:rPr>
              <a:t>SERVIDOR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 PÚBLICO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QUE</a:t>
            </a:r>
            <a:r>
              <a:rPr sz="24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DESEMPEÑARÁ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LAS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ACTIVIDADES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DE </a:t>
            </a:r>
            <a:r>
              <a:rPr sz="2400" spc="-10" dirty="0">
                <a:solidFill>
                  <a:srgbClr val="1E1C11"/>
                </a:solidFill>
                <a:latin typeface="Arial MT"/>
                <a:cs typeface="Arial MT"/>
              </a:rPr>
              <a:t>INTERVENTORÍA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O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LA </a:t>
            </a:r>
            <a:r>
              <a:rPr sz="2400" spc="-10" dirty="0">
                <a:solidFill>
                  <a:srgbClr val="1E1C11"/>
                </a:solidFill>
                <a:latin typeface="Arial MT"/>
                <a:cs typeface="Arial MT"/>
              </a:rPr>
              <a:t>SUPERVISIÓN, </a:t>
            </a:r>
            <a:r>
              <a:rPr sz="2400" spc="-65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DEBERÁ</a:t>
            </a:r>
            <a:r>
              <a:rPr sz="2400" spc="17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DETERMINARSE</a:t>
            </a:r>
            <a:r>
              <a:rPr sz="2400" spc="16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EN</a:t>
            </a:r>
            <a:r>
              <a:rPr sz="2400" spc="17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LOS</a:t>
            </a:r>
            <a:r>
              <a:rPr sz="2400" spc="17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ESTUDIOS</a:t>
            </a:r>
            <a:r>
              <a:rPr sz="2400" spc="16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PREVIOS</a:t>
            </a:r>
            <a:endParaRPr sz="2400">
              <a:latin typeface="Arial MT"/>
              <a:cs typeface="Arial MT"/>
            </a:endParaRPr>
          </a:p>
          <a:p>
            <a:pPr marL="12700" algn="just">
              <a:spcBef>
                <a:spcPts val="385"/>
              </a:spcBef>
            </a:pP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z="2400" spc="-3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CADA</a:t>
            </a:r>
            <a:r>
              <a:rPr sz="2400" spc="-13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30" dirty="0">
                <a:solidFill>
                  <a:srgbClr val="1E1C11"/>
                </a:solidFill>
                <a:latin typeface="Arial MT"/>
                <a:cs typeface="Arial MT"/>
              </a:rPr>
              <a:t>CONTRATACIÓN.</a:t>
            </a:r>
            <a:endParaRPr sz="24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327227" y="3362158"/>
            <a:ext cx="1501775" cy="1834514"/>
            <a:chOff x="6803226" y="3362158"/>
            <a:chExt cx="1501775" cy="1834514"/>
          </a:xfrm>
        </p:grpSpPr>
        <p:sp>
          <p:nvSpPr>
            <p:cNvPr id="3" name="object 3"/>
            <p:cNvSpPr/>
            <p:nvPr/>
          </p:nvSpPr>
          <p:spPr>
            <a:xfrm>
              <a:off x="6803226" y="3362158"/>
              <a:ext cx="1501775" cy="1834514"/>
            </a:xfrm>
            <a:custGeom>
              <a:avLst/>
              <a:gdLst/>
              <a:ahLst/>
              <a:cxnLst/>
              <a:rect l="l" t="t" r="r" b="b"/>
              <a:pathLst>
                <a:path w="1501775" h="1834514">
                  <a:moveTo>
                    <a:pt x="1298383" y="0"/>
                  </a:moveTo>
                  <a:lnTo>
                    <a:pt x="206346" y="0"/>
                  </a:lnTo>
                  <a:lnTo>
                    <a:pt x="184124" y="3190"/>
                  </a:lnTo>
                  <a:lnTo>
                    <a:pt x="146028" y="9570"/>
                  </a:lnTo>
                  <a:lnTo>
                    <a:pt x="107938" y="25394"/>
                  </a:lnTo>
                  <a:lnTo>
                    <a:pt x="60318" y="60359"/>
                  </a:lnTo>
                  <a:lnTo>
                    <a:pt x="34921" y="92006"/>
                  </a:lnTo>
                  <a:lnTo>
                    <a:pt x="19048" y="126972"/>
                  </a:lnTo>
                  <a:lnTo>
                    <a:pt x="9523" y="145986"/>
                  </a:lnTo>
                  <a:lnTo>
                    <a:pt x="3174" y="184013"/>
                  </a:lnTo>
                  <a:lnTo>
                    <a:pt x="0" y="206345"/>
                  </a:lnTo>
                  <a:lnTo>
                    <a:pt x="0" y="1630961"/>
                  </a:lnTo>
                  <a:lnTo>
                    <a:pt x="3174" y="1653177"/>
                  </a:lnTo>
                  <a:lnTo>
                    <a:pt x="9523" y="1691244"/>
                  </a:lnTo>
                  <a:lnTo>
                    <a:pt x="19048" y="1710283"/>
                  </a:lnTo>
                  <a:lnTo>
                    <a:pt x="25396" y="1729325"/>
                  </a:lnTo>
                  <a:lnTo>
                    <a:pt x="34921" y="1745190"/>
                  </a:lnTo>
                  <a:lnTo>
                    <a:pt x="60318" y="1776920"/>
                  </a:lnTo>
                  <a:lnTo>
                    <a:pt x="92064" y="1799130"/>
                  </a:lnTo>
                  <a:lnTo>
                    <a:pt x="107938" y="1811823"/>
                  </a:lnTo>
                  <a:lnTo>
                    <a:pt x="126986" y="1818169"/>
                  </a:lnTo>
                  <a:lnTo>
                    <a:pt x="146028" y="1827688"/>
                  </a:lnTo>
                  <a:lnTo>
                    <a:pt x="184124" y="1834034"/>
                  </a:lnTo>
                  <a:lnTo>
                    <a:pt x="1320643" y="1834034"/>
                  </a:lnTo>
                  <a:lnTo>
                    <a:pt x="1358803" y="1827688"/>
                  </a:lnTo>
                  <a:lnTo>
                    <a:pt x="1377756" y="1818169"/>
                  </a:lnTo>
                  <a:lnTo>
                    <a:pt x="1396836" y="1811823"/>
                  </a:lnTo>
                  <a:lnTo>
                    <a:pt x="1412736" y="1799130"/>
                  </a:lnTo>
                  <a:lnTo>
                    <a:pt x="1444409" y="1776920"/>
                  </a:lnTo>
                  <a:lnTo>
                    <a:pt x="1459990" y="1754709"/>
                  </a:lnTo>
                  <a:lnTo>
                    <a:pt x="206346" y="1754709"/>
                  </a:lnTo>
                  <a:lnTo>
                    <a:pt x="180957" y="1751536"/>
                  </a:lnTo>
                  <a:lnTo>
                    <a:pt x="136513" y="1732497"/>
                  </a:lnTo>
                  <a:lnTo>
                    <a:pt x="101589" y="1700763"/>
                  </a:lnTo>
                  <a:lnTo>
                    <a:pt x="82541" y="1656342"/>
                  </a:lnTo>
                  <a:lnTo>
                    <a:pt x="82541" y="180951"/>
                  </a:lnTo>
                  <a:lnTo>
                    <a:pt x="101589" y="136542"/>
                  </a:lnTo>
                  <a:lnTo>
                    <a:pt x="117459" y="117401"/>
                  </a:lnTo>
                  <a:lnTo>
                    <a:pt x="136513" y="101577"/>
                  </a:lnTo>
                  <a:lnTo>
                    <a:pt x="180957" y="82563"/>
                  </a:lnTo>
                  <a:lnTo>
                    <a:pt x="1460027" y="82563"/>
                  </a:lnTo>
                  <a:lnTo>
                    <a:pt x="1444409" y="60359"/>
                  </a:lnTo>
                  <a:lnTo>
                    <a:pt x="1412736" y="34965"/>
                  </a:lnTo>
                  <a:lnTo>
                    <a:pt x="1377756" y="15951"/>
                  </a:lnTo>
                  <a:lnTo>
                    <a:pt x="1320643" y="3190"/>
                  </a:lnTo>
                  <a:lnTo>
                    <a:pt x="1298383" y="0"/>
                  </a:lnTo>
                  <a:close/>
                </a:path>
                <a:path w="1501775" h="1834514">
                  <a:moveTo>
                    <a:pt x="1460027" y="82563"/>
                  </a:moveTo>
                  <a:lnTo>
                    <a:pt x="1323823" y="82563"/>
                  </a:lnTo>
                  <a:lnTo>
                    <a:pt x="1368216" y="101577"/>
                  </a:lnTo>
                  <a:lnTo>
                    <a:pt x="1387296" y="117401"/>
                  </a:lnTo>
                  <a:lnTo>
                    <a:pt x="1403196" y="136542"/>
                  </a:lnTo>
                  <a:lnTo>
                    <a:pt x="1412736" y="158747"/>
                  </a:lnTo>
                  <a:lnTo>
                    <a:pt x="1419096" y="180951"/>
                  </a:lnTo>
                  <a:lnTo>
                    <a:pt x="1422276" y="206345"/>
                  </a:lnTo>
                  <a:lnTo>
                    <a:pt x="1422276" y="1630961"/>
                  </a:lnTo>
                  <a:lnTo>
                    <a:pt x="1412736" y="1678559"/>
                  </a:lnTo>
                  <a:lnTo>
                    <a:pt x="1387296" y="1719805"/>
                  </a:lnTo>
                  <a:lnTo>
                    <a:pt x="1346083" y="1745190"/>
                  </a:lnTo>
                  <a:lnTo>
                    <a:pt x="1298383" y="1754709"/>
                  </a:lnTo>
                  <a:lnTo>
                    <a:pt x="1459990" y="1754709"/>
                  </a:lnTo>
                  <a:lnTo>
                    <a:pt x="1466669" y="1745190"/>
                  </a:lnTo>
                  <a:lnTo>
                    <a:pt x="1479389" y="1729325"/>
                  </a:lnTo>
                  <a:lnTo>
                    <a:pt x="1485749" y="1710283"/>
                  </a:lnTo>
                  <a:lnTo>
                    <a:pt x="1495289" y="1691244"/>
                  </a:lnTo>
                  <a:lnTo>
                    <a:pt x="1501649" y="1653177"/>
                  </a:lnTo>
                  <a:lnTo>
                    <a:pt x="1501649" y="184013"/>
                  </a:lnTo>
                  <a:lnTo>
                    <a:pt x="1495289" y="145986"/>
                  </a:lnTo>
                  <a:lnTo>
                    <a:pt x="1485749" y="126972"/>
                  </a:lnTo>
                  <a:lnTo>
                    <a:pt x="1479389" y="107958"/>
                  </a:lnTo>
                  <a:lnTo>
                    <a:pt x="1466669" y="92006"/>
                  </a:lnTo>
                  <a:lnTo>
                    <a:pt x="1460027" y="82563"/>
                  </a:lnTo>
                  <a:close/>
                </a:path>
              </a:pathLst>
            </a:custGeom>
            <a:solidFill>
              <a:srgbClr val="FF1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968299" y="3584333"/>
              <a:ext cx="933450" cy="1297940"/>
            </a:xfrm>
            <a:custGeom>
              <a:avLst/>
              <a:gdLst/>
              <a:ahLst/>
              <a:cxnLst/>
              <a:rect l="l" t="t" r="r" b="b"/>
              <a:pathLst>
                <a:path w="933450" h="1297939">
                  <a:moveTo>
                    <a:pt x="146037" y="1193025"/>
                  </a:moveTo>
                  <a:lnTo>
                    <a:pt x="114287" y="1193025"/>
                  </a:lnTo>
                  <a:lnTo>
                    <a:pt x="104762" y="1250149"/>
                  </a:lnTo>
                  <a:lnTo>
                    <a:pt x="88887" y="1193025"/>
                  </a:lnTo>
                  <a:lnTo>
                    <a:pt x="57137" y="1193025"/>
                  </a:lnTo>
                  <a:lnTo>
                    <a:pt x="41262" y="1250149"/>
                  </a:lnTo>
                  <a:lnTo>
                    <a:pt x="31750" y="1193025"/>
                  </a:lnTo>
                  <a:lnTo>
                    <a:pt x="0" y="1193025"/>
                  </a:lnTo>
                  <a:lnTo>
                    <a:pt x="22225" y="1294561"/>
                  </a:lnTo>
                  <a:lnTo>
                    <a:pt x="53975" y="1294561"/>
                  </a:lnTo>
                  <a:lnTo>
                    <a:pt x="73012" y="1231112"/>
                  </a:lnTo>
                  <a:lnTo>
                    <a:pt x="92075" y="1294561"/>
                  </a:lnTo>
                  <a:lnTo>
                    <a:pt x="123825" y="1294561"/>
                  </a:lnTo>
                  <a:lnTo>
                    <a:pt x="146037" y="1193025"/>
                  </a:lnTo>
                  <a:close/>
                </a:path>
                <a:path w="933450" h="1297939">
                  <a:moveTo>
                    <a:pt x="247624" y="1272349"/>
                  </a:moveTo>
                  <a:lnTo>
                    <a:pt x="187299" y="1272349"/>
                  </a:lnTo>
                  <a:lnTo>
                    <a:pt x="244462" y="1212062"/>
                  </a:lnTo>
                  <a:lnTo>
                    <a:pt x="244462" y="1193025"/>
                  </a:lnTo>
                  <a:lnTo>
                    <a:pt x="152387" y="1193025"/>
                  </a:lnTo>
                  <a:lnTo>
                    <a:pt x="152387" y="1215250"/>
                  </a:lnTo>
                  <a:lnTo>
                    <a:pt x="206362" y="1215250"/>
                  </a:lnTo>
                  <a:lnTo>
                    <a:pt x="149212" y="1275524"/>
                  </a:lnTo>
                  <a:lnTo>
                    <a:pt x="149212" y="1294561"/>
                  </a:lnTo>
                  <a:lnTo>
                    <a:pt x="247624" y="1294561"/>
                  </a:lnTo>
                  <a:lnTo>
                    <a:pt x="247624" y="1272349"/>
                  </a:lnTo>
                  <a:close/>
                </a:path>
                <a:path w="933450" h="1297939">
                  <a:moveTo>
                    <a:pt x="355561" y="1256487"/>
                  </a:moveTo>
                  <a:lnTo>
                    <a:pt x="353974" y="1253312"/>
                  </a:lnTo>
                  <a:lnTo>
                    <a:pt x="352386" y="1250149"/>
                  </a:lnTo>
                  <a:lnTo>
                    <a:pt x="346036" y="1243787"/>
                  </a:lnTo>
                  <a:lnTo>
                    <a:pt x="336511" y="1240624"/>
                  </a:lnTo>
                  <a:lnTo>
                    <a:pt x="346036" y="1234274"/>
                  </a:lnTo>
                  <a:lnTo>
                    <a:pt x="349211" y="1227924"/>
                  </a:lnTo>
                  <a:lnTo>
                    <a:pt x="352386" y="1218412"/>
                  </a:lnTo>
                  <a:lnTo>
                    <a:pt x="350278" y="1212062"/>
                  </a:lnTo>
                  <a:lnTo>
                    <a:pt x="349211" y="1208887"/>
                  </a:lnTo>
                  <a:lnTo>
                    <a:pt x="342874" y="1199375"/>
                  </a:lnTo>
                  <a:lnTo>
                    <a:pt x="333349" y="1193025"/>
                  </a:lnTo>
                  <a:lnTo>
                    <a:pt x="323811" y="1193025"/>
                  </a:lnTo>
                  <a:lnTo>
                    <a:pt x="323811" y="1259662"/>
                  </a:lnTo>
                  <a:lnTo>
                    <a:pt x="323811" y="1266012"/>
                  </a:lnTo>
                  <a:lnTo>
                    <a:pt x="317474" y="1272349"/>
                  </a:lnTo>
                  <a:lnTo>
                    <a:pt x="292061" y="1272349"/>
                  </a:lnTo>
                  <a:lnTo>
                    <a:pt x="292061" y="1253312"/>
                  </a:lnTo>
                  <a:lnTo>
                    <a:pt x="317474" y="1253312"/>
                  </a:lnTo>
                  <a:lnTo>
                    <a:pt x="323811" y="1259662"/>
                  </a:lnTo>
                  <a:lnTo>
                    <a:pt x="323811" y="1193025"/>
                  </a:lnTo>
                  <a:lnTo>
                    <a:pt x="320636" y="1193025"/>
                  </a:lnTo>
                  <a:lnTo>
                    <a:pt x="320636" y="1221587"/>
                  </a:lnTo>
                  <a:lnTo>
                    <a:pt x="317474" y="1231112"/>
                  </a:lnTo>
                  <a:lnTo>
                    <a:pt x="307936" y="1234274"/>
                  </a:lnTo>
                  <a:lnTo>
                    <a:pt x="292061" y="1234274"/>
                  </a:lnTo>
                  <a:lnTo>
                    <a:pt x="292061" y="1212062"/>
                  </a:lnTo>
                  <a:lnTo>
                    <a:pt x="307936" y="1212062"/>
                  </a:lnTo>
                  <a:lnTo>
                    <a:pt x="317474" y="1215250"/>
                  </a:lnTo>
                  <a:lnTo>
                    <a:pt x="320636" y="1221587"/>
                  </a:lnTo>
                  <a:lnTo>
                    <a:pt x="320636" y="1193025"/>
                  </a:lnTo>
                  <a:lnTo>
                    <a:pt x="260311" y="1193025"/>
                  </a:lnTo>
                  <a:lnTo>
                    <a:pt x="260311" y="1294561"/>
                  </a:lnTo>
                  <a:lnTo>
                    <a:pt x="330161" y="1294561"/>
                  </a:lnTo>
                  <a:lnTo>
                    <a:pt x="342874" y="1291386"/>
                  </a:lnTo>
                  <a:lnTo>
                    <a:pt x="349211" y="1288211"/>
                  </a:lnTo>
                  <a:lnTo>
                    <a:pt x="355561" y="1275524"/>
                  </a:lnTo>
                  <a:lnTo>
                    <a:pt x="355561" y="1272349"/>
                  </a:lnTo>
                  <a:lnTo>
                    <a:pt x="355561" y="1256487"/>
                  </a:lnTo>
                  <a:close/>
                </a:path>
                <a:path w="933450" h="1297939">
                  <a:moveTo>
                    <a:pt x="425411" y="1031201"/>
                  </a:moveTo>
                  <a:lnTo>
                    <a:pt x="396824" y="1031201"/>
                  </a:lnTo>
                  <a:lnTo>
                    <a:pt x="384136" y="1088326"/>
                  </a:lnTo>
                  <a:lnTo>
                    <a:pt x="368261" y="1031201"/>
                  </a:lnTo>
                  <a:lnTo>
                    <a:pt x="339686" y="1031201"/>
                  </a:lnTo>
                  <a:lnTo>
                    <a:pt x="323811" y="1088326"/>
                  </a:lnTo>
                  <a:lnTo>
                    <a:pt x="311124" y="1031201"/>
                  </a:lnTo>
                  <a:lnTo>
                    <a:pt x="282549" y="1031201"/>
                  </a:lnTo>
                  <a:lnTo>
                    <a:pt x="304774" y="1132751"/>
                  </a:lnTo>
                  <a:lnTo>
                    <a:pt x="336511" y="1132751"/>
                  </a:lnTo>
                  <a:lnTo>
                    <a:pt x="352386" y="1069289"/>
                  </a:lnTo>
                  <a:lnTo>
                    <a:pt x="371436" y="1132751"/>
                  </a:lnTo>
                  <a:lnTo>
                    <a:pt x="403186" y="1132751"/>
                  </a:lnTo>
                  <a:lnTo>
                    <a:pt x="425411" y="1031201"/>
                  </a:lnTo>
                  <a:close/>
                </a:path>
                <a:path w="933450" h="1297939">
                  <a:moveTo>
                    <a:pt x="476199" y="1294561"/>
                  </a:moveTo>
                  <a:lnTo>
                    <a:pt x="460324" y="1266012"/>
                  </a:lnTo>
                  <a:lnTo>
                    <a:pt x="457149" y="1259662"/>
                  </a:lnTo>
                  <a:lnTo>
                    <a:pt x="450799" y="1253312"/>
                  </a:lnTo>
                  <a:lnTo>
                    <a:pt x="444449" y="1250149"/>
                  </a:lnTo>
                  <a:lnTo>
                    <a:pt x="453974" y="1246974"/>
                  </a:lnTo>
                  <a:lnTo>
                    <a:pt x="463511" y="1234274"/>
                  </a:lnTo>
                  <a:lnTo>
                    <a:pt x="466674" y="1227924"/>
                  </a:lnTo>
                  <a:lnTo>
                    <a:pt x="466674" y="1212062"/>
                  </a:lnTo>
                  <a:lnTo>
                    <a:pt x="463511" y="1202550"/>
                  </a:lnTo>
                  <a:lnTo>
                    <a:pt x="457149" y="1199375"/>
                  </a:lnTo>
                  <a:lnTo>
                    <a:pt x="450799" y="1193025"/>
                  </a:lnTo>
                  <a:lnTo>
                    <a:pt x="434924" y="1193025"/>
                  </a:lnTo>
                  <a:lnTo>
                    <a:pt x="434924" y="1218412"/>
                  </a:lnTo>
                  <a:lnTo>
                    <a:pt x="434924" y="1227924"/>
                  </a:lnTo>
                  <a:lnTo>
                    <a:pt x="428574" y="1231112"/>
                  </a:lnTo>
                  <a:lnTo>
                    <a:pt x="419049" y="1234274"/>
                  </a:lnTo>
                  <a:lnTo>
                    <a:pt x="406361" y="1234274"/>
                  </a:lnTo>
                  <a:lnTo>
                    <a:pt x="406361" y="1212062"/>
                  </a:lnTo>
                  <a:lnTo>
                    <a:pt x="428574" y="1212062"/>
                  </a:lnTo>
                  <a:lnTo>
                    <a:pt x="434924" y="1218412"/>
                  </a:lnTo>
                  <a:lnTo>
                    <a:pt x="434924" y="1193025"/>
                  </a:lnTo>
                  <a:lnTo>
                    <a:pt x="374611" y="1193025"/>
                  </a:lnTo>
                  <a:lnTo>
                    <a:pt x="374611" y="1294561"/>
                  </a:lnTo>
                  <a:lnTo>
                    <a:pt x="406361" y="1294561"/>
                  </a:lnTo>
                  <a:lnTo>
                    <a:pt x="406361" y="1253312"/>
                  </a:lnTo>
                  <a:lnTo>
                    <a:pt x="409536" y="1253312"/>
                  </a:lnTo>
                  <a:lnTo>
                    <a:pt x="415886" y="1256487"/>
                  </a:lnTo>
                  <a:lnTo>
                    <a:pt x="422236" y="1262837"/>
                  </a:lnTo>
                  <a:lnTo>
                    <a:pt x="441286" y="1294561"/>
                  </a:lnTo>
                  <a:lnTo>
                    <a:pt x="476199" y="1294561"/>
                  </a:lnTo>
                  <a:close/>
                </a:path>
                <a:path w="933450" h="1297939">
                  <a:moveTo>
                    <a:pt x="526999" y="1101013"/>
                  </a:moveTo>
                  <a:lnTo>
                    <a:pt x="479374" y="1062939"/>
                  </a:lnTo>
                  <a:lnTo>
                    <a:pt x="466674" y="1059764"/>
                  </a:lnTo>
                  <a:lnTo>
                    <a:pt x="463511" y="1056589"/>
                  </a:lnTo>
                  <a:lnTo>
                    <a:pt x="466674" y="1050239"/>
                  </a:lnTo>
                  <a:lnTo>
                    <a:pt x="476199" y="1047064"/>
                  </a:lnTo>
                  <a:lnTo>
                    <a:pt x="482549" y="1047064"/>
                  </a:lnTo>
                  <a:lnTo>
                    <a:pt x="485724" y="1050239"/>
                  </a:lnTo>
                  <a:lnTo>
                    <a:pt x="488899" y="1056589"/>
                  </a:lnTo>
                  <a:lnTo>
                    <a:pt x="492074" y="1059764"/>
                  </a:lnTo>
                  <a:lnTo>
                    <a:pt x="523824" y="1059764"/>
                  </a:lnTo>
                  <a:lnTo>
                    <a:pt x="518731" y="1047064"/>
                  </a:lnTo>
                  <a:lnTo>
                    <a:pt x="517461" y="1043901"/>
                  </a:lnTo>
                  <a:lnTo>
                    <a:pt x="511124" y="1034389"/>
                  </a:lnTo>
                  <a:lnTo>
                    <a:pt x="498424" y="1031201"/>
                  </a:lnTo>
                  <a:lnTo>
                    <a:pt x="479374" y="1028026"/>
                  </a:lnTo>
                  <a:lnTo>
                    <a:pt x="463511" y="1028026"/>
                  </a:lnTo>
                  <a:lnTo>
                    <a:pt x="453974" y="1031201"/>
                  </a:lnTo>
                  <a:lnTo>
                    <a:pt x="444449" y="1037551"/>
                  </a:lnTo>
                  <a:lnTo>
                    <a:pt x="438099" y="1050239"/>
                  </a:lnTo>
                  <a:lnTo>
                    <a:pt x="434924" y="1059764"/>
                  </a:lnTo>
                  <a:lnTo>
                    <a:pt x="438099" y="1069289"/>
                  </a:lnTo>
                  <a:lnTo>
                    <a:pt x="444449" y="1078801"/>
                  </a:lnTo>
                  <a:lnTo>
                    <a:pt x="457149" y="1085151"/>
                  </a:lnTo>
                  <a:lnTo>
                    <a:pt x="473024" y="1091488"/>
                  </a:lnTo>
                  <a:lnTo>
                    <a:pt x="492074" y="1097838"/>
                  </a:lnTo>
                  <a:lnTo>
                    <a:pt x="495249" y="1104188"/>
                  </a:lnTo>
                  <a:lnTo>
                    <a:pt x="492074" y="1113701"/>
                  </a:lnTo>
                  <a:lnTo>
                    <a:pt x="485724" y="1113701"/>
                  </a:lnTo>
                  <a:lnTo>
                    <a:pt x="479374" y="1116888"/>
                  </a:lnTo>
                  <a:lnTo>
                    <a:pt x="466674" y="1110526"/>
                  </a:lnTo>
                  <a:lnTo>
                    <a:pt x="463511" y="1097838"/>
                  </a:lnTo>
                  <a:lnTo>
                    <a:pt x="431761" y="1101013"/>
                  </a:lnTo>
                  <a:lnTo>
                    <a:pt x="457149" y="1132751"/>
                  </a:lnTo>
                  <a:lnTo>
                    <a:pt x="479374" y="1135913"/>
                  </a:lnTo>
                  <a:lnTo>
                    <a:pt x="492074" y="1135913"/>
                  </a:lnTo>
                  <a:lnTo>
                    <a:pt x="504774" y="1132751"/>
                  </a:lnTo>
                  <a:lnTo>
                    <a:pt x="514299" y="1126388"/>
                  </a:lnTo>
                  <a:lnTo>
                    <a:pt x="520649" y="1120051"/>
                  </a:lnTo>
                  <a:lnTo>
                    <a:pt x="521703" y="1116888"/>
                  </a:lnTo>
                  <a:lnTo>
                    <a:pt x="526999" y="1101013"/>
                  </a:lnTo>
                  <a:close/>
                </a:path>
                <a:path w="933450" h="1297939">
                  <a:moveTo>
                    <a:pt x="587311" y="1231112"/>
                  </a:moveTo>
                  <a:lnTo>
                    <a:pt x="582028" y="1215250"/>
                  </a:lnTo>
                  <a:lnTo>
                    <a:pt x="580961" y="1212062"/>
                  </a:lnTo>
                  <a:lnTo>
                    <a:pt x="574611" y="1205725"/>
                  </a:lnTo>
                  <a:lnTo>
                    <a:pt x="555561" y="1193025"/>
                  </a:lnTo>
                  <a:lnTo>
                    <a:pt x="555561" y="1231112"/>
                  </a:lnTo>
                  <a:lnTo>
                    <a:pt x="555561" y="1256487"/>
                  </a:lnTo>
                  <a:lnTo>
                    <a:pt x="549211" y="1266012"/>
                  </a:lnTo>
                  <a:lnTo>
                    <a:pt x="542861" y="1272349"/>
                  </a:lnTo>
                  <a:lnTo>
                    <a:pt x="523824" y="1272349"/>
                  </a:lnTo>
                  <a:lnTo>
                    <a:pt x="517461" y="1266012"/>
                  </a:lnTo>
                  <a:lnTo>
                    <a:pt x="514299" y="1256487"/>
                  </a:lnTo>
                  <a:lnTo>
                    <a:pt x="511124" y="1243787"/>
                  </a:lnTo>
                  <a:lnTo>
                    <a:pt x="514299" y="1231112"/>
                  </a:lnTo>
                  <a:lnTo>
                    <a:pt x="517461" y="1221587"/>
                  </a:lnTo>
                  <a:lnTo>
                    <a:pt x="523824" y="1215250"/>
                  </a:lnTo>
                  <a:lnTo>
                    <a:pt x="542861" y="1215250"/>
                  </a:lnTo>
                  <a:lnTo>
                    <a:pt x="549211" y="1221587"/>
                  </a:lnTo>
                  <a:lnTo>
                    <a:pt x="555561" y="1231112"/>
                  </a:lnTo>
                  <a:lnTo>
                    <a:pt x="555561" y="1193025"/>
                  </a:lnTo>
                  <a:lnTo>
                    <a:pt x="546049" y="1189850"/>
                  </a:lnTo>
                  <a:lnTo>
                    <a:pt x="520649" y="1189850"/>
                  </a:lnTo>
                  <a:lnTo>
                    <a:pt x="511124" y="1193025"/>
                  </a:lnTo>
                  <a:lnTo>
                    <a:pt x="501599" y="1199375"/>
                  </a:lnTo>
                  <a:lnTo>
                    <a:pt x="488899" y="1212062"/>
                  </a:lnTo>
                  <a:lnTo>
                    <a:pt x="482549" y="1221587"/>
                  </a:lnTo>
                  <a:lnTo>
                    <a:pt x="482549" y="1231112"/>
                  </a:lnTo>
                  <a:lnTo>
                    <a:pt x="479374" y="1243787"/>
                  </a:lnTo>
                  <a:lnTo>
                    <a:pt x="495249" y="1285049"/>
                  </a:lnTo>
                  <a:lnTo>
                    <a:pt x="520649" y="1297736"/>
                  </a:lnTo>
                  <a:lnTo>
                    <a:pt x="536524" y="1297736"/>
                  </a:lnTo>
                  <a:lnTo>
                    <a:pt x="552399" y="1294561"/>
                  </a:lnTo>
                  <a:lnTo>
                    <a:pt x="565086" y="1291386"/>
                  </a:lnTo>
                  <a:lnTo>
                    <a:pt x="574611" y="1285049"/>
                  </a:lnTo>
                  <a:lnTo>
                    <a:pt x="580961" y="1272349"/>
                  </a:lnTo>
                  <a:lnTo>
                    <a:pt x="587311" y="1259662"/>
                  </a:lnTo>
                  <a:lnTo>
                    <a:pt x="587311" y="1231112"/>
                  </a:lnTo>
                  <a:close/>
                </a:path>
                <a:path w="933450" h="1297939">
                  <a:moveTo>
                    <a:pt x="631748" y="1030922"/>
                  </a:moveTo>
                  <a:lnTo>
                    <a:pt x="533336" y="1030922"/>
                  </a:lnTo>
                  <a:lnTo>
                    <a:pt x="533336" y="1056360"/>
                  </a:lnTo>
                  <a:lnTo>
                    <a:pt x="568274" y="1056360"/>
                  </a:lnTo>
                  <a:lnTo>
                    <a:pt x="568274" y="1132687"/>
                  </a:lnTo>
                  <a:lnTo>
                    <a:pt x="600024" y="1132687"/>
                  </a:lnTo>
                  <a:lnTo>
                    <a:pt x="600024" y="1056360"/>
                  </a:lnTo>
                  <a:lnTo>
                    <a:pt x="631748" y="1056360"/>
                  </a:lnTo>
                  <a:lnTo>
                    <a:pt x="631748" y="1030922"/>
                  </a:lnTo>
                  <a:close/>
                </a:path>
                <a:path w="933450" h="1297939">
                  <a:moveTo>
                    <a:pt x="733348" y="1031201"/>
                  </a:moveTo>
                  <a:lnTo>
                    <a:pt x="647623" y="1031201"/>
                  </a:lnTo>
                  <a:lnTo>
                    <a:pt x="647623" y="1132751"/>
                  </a:lnTo>
                  <a:lnTo>
                    <a:pt x="733348" y="1132751"/>
                  </a:lnTo>
                  <a:lnTo>
                    <a:pt x="733348" y="1110526"/>
                  </a:lnTo>
                  <a:lnTo>
                    <a:pt x="679373" y="1110526"/>
                  </a:lnTo>
                  <a:lnTo>
                    <a:pt x="679373" y="1091488"/>
                  </a:lnTo>
                  <a:lnTo>
                    <a:pt x="730173" y="1091488"/>
                  </a:lnTo>
                  <a:lnTo>
                    <a:pt x="730173" y="1069289"/>
                  </a:lnTo>
                  <a:lnTo>
                    <a:pt x="679373" y="1069289"/>
                  </a:lnTo>
                  <a:lnTo>
                    <a:pt x="679373" y="1053426"/>
                  </a:lnTo>
                  <a:lnTo>
                    <a:pt x="733348" y="1053426"/>
                  </a:lnTo>
                  <a:lnTo>
                    <a:pt x="733348" y="1031201"/>
                  </a:lnTo>
                  <a:close/>
                </a:path>
                <a:path w="933450" h="1297939">
                  <a:moveTo>
                    <a:pt x="841286" y="1062939"/>
                  </a:moveTo>
                  <a:lnTo>
                    <a:pt x="838746" y="1050239"/>
                  </a:lnTo>
                  <a:lnTo>
                    <a:pt x="838111" y="1047064"/>
                  </a:lnTo>
                  <a:lnTo>
                    <a:pt x="831761" y="1037551"/>
                  </a:lnTo>
                  <a:lnTo>
                    <a:pt x="819073" y="1031201"/>
                  </a:lnTo>
                  <a:lnTo>
                    <a:pt x="809536" y="1031201"/>
                  </a:lnTo>
                  <a:lnTo>
                    <a:pt x="809536" y="1062939"/>
                  </a:lnTo>
                  <a:lnTo>
                    <a:pt x="806361" y="1066101"/>
                  </a:lnTo>
                  <a:lnTo>
                    <a:pt x="806361" y="1072451"/>
                  </a:lnTo>
                  <a:lnTo>
                    <a:pt x="800011" y="1072451"/>
                  </a:lnTo>
                  <a:lnTo>
                    <a:pt x="790486" y="1075626"/>
                  </a:lnTo>
                  <a:lnTo>
                    <a:pt x="784136" y="1075626"/>
                  </a:lnTo>
                  <a:lnTo>
                    <a:pt x="784136" y="1050239"/>
                  </a:lnTo>
                  <a:lnTo>
                    <a:pt x="793673" y="1050239"/>
                  </a:lnTo>
                  <a:lnTo>
                    <a:pt x="800011" y="1053426"/>
                  </a:lnTo>
                  <a:lnTo>
                    <a:pt x="806361" y="1053426"/>
                  </a:lnTo>
                  <a:lnTo>
                    <a:pt x="809536" y="1062939"/>
                  </a:lnTo>
                  <a:lnTo>
                    <a:pt x="809536" y="1031201"/>
                  </a:lnTo>
                  <a:lnTo>
                    <a:pt x="752386" y="1031201"/>
                  </a:lnTo>
                  <a:lnTo>
                    <a:pt x="752386" y="1132751"/>
                  </a:lnTo>
                  <a:lnTo>
                    <a:pt x="784136" y="1132751"/>
                  </a:lnTo>
                  <a:lnTo>
                    <a:pt x="784136" y="1094663"/>
                  </a:lnTo>
                  <a:lnTo>
                    <a:pt x="819073" y="1094663"/>
                  </a:lnTo>
                  <a:lnTo>
                    <a:pt x="831761" y="1085151"/>
                  </a:lnTo>
                  <a:lnTo>
                    <a:pt x="838111" y="1075626"/>
                  </a:lnTo>
                  <a:lnTo>
                    <a:pt x="841286" y="1062939"/>
                  </a:lnTo>
                  <a:close/>
                </a:path>
                <a:path w="933450" h="1297939">
                  <a:moveTo>
                    <a:pt x="933348" y="333184"/>
                  </a:moveTo>
                  <a:lnTo>
                    <a:pt x="930173" y="320433"/>
                  </a:lnTo>
                  <a:lnTo>
                    <a:pt x="920648" y="310984"/>
                  </a:lnTo>
                  <a:lnTo>
                    <a:pt x="907961" y="307797"/>
                  </a:lnTo>
                  <a:lnTo>
                    <a:pt x="892086" y="310984"/>
                  </a:lnTo>
                  <a:lnTo>
                    <a:pt x="879386" y="317233"/>
                  </a:lnTo>
                  <a:lnTo>
                    <a:pt x="866686" y="329996"/>
                  </a:lnTo>
                  <a:lnTo>
                    <a:pt x="860336" y="345833"/>
                  </a:lnTo>
                  <a:lnTo>
                    <a:pt x="834936" y="402958"/>
                  </a:lnTo>
                  <a:lnTo>
                    <a:pt x="812711" y="444195"/>
                  </a:lnTo>
                  <a:lnTo>
                    <a:pt x="793673" y="482282"/>
                  </a:lnTo>
                  <a:lnTo>
                    <a:pt x="787323" y="491794"/>
                  </a:lnTo>
                  <a:lnTo>
                    <a:pt x="780973" y="498144"/>
                  </a:lnTo>
                  <a:lnTo>
                    <a:pt x="771448" y="501319"/>
                  </a:lnTo>
                  <a:lnTo>
                    <a:pt x="765098" y="501319"/>
                  </a:lnTo>
                  <a:lnTo>
                    <a:pt x="736511" y="475932"/>
                  </a:lnTo>
                  <a:lnTo>
                    <a:pt x="730173" y="415645"/>
                  </a:lnTo>
                  <a:lnTo>
                    <a:pt x="730173" y="412470"/>
                  </a:lnTo>
                  <a:lnTo>
                    <a:pt x="730173" y="402958"/>
                  </a:lnTo>
                  <a:lnTo>
                    <a:pt x="730173" y="393433"/>
                  </a:lnTo>
                  <a:lnTo>
                    <a:pt x="730173" y="85623"/>
                  </a:lnTo>
                  <a:lnTo>
                    <a:pt x="726998" y="72999"/>
                  </a:lnTo>
                  <a:lnTo>
                    <a:pt x="720648" y="60236"/>
                  </a:lnTo>
                  <a:lnTo>
                    <a:pt x="707948" y="50787"/>
                  </a:lnTo>
                  <a:lnTo>
                    <a:pt x="692073" y="47599"/>
                  </a:lnTo>
                  <a:lnTo>
                    <a:pt x="679373" y="50787"/>
                  </a:lnTo>
                  <a:lnTo>
                    <a:pt x="666686" y="60236"/>
                  </a:lnTo>
                  <a:lnTo>
                    <a:pt x="657161" y="72999"/>
                  </a:lnTo>
                  <a:lnTo>
                    <a:pt x="657161" y="374396"/>
                  </a:lnTo>
                  <a:lnTo>
                    <a:pt x="650811" y="387096"/>
                  </a:lnTo>
                  <a:lnTo>
                    <a:pt x="644461" y="390258"/>
                  </a:lnTo>
                  <a:lnTo>
                    <a:pt x="634936" y="393433"/>
                  </a:lnTo>
                  <a:lnTo>
                    <a:pt x="622236" y="387096"/>
                  </a:lnTo>
                  <a:lnTo>
                    <a:pt x="615886" y="374396"/>
                  </a:lnTo>
                  <a:lnTo>
                    <a:pt x="615886" y="28587"/>
                  </a:lnTo>
                  <a:lnTo>
                    <a:pt x="612711" y="22199"/>
                  </a:lnTo>
                  <a:lnTo>
                    <a:pt x="600024" y="9448"/>
                  </a:lnTo>
                  <a:lnTo>
                    <a:pt x="587311" y="3187"/>
                  </a:lnTo>
                  <a:lnTo>
                    <a:pt x="577786" y="0"/>
                  </a:lnTo>
                  <a:lnTo>
                    <a:pt x="568274" y="0"/>
                  </a:lnTo>
                  <a:lnTo>
                    <a:pt x="555561" y="3187"/>
                  </a:lnTo>
                  <a:lnTo>
                    <a:pt x="542861" y="9448"/>
                  </a:lnTo>
                  <a:lnTo>
                    <a:pt x="533336" y="22199"/>
                  </a:lnTo>
                  <a:lnTo>
                    <a:pt x="530174" y="28587"/>
                  </a:lnTo>
                  <a:lnTo>
                    <a:pt x="530174" y="383921"/>
                  </a:lnTo>
                  <a:lnTo>
                    <a:pt x="523824" y="396608"/>
                  </a:lnTo>
                  <a:lnTo>
                    <a:pt x="517461" y="399783"/>
                  </a:lnTo>
                  <a:lnTo>
                    <a:pt x="507949" y="402958"/>
                  </a:lnTo>
                  <a:lnTo>
                    <a:pt x="495249" y="396608"/>
                  </a:lnTo>
                  <a:lnTo>
                    <a:pt x="488899" y="383921"/>
                  </a:lnTo>
                  <a:lnTo>
                    <a:pt x="488899" y="76187"/>
                  </a:lnTo>
                  <a:lnTo>
                    <a:pt x="485724" y="63423"/>
                  </a:lnTo>
                  <a:lnTo>
                    <a:pt x="479374" y="50787"/>
                  </a:lnTo>
                  <a:lnTo>
                    <a:pt x="466674" y="44411"/>
                  </a:lnTo>
                  <a:lnTo>
                    <a:pt x="450799" y="41224"/>
                  </a:lnTo>
                  <a:lnTo>
                    <a:pt x="438099" y="44411"/>
                  </a:lnTo>
                  <a:lnTo>
                    <a:pt x="425411" y="50787"/>
                  </a:lnTo>
                  <a:lnTo>
                    <a:pt x="419049" y="63423"/>
                  </a:lnTo>
                  <a:lnTo>
                    <a:pt x="415886" y="76187"/>
                  </a:lnTo>
                  <a:lnTo>
                    <a:pt x="415886" y="393433"/>
                  </a:lnTo>
                  <a:lnTo>
                    <a:pt x="409536" y="406120"/>
                  </a:lnTo>
                  <a:lnTo>
                    <a:pt x="403186" y="412470"/>
                  </a:lnTo>
                  <a:lnTo>
                    <a:pt x="387311" y="412470"/>
                  </a:lnTo>
                  <a:lnTo>
                    <a:pt x="380961" y="406120"/>
                  </a:lnTo>
                  <a:lnTo>
                    <a:pt x="374611" y="393433"/>
                  </a:lnTo>
                  <a:lnTo>
                    <a:pt x="377786" y="199834"/>
                  </a:lnTo>
                  <a:lnTo>
                    <a:pt x="374611" y="187210"/>
                  </a:lnTo>
                  <a:lnTo>
                    <a:pt x="365086" y="174447"/>
                  </a:lnTo>
                  <a:lnTo>
                    <a:pt x="352386" y="164998"/>
                  </a:lnTo>
                  <a:lnTo>
                    <a:pt x="339686" y="161810"/>
                  </a:lnTo>
                  <a:lnTo>
                    <a:pt x="323811" y="164998"/>
                  </a:lnTo>
                  <a:lnTo>
                    <a:pt x="311124" y="174447"/>
                  </a:lnTo>
                  <a:lnTo>
                    <a:pt x="304774" y="187210"/>
                  </a:lnTo>
                  <a:lnTo>
                    <a:pt x="301599" y="199834"/>
                  </a:lnTo>
                  <a:lnTo>
                    <a:pt x="301599" y="647280"/>
                  </a:lnTo>
                  <a:lnTo>
                    <a:pt x="304774" y="666318"/>
                  </a:lnTo>
                  <a:lnTo>
                    <a:pt x="304774" y="713905"/>
                  </a:lnTo>
                  <a:lnTo>
                    <a:pt x="320636" y="761504"/>
                  </a:lnTo>
                  <a:lnTo>
                    <a:pt x="355561" y="805916"/>
                  </a:lnTo>
                  <a:lnTo>
                    <a:pt x="387311" y="831303"/>
                  </a:lnTo>
                  <a:lnTo>
                    <a:pt x="425411" y="856691"/>
                  </a:lnTo>
                  <a:lnTo>
                    <a:pt x="469849" y="872566"/>
                  </a:lnTo>
                  <a:lnTo>
                    <a:pt x="492074" y="882078"/>
                  </a:lnTo>
                  <a:lnTo>
                    <a:pt x="517461" y="885240"/>
                  </a:lnTo>
                  <a:lnTo>
                    <a:pt x="539686" y="888428"/>
                  </a:lnTo>
                  <a:lnTo>
                    <a:pt x="565086" y="888428"/>
                  </a:lnTo>
                  <a:lnTo>
                    <a:pt x="615886" y="885240"/>
                  </a:lnTo>
                  <a:lnTo>
                    <a:pt x="657161" y="875728"/>
                  </a:lnTo>
                  <a:lnTo>
                    <a:pt x="695248" y="863041"/>
                  </a:lnTo>
                  <a:lnTo>
                    <a:pt x="755573" y="821778"/>
                  </a:lnTo>
                  <a:lnTo>
                    <a:pt x="800011" y="767842"/>
                  </a:lnTo>
                  <a:lnTo>
                    <a:pt x="831761" y="694867"/>
                  </a:lnTo>
                  <a:lnTo>
                    <a:pt x="853986" y="631405"/>
                  </a:lnTo>
                  <a:lnTo>
                    <a:pt x="885736" y="542556"/>
                  </a:lnTo>
                  <a:lnTo>
                    <a:pt x="897293" y="501319"/>
                  </a:lnTo>
                  <a:lnTo>
                    <a:pt x="907961" y="463232"/>
                  </a:lnTo>
                  <a:lnTo>
                    <a:pt x="923836" y="402958"/>
                  </a:lnTo>
                  <a:lnTo>
                    <a:pt x="933348" y="352183"/>
                  </a:lnTo>
                  <a:lnTo>
                    <a:pt x="933348" y="33318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74671" y="4777355"/>
              <a:ext cx="98414" cy="10153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95308" y="4774178"/>
              <a:ext cx="399942" cy="107881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7644498" y="4710722"/>
              <a:ext cx="501650" cy="168275"/>
            </a:xfrm>
            <a:custGeom>
              <a:avLst/>
              <a:gdLst/>
              <a:ahLst/>
              <a:cxnLst/>
              <a:rect l="l" t="t" r="r" b="b"/>
              <a:pathLst>
                <a:path w="501650" h="168275">
                  <a:moveTo>
                    <a:pt x="41275" y="22225"/>
                  </a:moveTo>
                  <a:lnTo>
                    <a:pt x="25400" y="22225"/>
                  </a:lnTo>
                  <a:lnTo>
                    <a:pt x="19050" y="19037"/>
                  </a:lnTo>
                  <a:lnTo>
                    <a:pt x="15875" y="15875"/>
                  </a:lnTo>
                  <a:lnTo>
                    <a:pt x="15875" y="0"/>
                  </a:lnTo>
                  <a:lnTo>
                    <a:pt x="3175" y="0"/>
                  </a:lnTo>
                  <a:lnTo>
                    <a:pt x="0" y="15875"/>
                  </a:lnTo>
                  <a:lnTo>
                    <a:pt x="3175" y="25400"/>
                  </a:lnTo>
                  <a:lnTo>
                    <a:pt x="6362" y="31737"/>
                  </a:lnTo>
                  <a:lnTo>
                    <a:pt x="25400" y="38074"/>
                  </a:lnTo>
                  <a:lnTo>
                    <a:pt x="41275" y="31737"/>
                  </a:lnTo>
                  <a:lnTo>
                    <a:pt x="41275" y="22225"/>
                  </a:lnTo>
                  <a:close/>
                </a:path>
                <a:path w="501650" h="168275">
                  <a:moveTo>
                    <a:pt x="501624" y="142798"/>
                  </a:moveTo>
                  <a:lnTo>
                    <a:pt x="473011" y="142798"/>
                  </a:lnTo>
                  <a:lnTo>
                    <a:pt x="473011" y="168173"/>
                  </a:lnTo>
                  <a:lnTo>
                    <a:pt x="501624" y="168173"/>
                  </a:lnTo>
                  <a:lnTo>
                    <a:pt x="501624" y="142798"/>
                  </a:lnTo>
                  <a:close/>
                </a:path>
                <a:path w="501650" h="168275">
                  <a:moveTo>
                    <a:pt x="501624" y="66636"/>
                  </a:moveTo>
                  <a:lnTo>
                    <a:pt x="469823" y="66636"/>
                  </a:lnTo>
                  <a:lnTo>
                    <a:pt x="469823" y="88861"/>
                  </a:lnTo>
                  <a:lnTo>
                    <a:pt x="476186" y="136448"/>
                  </a:lnTo>
                  <a:lnTo>
                    <a:pt x="495261" y="136448"/>
                  </a:lnTo>
                  <a:lnTo>
                    <a:pt x="501624" y="88861"/>
                  </a:lnTo>
                  <a:lnTo>
                    <a:pt x="501624" y="6663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592183" y="905028"/>
            <a:ext cx="10485119" cy="874598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 marR="5080" indent="1270" algn="ctr">
              <a:lnSpc>
                <a:spcPct val="100000"/>
              </a:lnSpc>
              <a:spcBef>
                <a:spcPts val="100"/>
              </a:spcBef>
            </a:pPr>
            <a:r>
              <a:rPr sz="2800" b="1" spc="-1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SUPERVISORES O  INTERVENTORES TIENE LAS  SIGUIENTES PROHIBICIONES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864259" y="2642057"/>
            <a:ext cx="6092825" cy="3352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3535" algn="just">
              <a:spcBef>
                <a:spcPts val="100"/>
              </a:spcBef>
              <a:buAutoNum type="arabicPeriod"/>
              <a:tabLst>
                <a:tab pos="356235" algn="l"/>
              </a:tabLst>
            </a:pP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Adoptar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decisiones</a:t>
            </a:r>
            <a:r>
              <a:rPr sz="24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que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impliquen </a:t>
            </a:r>
            <a:r>
              <a:rPr sz="24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modificación</a:t>
            </a:r>
            <a:r>
              <a:rPr sz="2400" spc="52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del</a:t>
            </a:r>
            <a:r>
              <a:rPr sz="2400" spc="509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contrato</a:t>
            </a:r>
            <a:r>
              <a:rPr sz="2400" spc="51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sin</a:t>
            </a:r>
            <a:r>
              <a:rPr sz="2400" spc="50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el</a:t>
            </a:r>
            <a:r>
              <a:rPr sz="2400" spc="50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lleno</a:t>
            </a:r>
            <a:r>
              <a:rPr sz="2400" spc="51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de </a:t>
            </a:r>
            <a:r>
              <a:rPr sz="2400" spc="-65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los</a:t>
            </a:r>
            <a:r>
              <a:rPr sz="24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requisitos</a:t>
            </a:r>
            <a:r>
              <a:rPr sz="2400" spc="2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legales</a:t>
            </a:r>
            <a:r>
              <a:rPr sz="2400" spc="3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pertinentes.</a:t>
            </a:r>
            <a:endParaRPr sz="2400">
              <a:latin typeface="Arial MT"/>
              <a:cs typeface="Arial MT"/>
            </a:endParaRPr>
          </a:p>
          <a:p>
            <a:pPr>
              <a:spcBef>
                <a:spcPts val="10"/>
              </a:spcBef>
              <a:buClr>
                <a:srgbClr val="1E1C11"/>
              </a:buClr>
              <a:buFont typeface="Arial MT"/>
              <a:buAutoNum type="arabicPeriod"/>
            </a:pPr>
            <a:endParaRPr sz="2500">
              <a:latin typeface="Arial MT"/>
              <a:cs typeface="Arial MT"/>
            </a:endParaRPr>
          </a:p>
          <a:p>
            <a:pPr marL="355600" marR="5080" indent="-343535" algn="just">
              <a:buClr>
                <a:srgbClr val="1E1C11"/>
              </a:buClr>
              <a:buFont typeface="Arial MT"/>
              <a:buAutoNum type="arabicPeriod"/>
              <a:tabLst>
                <a:tab pos="735965" algn="l"/>
              </a:tabLst>
            </a:pPr>
            <a:r>
              <a:rPr dirty="0"/>
              <a:t>	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Solicitar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y/o</a:t>
            </a:r>
            <a:r>
              <a:rPr sz="24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20" dirty="0">
                <a:solidFill>
                  <a:srgbClr val="1E1C11"/>
                </a:solidFill>
                <a:latin typeface="Arial MT"/>
                <a:cs typeface="Arial MT"/>
              </a:rPr>
              <a:t>recibir,</a:t>
            </a:r>
            <a:r>
              <a:rPr sz="2400" spc="-1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directa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o </a:t>
            </a:r>
            <a:r>
              <a:rPr sz="24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indirectamente,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para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sí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o para un tercero,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dádivas,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favores o cualquier otra clase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de </a:t>
            </a:r>
            <a:r>
              <a:rPr sz="24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beneficios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o</a:t>
            </a:r>
            <a:r>
              <a:rPr sz="24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prebendas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de</a:t>
            </a:r>
            <a:r>
              <a:rPr sz="24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la</a:t>
            </a:r>
            <a:r>
              <a:rPr sz="24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entidad </a:t>
            </a:r>
            <a:r>
              <a:rPr sz="24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contratante</a:t>
            </a:r>
            <a:r>
              <a:rPr sz="2400" spc="-1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o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del</a:t>
            </a:r>
            <a:r>
              <a:rPr sz="2400" spc="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contratista.</a:t>
            </a:r>
            <a:endParaRPr sz="24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469383" y="1536014"/>
            <a:ext cx="4717415" cy="373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spcBef>
                <a:spcPts val="100"/>
              </a:spcBef>
              <a:buAutoNum type="arabicPeriod" startAt="3"/>
              <a:tabLst>
                <a:tab pos="459740" algn="l"/>
              </a:tabLst>
            </a:pPr>
            <a:r>
              <a:rPr sz="2400" spc="-20" dirty="0">
                <a:solidFill>
                  <a:srgbClr val="1E1C11"/>
                </a:solidFill>
                <a:latin typeface="Arial MT"/>
                <a:cs typeface="Arial MT"/>
              </a:rPr>
              <a:t>Omitir,</a:t>
            </a:r>
            <a:r>
              <a:rPr sz="2400" spc="-1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denegar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o</a:t>
            </a:r>
            <a:r>
              <a:rPr sz="24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retardar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el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despacho</a:t>
            </a:r>
            <a:r>
              <a:rPr sz="24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los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asuntos</a:t>
            </a:r>
            <a:r>
              <a:rPr sz="24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a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su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cargo.</a:t>
            </a:r>
            <a:endParaRPr sz="2400">
              <a:latin typeface="Arial MT"/>
              <a:cs typeface="Arial MT"/>
            </a:endParaRPr>
          </a:p>
          <a:p>
            <a:pPr>
              <a:spcBef>
                <a:spcPts val="5"/>
              </a:spcBef>
              <a:buClr>
                <a:srgbClr val="1E1C11"/>
              </a:buClr>
              <a:buFont typeface="Arial MT"/>
              <a:buAutoNum type="arabicPeriod" startAt="3"/>
            </a:pPr>
            <a:endParaRPr sz="2500">
              <a:latin typeface="Arial MT"/>
              <a:cs typeface="Arial MT"/>
            </a:endParaRPr>
          </a:p>
          <a:p>
            <a:pPr marL="12700" marR="5080" algn="just">
              <a:spcBef>
                <a:spcPts val="5"/>
              </a:spcBef>
              <a:buAutoNum type="arabicPeriod" startAt="3"/>
              <a:tabLst>
                <a:tab pos="372745" algn="l"/>
              </a:tabLst>
            </a:pP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Entrabar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las actuaciones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de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las </a:t>
            </a:r>
            <a:r>
              <a:rPr sz="2400" spc="-65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autoridades</a:t>
            </a:r>
            <a:r>
              <a:rPr sz="24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o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el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ejercicio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los </a:t>
            </a:r>
            <a:r>
              <a:rPr sz="2400" spc="-65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derechos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los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particulares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10" dirty="0">
                <a:solidFill>
                  <a:srgbClr val="1E1C11"/>
                </a:solidFill>
                <a:latin typeface="Arial MT"/>
                <a:cs typeface="Arial MT"/>
              </a:rPr>
              <a:t>en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 relación</a:t>
            </a:r>
            <a:r>
              <a:rPr sz="2400" spc="1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con el</a:t>
            </a:r>
            <a:r>
              <a:rPr sz="2400" spc="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contrato.</a:t>
            </a:r>
            <a:endParaRPr sz="2400">
              <a:latin typeface="Arial MT"/>
              <a:cs typeface="Arial MT"/>
            </a:endParaRPr>
          </a:p>
          <a:p>
            <a:pPr>
              <a:spcBef>
                <a:spcPts val="5"/>
              </a:spcBef>
              <a:buClr>
                <a:srgbClr val="1E1C11"/>
              </a:buClr>
              <a:buFont typeface="Arial MT"/>
              <a:buAutoNum type="arabicPeriod" startAt="3"/>
            </a:pPr>
            <a:endParaRPr sz="2500">
              <a:latin typeface="Arial MT"/>
              <a:cs typeface="Arial MT"/>
            </a:endParaRPr>
          </a:p>
          <a:p>
            <a:pPr marL="546100" indent="-533400" algn="just">
              <a:spcBef>
                <a:spcPts val="5"/>
              </a:spcBef>
              <a:buAutoNum type="arabicPeriod" startAt="3"/>
              <a:tabLst>
                <a:tab pos="546100" algn="l"/>
              </a:tabLst>
            </a:pP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Constituirse</a:t>
            </a:r>
            <a:r>
              <a:rPr sz="2400" spc="152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en  </a:t>
            </a:r>
            <a:r>
              <a:rPr sz="2400" spc="19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acreedor</a:t>
            </a:r>
            <a:r>
              <a:rPr sz="2400" spc="153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o</a:t>
            </a:r>
            <a:endParaRPr sz="24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469382" y="5194808"/>
            <a:ext cx="17754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1423670" algn="l"/>
              </a:tabLst>
            </a:pP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deudor	</a:t>
            </a:r>
            <a:r>
              <a:rPr sz="2400" spc="-10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endParaRPr sz="2400">
              <a:latin typeface="Arial MT"/>
              <a:cs typeface="Arial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469383" y="5560264"/>
            <a:ext cx="144970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interesada</a:t>
            </a:r>
            <a:endParaRPr sz="2400">
              <a:latin typeface="Arial MT"/>
              <a:cs typeface="Arial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681086" y="5194808"/>
            <a:ext cx="2493010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7500" indent="-304800">
              <a:spcBef>
                <a:spcPts val="100"/>
              </a:spcBef>
              <a:tabLst>
                <a:tab pos="1388745" algn="l"/>
                <a:tab pos="2322830" algn="l"/>
              </a:tabLst>
            </a:pP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a</a:t>
            </a:r>
            <a:r>
              <a:rPr sz="2400" spc="-15" dirty="0">
                <a:solidFill>
                  <a:srgbClr val="1E1C11"/>
                </a:solidFill>
                <a:latin typeface="Arial MT"/>
                <a:cs typeface="Arial MT"/>
              </a:rPr>
              <a:t>l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g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una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	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pers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o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na 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d</a:t>
            </a:r>
            <a:r>
              <a:rPr sz="2400" spc="-10" dirty="0">
                <a:solidFill>
                  <a:srgbClr val="1E1C11"/>
                </a:solidFill>
                <a:latin typeface="Arial MT"/>
                <a:cs typeface="Arial MT"/>
              </a:rPr>
              <a:t>i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recta		o</a:t>
            </a:r>
            <a:endParaRPr sz="240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469383" y="5926632"/>
            <a:ext cx="40443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indirectamente</a:t>
            </a:r>
            <a:r>
              <a:rPr sz="2400" spc="1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en</a:t>
            </a:r>
            <a:r>
              <a:rPr sz="2400" spc="-1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el</a:t>
            </a:r>
            <a:r>
              <a:rPr sz="2400" spc="-1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contrato.</a:t>
            </a:r>
            <a:endParaRPr sz="2400">
              <a:latin typeface="Arial MT"/>
              <a:cs typeface="Arial MT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95272" y="1915668"/>
            <a:ext cx="3200400" cy="3200399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10816" y="453340"/>
            <a:ext cx="3989704" cy="33675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spcBef>
                <a:spcPts val="100"/>
              </a:spcBef>
              <a:buAutoNum type="arabicPeriod" startAt="6"/>
              <a:tabLst>
                <a:tab pos="408305" algn="l"/>
              </a:tabLst>
            </a:pP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Permitir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indebidamente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el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acceso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de</a:t>
            </a:r>
            <a:r>
              <a:rPr sz="24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terceros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a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10" dirty="0">
                <a:solidFill>
                  <a:srgbClr val="1E1C11"/>
                </a:solidFill>
                <a:latin typeface="Arial MT"/>
                <a:cs typeface="Arial MT"/>
              </a:rPr>
              <a:t>la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 información</a:t>
            </a:r>
            <a:r>
              <a:rPr sz="2400" spc="2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del</a:t>
            </a:r>
            <a:r>
              <a:rPr sz="2400" spc="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contrato.</a:t>
            </a:r>
            <a:endParaRPr sz="2400">
              <a:latin typeface="Arial MT"/>
              <a:cs typeface="Arial MT"/>
            </a:endParaRPr>
          </a:p>
          <a:p>
            <a:pPr>
              <a:spcBef>
                <a:spcPts val="10"/>
              </a:spcBef>
              <a:buClr>
                <a:srgbClr val="1E1C11"/>
              </a:buClr>
              <a:buFont typeface="Arial MT"/>
              <a:buAutoNum type="arabicPeriod" startAt="6"/>
            </a:pPr>
            <a:endParaRPr sz="2500">
              <a:latin typeface="Arial MT"/>
              <a:cs typeface="Arial MT"/>
            </a:endParaRPr>
          </a:p>
          <a:p>
            <a:pPr marL="12700" marR="5080" algn="just">
              <a:buAutoNum type="arabicPeriod" startAt="6"/>
              <a:tabLst>
                <a:tab pos="417195" algn="l"/>
              </a:tabLst>
            </a:pP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Gestionar indebidamente, </a:t>
            </a:r>
            <a:r>
              <a:rPr sz="2400" spc="-65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a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título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personal,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asuntos </a:t>
            </a:r>
            <a:r>
              <a:rPr sz="2400" spc="-65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relativos</a:t>
            </a:r>
            <a:r>
              <a:rPr sz="2400" spc="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con el</a:t>
            </a:r>
            <a:r>
              <a:rPr sz="2400" spc="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contrato.</a:t>
            </a:r>
            <a:endParaRPr sz="2400">
              <a:latin typeface="Arial MT"/>
              <a:cs typeface="Arial MT"/>
            </a:endParaRPr>
          </a:p>
          <a:p>
            <a:pPr>
              <a:spcBef>
                <a:spcPts val="5"/>
              </a:spcBef>
              <a:buClr>
                <a:srgbClr val="1E1C11"/>
              </a:buClr>
              <a:buFont typeface="Arial MT"/>
              <a:buAutoNum type="arabicPeriod" startAt="6"/>
            </a:pPr>
            <a:endParaRPr sz="2500">
              <a:latin typeface="Arial MT"/>
              <a:cs typeface="Arial MT"/>
            </a:endParaRPr>
          </a:p>
          <a:p>
            <a:pPr marL="701675" indent="-689610" algn="just">
              <a:spcBef>
                <a:spcPts val="5"/>
              </a:spcBef>
              <a:buAutoNum type="arabicPeriod" startAt="6"/>
              <a:tabLst>
                <a:tab pos="702310" algn="l"/>
              </a:tabLst>
            </a:pP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Exigir</a:t>
            </a:r>
            <a:r>
              <a:rPr sz="2400" spc="1025" dirty="0">
                <a:solidFill>
                  <a:srgbClr val="1E1C11"/>
                </a:solidFill>
                <a:latin typeface="Arial MT"/>
                <a:cs typeface="Arial MT"/>
              </a:rPr>
              <a:t> 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al</a:t>
            </a:r>
            <a:r>
              <a:rPr sz="2400" spc="1019" dirty="0">
                <a:solidFill>
                  <a:srgbClr val="1E1C11"/>
                </a:solidFill>
                <a:latin typeface="Arial MT"/>
                <a:cs typeface="Arial MT"/>
              </a:rPr>
              <a:t> 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contratista</a:t>
            </a:r>
            <a:endParaRPr sz="24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470020" y="3746372"/>
            <a:ext cx="1729739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240" marR="5080" indent="-3175">
              <a:spcBef>
                <a:spcPts val="100"/>
              </a:spcBef>
              <a:tabLst>
                <a:tab pos="428625" algn="l"/>
                <a:tab pos="1377950" algn="l"/>
              </a:tabLst>
            </a:pP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cambio	</a:t>
            </a:r>
            <a:r>
              <a:rPr sz="2400" spc="-10" dirty="0">
                <a:solidFill>
                  <a:srgbClr val="1E1C11"/>
                </a:solidFill>
                <a:latin typeface="Arial MT"/>
                <a:cs typeface="Arial MT"/>
              </a:rPr>
              <a:t>de 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o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	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adiciones</a:t>
            </a:r>
            <a:endParaRPr sz="2400">
              <a:latin typeface="Arial MT"/>
              <a:cs typeface="Arial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210817" y="3746373"/>
            <a:ext cx="204279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  <a:tabLst>
                <a:tab pos="1719580" algn="l"/>
              </a:tabLst>
            </a:pP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renuncias	a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m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od</a:t>
            </a:r>
            <a:r>
              <a:rPr sz="2400" spc="-15" dirty="0">
                <a:solidFill>
                  <a:srgbClr val="1E1C11"/>
                </a:solidFill>
                <a:latin typeface="Arial MT"/>
                <a:cs typeface="Arial MT"/>
              </a:rPr>
              <a:t>i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fi</a:t>
            </a:r>
            <a:r>
              <a:rPr sz="2400" spc="5" dirty="0">
                <a:solidFill>
                  <a:srgbClr val="1E1C11"/>
                </a:solidFill>
                <a:latin typeface="Arial MT"/>
                <a:cs typeface="Arial MT"/>
              </a:rPr>
              <a:t>c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a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c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iones  al</a:t>
            </a:r>
            <a:r>
              <a:rPr sz="2400" spc="-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contrato.</a:t>
            </a:r>
            <a:endParaRPr sz="2400">
              <a:latin typeface="Arial MT"/>
              <a:cs typeface="Arial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210817" y="5209795"/>
            <a:ext cx="399224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spcBef>
                <a:spcPts val="100"/>
              </a:spcBef>
            </a:pP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9.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Exonerar al contratista </a:t>
            </a:r>
            <a:r>
              <a:rPr sz="2400" spc="-10" dirty="0">
                <a:solidFill>
                  <a:srgbClr val="1E1C11"/>
                </a:solidFill>
                <a:latin typeface="Arial MT"/>
                <a:cs typeface="Arial MT"/>
              </a:rPr>
              <a:t>de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cualquiera</a:t>
            </a:r>
            <a:r>
              <a:rPr sz="24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sus </a:t>
            </a:r>
            <a:r>
              <a:rPr sz="2400" spc="-65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obligaciones.</a:t>
            </a:r>
            <a:endParaRPr sz="2400">
              <a:latin typeface="Arial MT"/>
              <a:cs typeface="Arial MT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80403" y="1644396"/>
            <a:ext cx="3506724" cy="3569207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62200" y="344066"/>
            <a:ext cx="10515600" cy="1367682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1987550" marR="5080" indent="-1975485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CONCEPTOS</a:t>
            </a:r>
            <a:r>
              <a:rPr spc="-105" dirty="0"/>
              <a:t> </a:t>
            </a:r>
            <a:r>
              <a:rPr dirty="0"/>
              <a:t>Y</a:t>
            </a:r>
            <a:r>
              <a:rPr spc="-75" dirty="0"/>
              <a:t> </a:t>
            </a:r>
            <a:r>
              <a:rPr dirty="0"/>
              <a:t>OBLIGACIONES</a:t>
            </a:r>
            <a:r>
              <a:rPr spc="-60" dirty="0"/>
              <a:t> </a:t>
            </a:r>
            <a:r>
              <a:rPr dirty="0"/>
              <a:t>DE </a:t>
            </a:r>
            <a:r>
              <a:rPr spc="-869" dirty="0"/>
              <a:t> </a:t>
            </a:r>
            <a:r>
              <a:rPr dirty="0"/>
              <a:t>INFORMACIÓN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8408161" y="6568748"/>
            <a:ext cx="226059" cy="1752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050" b="0" i="0" kern="1200">
                <a:solidFill>
                  <a:schemeClr val="bg1"/>
                </a:solidFill>
                <a:latin typeface="Arial MT"/>
                <a:ea typeface="+mn-ea"/>
                <a:cs typeface="Arial M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spcBef>
                <a:spcPts val="5"/>
              </a:spcBef>
            </a:pPr>
            <a:fld id="{81D60167-4931-47E6-BA6A-407CBD079E47}" type="slidenum">
              <a:rPr lang="es-CO" smtClean="0"/>
              <a:pPr marL="38100">
                <a:spcBef>
                  <a:spcPts val="5"/>
                </a:spcBef>
              </a:pPr>
              <a:t>17</a:t>
            </a:fld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1866391" y="1569561"/>
            <a:ext cx="8266430" cy="3723004"/>
          </a:xfrm>
          <a:prstGeom prst="rect">
            <a:avLst/>
          </a:prstGeom>
        </p:spPr>
        <p:txBody>
          <a:bodyPr vert="horz" wrap="square" lIns="0" tIns="68580" rIns="0" bIns="0" rtlCol="0">
            <a:spAutoFit/>
          </a:bodyPr>
          <a:lstStyle/>
          <a:p>
            <a:pPr marL="12700">
              <a:spcBef>
                <a:spcPts val="540"/>
              </a:spcBef>
            </a:pPr>
            <a:r>
              <a:rPr b="1" dirty="0">
                <a:solidFill>
                  <a:srgbClr val="006FC0"/>
                </a:solidFill>
                <a:latin typeface="Arial"/>
                <a:cs typeface="Arial"/>
              </a:rPr>
              <a:t>INFORMES</a:t>
            </a:r>
            <a:r>
              <a:rPr dirty="0">
                <a:solidFill>
                  <a:srgbClr val="006FC0"/>
                </a:solidFill>
                <a:latin typeface="Arial MT"/>
                <a:cs typeface="Arial MT"/>
              </a:rPr>
              <a:t>:</a:t>
            </a:r>
            <a:endParaRPr>
              <a:latin typeface="Arial MT"/>
              <a:cs typeface="Arial MT"/>
            </a:endParaRPr>
          </a:p>
          <a:p>
            <a:pPr marL="12700" marR="6985" algn="just">
              <a:spcBef>
                <a:spcPts val="395"/>
              </a:spcBef>
            </a:pP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Los</a:t>
            </a:r>
            <a:r>
              <a:rPr sz="1600" spc="8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informes</a:t>
            </a:r>
            <a:r>
              <a:rPr sz="1600" spc="1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z="1600" spc="9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interventoría</a:t>
            </a:r>
            <a:r>
              <a:rPr sz="1600" spc="8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deberán</a:t>
            </a:r>
            <a:r>
              <a:rPr sz="1600" spc="8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ser</a:t>
            </a:r>
            <a:r>
              <a:rPr sz="1600" spc="9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aprobados</a:t>
            </a:r>
            <a:r>
              <a:rPr sz="1600" spc="8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por</a:t>
            </a:r>
            <a:r>
              <a:rPr sz="1600" spc="9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el</a:t>
            </a:r>
            <a:r>
              <a:rPr sz="1600" spc="8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supervisor</a:t>
            </a:r>
            <a:r>
              <a:rPr sz="1600" spc="8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z="1600" spc="9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LA AEROCIVIL, </a:t>
            </a:r>
            <a:r>
              <a:rPr sz="1600" spc="-43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lo </a:t>
            </a:r>
            <a:r>
              <a:rPr sz="1600" spc="-10" dirty="0">
                <a:solidFill>
                  <a:srgbClr val="1E1C11"/>
                </a:solidFill>
                <a:latin typeface="Arial MT"/>
                <a:cs typeface="Arial MT"/>
              </a:rPr>
              <a:t>cual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 será requisito para el </a:t>
            </a:r>
            <a:r>
              <a:rPr sz="1600" spc="-10" dirty="0">
                <a:solidFill>
                  <a:srgbClr val="1E1C11"/>
                </a:solidFill>
                <a:latin typeface="Arial MT"/>
                <a:cs typeface="Arial MT"/>
              </a:rPr>
              <a:t>pago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 correspondiente. Dichas aprobaciones deberán ser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definitivas</a:t>
            </a:r>
            <a:r>
              <a:rPr sz="1600" spc="-1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y</a:t>
            </a:r>
            <a:r>
              <a:rPr sz="16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no</a:t>
            </a:r>
            <a:r>
              <a:rPr sz="1600" spc="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podrán</a:t>
            </a:r>
            <a:r>
              <a:rPr sz="1600" spc="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ser</a:t>
            </a:r>
            <a:r>
              <a:rPr sz="1600" spc="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parciales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ni</a:t>
            </a:r>
            <a:r>
              <a:rPr sz="1600" spc="-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condicionadas.</a:t>
            </a:r>
            <a:endParaRPr sz="1600">
              <a:latin typeface="Arial MT"/>
              <a:cs typeface="Arial MT"/>
            </a:endParaRPr>
          </a:p>
          <a:p>
            <a:pPr marL="12700" marR="5715" algn="just">
              <a:spcBef>
                <a:spcPts val="385"/>
              </a:spcBef>
            </a:pP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Se entenderá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que la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interventoría cumple con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la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obligación de presentar un informe cuando </a:t>
            </a:r>
            <a:r>
              <a:rPr sz="1600" spc="-43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éste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se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aprueba por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parte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del </a:t>
            </a:r>
            <a:r>
              <a:rPr sz="1600" spc="-10" dirty="0">
                <a:solidFill>
                  <a:srgbClr val="1E1C11"/>
                </a:solidFill>
                <a:latin typeface="Arial MT"/>
                <a:cs typeface="Arial MT"/>
              </a:rPr>
              <a:t>supervisor,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por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cumplir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las </a:t>
            </a:r>
            <a:r>
              <a:rPr sz="1600" spc="-10" dirty="0">
                <a:solidFill>
                  <a:srgbClr val="1E1C11"/>
                </a:solidFill>
                <a:latin typeface="Arial MT"/>
                <a:cs typeface="Arial MT"/>
              </a:rPr>
              <a:t>exigencias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requeridas para el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mismo. Por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tanto,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los informes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que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no cumplan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con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los requisitos exigidos se entenderán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que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configuran</a:t>
            </a:r>
            <a:r>
              <a:rPr sz="1600" spc="1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un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presunto</a:t>
            </a:r>
            <a:r>
              <a:rPr sz="1600" spc="1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incumplimiento</a:t>
            </a:r>
            <a:r>
              <a:rPr sz="1600" spc="-1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por</a:t>
            </a:r>
            <a:r>
              <a:rPr sz="1600" spc="2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parte</a:t>
            </a:r>
            <a:r>
              <a:rPr sz="1600" spc="1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z="1600" spc="1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la</a:t>
            </a:r>
            <a:r>
              <a:rPr sz="1600" spc="-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interventoría.</a:t>
            </a:r>
            <a:endParaRPr sz="1600">
              <a:latin typeface="Arial MT"/>
              <a:cs typeface="Arial MT"/>
            </a:endParaRPr>
          </a:p>
          <a:p>
            <a:pPr>
              <a:spcBef>
                <a:spcPts val="45"/>
              </a:spcBef>
            </a:pPr>
            <a:endParaRPr sz="2300">
              <a:latin typeface="Arial MT"/>
              <a:cs typeface="Arial MT"/>
            </a:endParaRPr>
          </a:p>
          <a:p>
            <a:pPr marL="12700" marR="5080" indent="55880" algn="just"/>
            <a:r>
              <a:rPr sz="1600" spc="-5" dirty="0">
                <a:solidFill>
                  <a:srgbClr val="FF0000"/>
                </a:solidFill>
                <a:latin typeface="Arial MT"/>
                <a:cs typeface="Arial MT"/>
              </a:rPr>
              <a:t>Los supervisores o interventores de los contratos que celebre LA AEROCIVIL tienen el </a:t>
            </a:r>
            <a:r>
              <a:rPr sz="160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0000"/>
                </a:solidFill>
                <a:latin typeface="Arial MT"/>
                <a:cs typeface="Arial MT"/>
              </a:rPr>
              <a:t>deber y </a:t>
            </a:r>
            <a:r>
              <a:rPr sz="1600" dirty="0">
                <a:solidFill>
                  <a:srgbClr val="FF0000"/>
                </a:solidFill>
                <a:latin typeface="Arial MT"/>
                <a:cs typeface="Arial MT"/>
              </a:rPr>
              <a:t>la </a:t>
            </a:r>
            <a:r>
              <a:rPr sz="1600" spc="-5" dirty="0">
                <a:solidFill>
                  <a:srgbClr val="FF0000"/>
                </a:solidFill>
                <a:latin typeface="Arial MT"/>
                <a:cs typeface="Arial MT"/>
              </a:rPr>
              <a:t>obligación de mantener informada a </a:t>
            </a:r>
            <a:r>
              <a:rPr sz="1600" dirty="0">
                <a:solidFill>
                  <a:srgbClr val="FF0000"/>
                </a:solidFill>
                <a:latin typeface="Arial MT"/>
                <a:cs typeface="Arial MT"/>
              </a:rPr>
              <a:t>la </a:t>
            </a:r>
            <a:r>
              <a:rPr sz="1600" spc="-5" dirty="0">
                <a:solidFill>
                  <a:srgbClr val="FF0000"/>
                </a:solidFill>
                <a:latin typeface="Arial MT"/>
                <a:cs typeface="Arial MT"/>
              </a:rPr>
              <a:t>entidad contratante </a:t>
            </a:r>
            <a:r>
              <a:rPr sz="1600" spc="-70" dirty="0">
                <a:solidFill>
                  <a:srgbClr val="FF0000"/>
                </a:solidFill>
                <a:latin typeface="Arial MT"/>
                <a:cs typeface="Arial MT"/>
              </a:rPr>
              <a:t>y, </a:t>
            </a:r>
            <a:r>
              <a:rPr sz="1600" spc="-5" dirty="0">
                <a:solidFill>
                  <a:srgbClr val="FF0000"/>
                </a:solidFill>
                <a:latin typeface="Arial MT"/>
                <a:cs typeface="Arial MT"/>
              </a:rPr>
              <a:t>especialmente, al </a:t>
            </a:r>
            <a:r>
              <a:rPr sz="160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0000"/>
                </a:solidFill>
                <a:latin typeface="Arial MT"/>
                <a:cs typeface="Arial MT"/>
              </a:rPr>
              <a:t>ordenador</a:t>
            </a:r>
            <a:r>
              <a:rPr sz="1600" spc="285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0000"/>
                </a:solidFill>
                <a:latin typeface="Arial MT"/>
                <a:cs typeface="Arial MT"/>
              </a:rPr>
              <a:t>del</a:t>
            </a:r>
            <a:r>
              <a:rPr sz="1600" spc="29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0000"/>
                </a:solidFill>
                <a:latin typeface="Arial MT"/>
                <a:cs typeface="Arial MT"/>
              </a:rPr>
              <a:t>gasto,</a:t>
            </a:r>
            <a:r>
              <a:rPr sz="1600" spc="285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0000"/>
                </a:solidFill>
                <a:latin typeface="Arial MT"/>
                <a:cs typeface="Arial MT"/>
              </a:rPr>
              <a:t>sobre</a:t>
            </a:r>
            <a:r>
              <a:rPr sz="1600" spc="30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0000"/>
                </a:solidFill>
                <a:latin typeface="Arial MT"/>
                <a:cs typeface="Arial MT"/>
              </a:rPr>
              <a:t>el</a:t>
            </a:r>
            <a:r>
              <a:rPr sz="1600" spc="29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0000"/>
                </a:solidFill>
                <a:latin typeface="Arial MT"/>
                <a:cs typeface="Arial MT"/>
              </a:rPr>
              <a:t>estado</a:t>
            </a:r>
            <a:r>
              <a:rPr sz="1600" spc="29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0000"/>
                </a:solidFill>
                <a:latin typeface="Arial MT"/>
                <a:cs typeface="Arial MT"/>
              </a:rPr>
              <a:t>material,</a:t>
            </a:r>
            <a:r>
              <a:rPr sz="1600" spc="285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0000"/>
                </a:solidFill>
                <a:latin typeface="Arial MT"/>
                <a:cs typeface="Arial MT"/>
              </a:rPr>
              <a:t>legal</a:t>
            </a:r>
            <a:r>
              <a:rPr sz="1600" spc="29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0000"/>
                </a:solidFill>
                <a:latin typeface="Arial MT"/>
                <a:cs typeface="Arial MT"/>
              </a:rPr>
              <a:t>y</a:t>
            </a:r>
            <a:r>
              <a:rPr sz="1600" spc="28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0000"/>
                </a:solidFill>
                <a:latin typeface="Arial MT"/>
                <a:cs typeface="Arial MT"/>
              </a:rPr>
              <a:t>financiero</a:t>
            </a:r>
            <a:r>
              <a:rPr sz="1600" spc="285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0000"/>
                </a:solidFill>
                <a:latin typeface="Arial MT"/>
                <a:cs typeface="Arial MT"/>
              </a:rPr>
              <a:t>del</a:t>
            </a:r>
            <a:r>
              <a:rPr sz="1600" spc="29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0000"/>
                </a:solidFill>
                <a:latin typeface="Arial MT"/>
                <a:cs typeface="Arial MT"/>
              </a:rPr>
              <a:t>contrato,</a:t>
            </a:r>
            <a:r>
              <a:rPr sz="1600" spc="295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0000"/>
                </a:solidFill>
                <a:latin typeface="Arial MT"/>
                <a:cs typeface="Arial MT"/>
              </a:rPr>
              <a:t>así</a:t>
            </a:r>
            <a:r>
              <a:rPr sz="1600" spc="285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0000"/>
                </a:solidFill>
                <a:latin typeface="Arial MT"/>
                <a:cs typeface="Arial MT"/>
              </a:rPr>
              <a:t>como </a:t>
            </a:r>
            <a:r>
              <a:rPr sz="1600" spc="-43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0000"/>
                </a:solidFill>
                <a:latin typeface="Arial MT"/>
                <a:cs typeface="Arial MT"/>
              </a:rPr>
              <a:t>sobre los posibles incumplimientos del contratista, con el fin de que </a:t>
            </a:r>
            <a:r>
              <a:rPr sz="1600" dirty="0">
                <a:solidFill>
                  <a:srgbClr val="FF0000"/>
                </a:solidFill>
                <a:latin typeface="Arial MT"/>
                <a:cs typeface="Arial MT"/>
              </a:rPr>
              <a:t>se </a:t>
            </a:r>
            <a:r>
              <a:rPr sz="1600" spc="-5" dirty="0">
                <a:solidFill>
                  <a:srgbClr val="FF0000"/>
                </a:solidFill>
                <a:latin typeface="Arial MT"/>
                <a:cs typeface="Arial MT"/>
              </a:rPr>
              <a:t>actúe de forma </a:t>
            </a:r>
            <a:r>
              <a:rPr sz="160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0000"/>
                </a:solidFill>
                <a:latin typeface="Arial MT"/>
                <a:cs typeface="Arial MT"/>
              </a:rPr>
              <a:t>oportuna</a:t>
            </a:r>
            <a:r>
              <a:rPr sz="1600" spc="2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0000"/>
                </a:solidFill>
                <a:latin typeface="Arial MT"/>
                <a:cs typeface="Arial MT"/>
              </a:rPr>
              <a:t>para</a:t>
            </a:r>
            <a:r>
              <a:rPr sz="1600" spc="1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0000"/>
                </a:solidFill>
                <a:latin typeface="Arial MT"/>
                <a:cs typeface="Arial MT"/>
              </a:rPr>
              <a:t>corregir</a:t>
            </a:r>
            <a:r>
              <a:rPr sz="1600" spc="15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0000"/>
                </a:solidFill>
                <a:latin typeface="Arial MT"/>
                <a:cs typeface="Arial MT"/>
              </a:rPr>
              <a:t>o</a:t>
            </a:r>
            <a:r>
              <a:rPr sz="1600" spc="1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0000"/>
                </a:solidFill>
                <a:latin typeface="Arial MT"/>
                <a:cs typeface="Arial MT"/>
              </a:rPr>
              <a:t>encauzar</a:t>
            </a:r>
            <a:r>
              <a:rPr sz="160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0000"/>
                </a:solidFill>
                <a:latin typeface="Arial MT"/>
                <a:cs typeface="Arial MT"/>
              </a:rPr>
              <a:t>cualquier dificultad</a:t>
            </a:r>
            <a:r>
              <a:rPr sz="1600" spc="-1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0000"/>
                </a:solidFill>
                <a:latin typeface="Arial MT"/>
                <a:cs typeface="Arial MT"/>
              </a:rPr>
              <a:t>en</a:t>
            </a:r>
            <a:r>
              <a:rPr sz="1600" spc="5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0000"/>
                </a:solidFill>
                <a:latin typeface="Arial MT"/>
                <a:cs typeface="Arial MT"/>
              </a:rPr>
              <a:t>el</a:t>
            </a:r>
            <a:r>
              <a:rPr sz="1600" spc="1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0000"/>
                </a:solidFill>
                <a:latin typeface="Arial MT"/>
                <a:cs typeface="Arial MT"/>
              </a:rPr>
              <a:t>negocio</a:t>
            </a:r>
            <a:r>
              <a:rPr sz="1600" spc="-1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0000"/>
                </a:solidFill>
                <a:latin typeface="Arial MT"/>
                <a:cs typeface="Arial MT"/>
              </a:rPr>
              <a:t>jurídico.</a:t>
            </a:r>
            <a:endParaRPr sz="16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62200" y="344066"/>
            <a:ext cx="10515600" cy="1367682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1987550" marR="5080" indent="-1975485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CONCEPTOS</a:t>
            </a:r>
            <a:r>
              <a:rPr spc="-105" dirty="0"/>
              <a:t> </a:t>
            </a:r>
            <a:r>
              <a:rPr dirty="0"/>
              <a:t>Y</a:t>
            </a:r>
            <a:r>
              <a:rPr spc="-75" dirty="0"/>
              <a:t> </a:t>
            </a:r>
            <a:r>
              <a:rPr dirty="0"/>
              <a:t>OBLIGACIONES</a:t>
            </a:r>
            <a:r>
              <a:rPr spc="-60" dirty="0"/>
              <a:t> </a:t>
            </a:r>
            <a:r>
              <a:rPr dirty="0"/>
              <a:t>DE </a:t>
            </a:r>
            <a:r>
              <a:rPr spc="-869" dirty="0"/>
              <a:t> </a:t>
            </a:r>
            <a:r>
              <a:rPr dirty="0"/>
              <a:t>INFORMACIÓN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8408161" y="6568748"/>
            <a:ext cx="226059" cy="1752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050" b="0" i="0" kern="1200">
                <a:solidFill>
                  <a:schemeClr val="bg1"/>
                </a:solidFill>
                <a:latin typeface="Arial MT"/>
                <a:ea typeface="+mn-ea"/>
                <a:cs typeface="Arial M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spcBef>
                <a:spcPts val="5"/>
              </a:spcBef>
            </a:pPr>
            <a:fld id="{81D60167-4931-47E6-BA6A-407CBD079E47}" type="slidenum">
              <a:rPr lang="es-CO" smtClean="0"/>
              <a:pPr marL="38100">
                <a:spcBef>
                  <a:spcPts val="5"/>
                </a:spcBef>
              </a:pPr>
              <a:t>18</a:t>
            </a:fld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949234" y="1800025"/>
            <a:ext cx="10133457" cy="39036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spcBef>
                <a:spcPts val="100"/>
              </a:spcBef>
            </a:pPr>
            <a:r>
              <a:rPr b="1" dirty="0">
                <a:solidFill>
                  <a:srgbClr val="006FC0"/>
                </a:solidFill>
                <a:latin typeface="Arial"/>
                <a:cs typeface="Arial"/>
              </a:rPr>
              <a:t>INFORMES</a:t>
            </a:r>
            <a:r>
              <a:rPr dirty="0">
                <a:solidFill>
                  <a:srgbClr val="006FC0"/>
                </a:solidFill>
                <a:latin typeface="Arial MT"/>
                <a:cs typeface="Arial MT"/>
              </a:rPr>
              <a:t>: </a:t>
            </a:r>
            <a:r>
              <a:rPr sz="1600" spc="-10" dirty="0">
                <a:solidFill>
                  <a:srgbClr val="1E1C11"/>
                </a:solidFill>
                <a:latin typeface="Arial MT"/>
                <a:cs typeface="Arial MT"/>
              </a:rPr>
              <a:t>En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el transcurso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de la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ejecución del contrato,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la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supervisión o interventoría,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debe presentar al ordenador del gasto los informes necesarios que permitan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efectuar </a:t>
            </a:r>
            <a:r>
              <a:rPr sz="1600" spc="-10" dirty="0">
                <a:solidFill>
                  <a:srgbClr val="1E1C11"/>
                </a:solidFill>
                <a:latin typeface="Arial MT"/>
                <a:cs typeface="Arial MT"/>
              </a:rPr>
              <a:t>el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 seguimiento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al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avance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y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demás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aspectos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relevantes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del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contrato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o</a:t>
            </a:r>
            <a:r>
              <a:rPr sz="1600" spc="43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del</a:t>
            </a:r>
            <a:r>
              <a:rPr sz="1600" spc="434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proyecto,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elaborando y presentando todos aquellos informes, datos,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cuadros </a:t>
            </a:r>
            <a:r>
              <a:rPr sz="1600" spc="-10" dirty="0">
                <a:solidFill>
                  <a:srgbClr val="1E1C11"/>
                </a:solidFill>
                <a:latin typeface="Arial MT"/>
                <a:cs typeface="Arial MT"/>
              </a:rPr>
              <a:t>y/o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presentaciones </a:t>
            </a:r>
            <a:r>
              <a:rPr sz="1600" spc="-10" dirty="0">
                <a:solidFill>
                  <a:srgbClr val="1E1C11"/>
                </a:solidFill>
                <a:latin typeface="Arial MT"/>
                <a:cs typeface="Arial MT"/>
              </a:rPr>
              <a:t>que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le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sean solicitados, garantizando que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la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información reportada corresponde a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lo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realmente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ejecutado y cumple con los requerimientos contractuales y estándares de calidad exigidos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por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la </a:t>
            </a:r>
            <a:r>
              <a:rPr sz="1600" spc="-5" dirty="0" err="1">
                <a:solidFill>
                  <a:srgbClr val="1E1C11"/>
                </a:solidFill>
                <a:latin typeface="Arial MT"/>
                <a:cs typeface="Arial MT"/>
              </a:rPr>
              <a:t>entidad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.</a:t>
            </a:r>
            <a:endParaRPr lang="es-ES" sz="1600" spc="-5" dirty="0">
              <a:solidFill>
                <a:srgbClr val="1E1C11"/>
              </a:solidFill>
              <a:latin typeface="Arial MT"/>
              <a:cs typeface="Arial MT"/>
            </a:endParaRPr>
          </a:p>
          <a:p>
            <a:pPr marL="12700" marR="5080" algn="just">
              <a:spcBef>
                <a:spcPts val="100"/>
              </a:spcBef>
            </a:pPr>
            <a:endParaRPr sz="1600" dirty="0">
              <a:latin typeface="Arial MT"/>
              <a:cs typeface="Arial MT"/>
            </a:endParaRPr>
          </a:p>
          <a:p>
            <a:pPr marL="12700" marR="5080" algn="just">
              <a:spcBef>
                <a:spcPts val="395"/>
              </a:spcBef>
            </a:pP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Si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se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observa algún presunto incumplimiento o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que la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información no sea clara o verídica,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los informes deben ser devueltos a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la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interventoría por el </a:t>
            </a:r>
            <a:r>
              <a:rPr sz="1600" spc="-15" dirty="0">
                <a:solidFill>
                  <a:srgbClr val="1E1C11"/>
                </a:solidFill>
                <a:latin typeface="Arial MT"/>
                <a:cs typeface="Arial MT"/>
              </a:rPr>
              <a:t>supervisor,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dentro de los </a:t>
            </a:r>
            <a:r>
              <a:rPr sz="1600" spc="-10" dirty="0">
                <a:solidFill>
                  <a:srgbClr val="1E1C11"/>
                </a:solidFill>
                <a:latin typeface="Arial MT"/>
                <a:cs typeface="Arial MT"/>
              </a:rPr>
              <a:t>cinco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(5)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hábiles</a:t>
            </a:r>
            <a:r>
              <a:rPr sz="1600" spc="13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siguientes</a:t>
            </a:r>
            <a:r>
              <a:rPr sz="1600" spc="14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a</a:t>
            </a:r>
            <a:r>
              <a:rPr sz="1600" spc="12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su</a:t>
            </a:r>
            <a:r>
              <a:rPr sz="1600" spc="15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radicación</a:t>
            </a:r>
            <a:r>
              <a:rPr sz="1600" spc="13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o</a:t>
            </a:r>
            <a:r>
              <a:rPr sz="1600" spc="14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entrega,</a:t>
            </a:r>
            <a:r>
              <a:rPr sz="1600" spc="14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con</a:t>
            </a:r>
            <a:r>
              <a:rPr sz="1600" spc="13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las</a:t>
            </a:r>
            <a:r>
              <a:rPr sz="1600" spc="13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observaciones</a:t>
            </a:r>
            <a:r>
              <a:rPr sz="1600" spc="14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pertinentes,</a:t>
            </a:r>
            <a:r>
              <a:rPr sz="1600" spc="13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para</a:t>
            </a:r>
            <a:r>
              <a:rPr sz="1600" spc="14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que </a:t>
            </a:r>
            <a:r>
              <a:rPr sz="1600" spc="-434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la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misma</a:t>
            </a:r>
            <a:r>
              <a:rPr sz="16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realice</a:t>
            </a:r>
            <a:r>
              <a:rPr sz="1600" spc="-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los ajustes</a:t>
            </a:r>
            <a:r>
              <a:rPr sz="16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 err="1">
                <a:solidFill>
                  <a:srgbClr val="1E1C11"/>
                </a:solidFill>
                <a:latin typeface="Arial MT"/>
                <a:cs typeface="Arial MT"/>
              </a:rPr>
              <a:t>correspondientes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.</a:t>
            </a:r>
            <a:endParaRPr lang="es-ES" sz="1600" spc="-5" dirty="0">
              <a:solidFill>
                <a:srgbClr val="1E1C11"/>
              </a:solidFill>
              <a:latin typeface="Arial MT"/>
              <a:cs typeface="Arial MT"/>
            </a:endParaRPr>
          </a:p>
          <a:p>
            <a:pPr marL="12700" marR="5080" algn="just">
              <a:spcBef>
                <a:spcPts val="395"/>
              </a:spcBef>
            </a:pPr>
            <a:endParaRPr sz="1600" dirty="0">
              <a:latin typeface="Arial MT"/>
              <a:cs typeface="Arial MT"/>
            </a:endParaRPr>
          </a:p>
          <a:p>
            <a:pPr marL="12700" marR="5080" algn="just">
              <a:spcBef>
                <a:spcPts val="385"/>
              </a:spcBef>
            </a:pP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El interventor contará a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su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vez con cinco (5) días hábiles siguientes a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la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devolución,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para </a:t>
            </a:r>
            <a:r>
              <a:rPr sz="16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efectuar</a:t>
            </a:r>
            <a:r>
              <a:rPr sz="1600" spc="18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los</a:t>
            </a:r>
            <a:r>
              <a:rPr sz="1600" spc="19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ajustes</a:t>
            </a:r>
            <a:r>
              <a:rPr sz="1600" spc="19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correspondientes.</a:t>
            </a:r>
            <a:r>
              <a:rPr sz="1600" spc="18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10" dirty="0">
                <a:solidFill>
                  <a:srgbClr val="1E1C11"/>
                </a:solidFill>
                <a:latin typeface="Arial MT"/>
                <a:cs typeface="Arial MT"/>
              </a:rPr>
              <a:t>Cuando</a:t>
            </a:r>
            <a:r>
              <a:rPr sz="1600" spc="19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sea</a:t>
            </a:r>
            <a:r>
              <a:rPr sz="1600" spc="19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el</a:t>
            </a:r>
            <a:r>
              <a:rPr sz="1600" spc="19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contratista</a:t>
            </a:r>
            <a:r>
              <a:rPr sz="1600" spc="19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a</a:t>
            </a:r>
            <a:r>
              <a:rPr sz="1600" spc="19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quien</a:t>
            </a:r>
            <a:r>
              <a:rPr sz="1600" spc="19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se</a:t>
            </a:r>
            <a:r>
              <a:rPr sz="1600" spc="18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le</a:t>
            </a:r>
            <a:r>
              <a:rPr sz="1600" spc="19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devuelvan </a:t>
            </a:r>
            <a:r>
              <a:rPr sz="1600" spc="-43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los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informes,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también</a:t>
            </a:r>
            <a:r>
              <a:rPr sz="16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contará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con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dicho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plazo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para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su</a:t>
            </a:r>
            <a:r>
              <a:rPr sz="16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corrección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y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ajuste.</a:t>
            </a:r>
            <a:r>
              <a:rPr sz="1600" spc="44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El </a:t>
            </a:r>
            <a:r>
              <a:rPr sz="1600" spc="-43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incumplimiento de los anteriores términos podrá dar lugar al inicio de las actuaciones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administrativas sancionatorias correspondientes.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Los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informes de interventoría deberán ser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aprobados</a:t>
            </a:r>
            <a:r>
              <a:rPr sz="1600" spc="1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por</a:t>
            </a:r>
            <a:r>
              <a:rPr sz="1600" spc="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el</a:t>
            </a:r>
            <a:r>
              <a:rPr sz="16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supervisor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LA</a:t>
            </a:r>
            <a:r>
              <a:rPr sz="1600" spc="-18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AEROCIVIL,</a:t>
            </a:r>
            <a:r>
              <a:rPr sz="1600" spc="1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lo</a:t>
            </a:r>
            <a:r>
              <a:rPr sz="1600" spc="-1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cual</a:t>
            </a:r>
            <a:r>
              <a:rPr sz="1600" spc="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será</a:t>
            </a:r>
            <a:endParaRPr sz="1600" dirty="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62200" y="344066"/>
            <a:ext cx="10515600" cy="1367682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1987550" marR="5080" indent="-1975485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CONCEPTOS</a:t>
            </a:r>
            <a:r>
              <a:rPr spc="-105" dirty="0"/>
              <a:t> </a:t>
            </a:r>
            <a:r>
              <a:rPr dirty="0"/>
              <a:t>Y</a:t>
            </a:r>
            <a:r>
              <a:rPr spc="-75" dirty="0"/>
              <a:t> </a:t>
            </a:r>
            <a:r>
              <a:rPr dirty="0"/>
              <a:t>OBLIGACIONES</a:t>
            </a:r>
            <a:r>
              <a:rPr spc="-60" dirty="0"/>
              <a:t> </a:t>
            </a:r>
            <a:r>
              <a:rPr dirty="0"/>
              <a:t>DE </a:t>
            </a:r>
            <a:r>
              <a:rPr spc="-869" dirty="0"/>
              <a:t> </a:t>
            </a:r>
            <a:r>
              <a:rPr dirty="0"/>
              <a:t>INFORMACIÓN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8408161" y="6568748"/>
            <a:ext cx="226059" cy="1752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050" b="0" i="0" kern="1200">
                <a:solidFill>
                  <a:schemeClr val="bg1"/>
                </a:solidFill>
                <a:latin typeface="Arial MT"/>
                <a:ea typeface="+mn-ea"/>
                <a:cs typeface="Arial M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spcBef>
                <a:spcPts val="5"/>
              </a:spcBef>
            </a:pPr>
            <a:fld id="{81D60167-4931-47E6-BA6A-407CBD079E47}" type="slidenum">
              <a:rPr lang="es-CO" smtClean="0"/>
              <a:pPr marL="38100">
                <a:spcBef>
                  <a:spcPts val="5"/>
                </a:spcBef>
              </a:pPr>
              <a:t>19</a:t>
            </a:fld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1857682" y="1884876"/>
            <a:ext cx="8268334" cy="4305935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12700">
              <a:spcBef>
                <a:spcPts val="530"/>
              </a:spcBef>
            </a:pPr>
            <a:r>
              <a:rPr b="1" dirty="0">
                <a:solidFill>
                  <a:srgbClr val="006FC0"/>
                </a:solidFill>
                <a:latin typeface="Arial"/>
                <a:cs typeface="Arial"/>
              </a:rPr>
              <a:t>INFORMES</a:t>
            </a:r>
            <a:r>
              <a:rPr b="1" spc="-2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b="1" spc="-5" dirty="0">
                <a:solidFill>
                  <a:srgbClr val="006FC0"/>
                </a:solidFill>
                <a:latin typeface="Arial"/>
                <a:cs typeface="Arial"/>
              </a:rPr>
              <a:t>ESPECIALES</a:t>
            </a:r>
            <a:r>
              <a:rPr b="1" spc="2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b="1" spc="-30" dirty="0">
                <a:solidFill>
                  <a:srgbClr val="006FC0"/>
                </a:solidFill>
                <a:latin typeface="Arial"/>
                <a:cs typeface="Arial"/>
              </a:rPr>
              <a:t>CONTRATO</a:t>
            </a:r>
            <a:r>
              <a:rPr b="1" spc="4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b="1" spc="-5" dirty="0">
                <a:solidFill>
                  <a:srgbClr val="006FC0"/>
                </a:solidFill>
                <a:latin typeface="Arial"/>
                <a:cs typeface="Arial"/>
              </a:rPr>
              <a:t>DE</a:t>
            </a:r>
            <a:r>
              <a:rPr b="1" spc="-1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b="1" spc="-15" dirty="0">
                <a:solidFill>
                  <a:srgbClr val="006FC0"/>
                </a:solidFill>
                <a:latin typeface="Arial"/>
                <a:cs typeface="Arial"/>
              </a:rPr>
              <a:t>OBRA:</a:t>
            </a:r>
            <a:endParaRPr dirty="0">
              <a:latin typeface="Arial"/>
              <a:cs typeface="Arial"/>
            </a:endParaRPr>
          </a:p>
          <a:p>
            <a:pPr marL="342265" marR="5080" indent="-342265" algn="r">
              <a:spcBef>
                <a:spcPts val="430"/>
              </a:spcBef>
              <a:buClr>
                <a:srgbClr val="1F487C"/>
              </a:buClr>
              <a:buFont typeface="Arial MT"/>
              <a:buChar char="•"/>
              <a:tabLst>
                <a:tab pos="342265" algn="l"/>
                <a:tab pos="342900" algn="l"/>
              </a:tabLst>
            </a:pPr>
            <a:r>
              <a:rPr b="1" spc="-5" dirty="0">
                <a:solidFill>
                  <a:srgbClr val="1E1C11"/>
                </a:solidFill>
                <a:latin typeface="Arial"/>
                <a:cs typeface="Arial"/>
              </a:rPr>
              <a:t>Informe</a:t>
            </a:r>
            <a:r>
              <a:rPr b="1" spc="31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1E1C11"/>
                </a:solidFill>
                <a:latin typeface="Arial"/>
                <a:cs typeface="Arial"/>
              </a:rPr>
              <a:t>Mensual.</a:t>
            </a:r>
            <a:r>
              <a:rPr b="1" spc="32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pc="-10" dirty="0">
                <a:solidFill>
                  <a:srgbClr val="1E1C11"/>
                </a:solidFill>
                <a:latin typeface="Arial MT"/>
                <a:cs typeface="Arial MT"/>
              </a:rPr>
              <a:t>Elaborar</a:t>
            </a:r>
            <a:r>
              <a:rPr spc="32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un</a:t>
            </a:r>
            <a:r>
              <a:rPr spc="31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informe</a:t>
            </a:r>
            <a:r>
              <a:rPr spc="31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según</a:t>
            </a:r>
            <a:r>
              <a:rPr spc="32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lo</a:t>
            </a:r>
            <a:r>
              <a:rPr spc="31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establecido</a:t>
            </a:r>
            <a:r>
              <a:rPr spc="32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en</a:t>
            </a:r>
            <a:r>
              <a:rPr spc="32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el</a:t>
            </a:r>
            <a:r>
              <a:rPr spc="32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sistema</a:t>
            </a:r>
            <a:endParaRPr dirty="0">
              <a:latin typeface="Arial MT"/>
              <a:cs typeface="Arial MT"/>
            </a:endParaRPr>
          </a:p>
          <a:p>
            <a:pPr marR="6985" algn="r">
              <a:spcBef>
                <a:spcPts val="5"/>
              </a:spcBef>
            </a:pP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integrado</a:t>
            </a:r>
            <a:r>
              <a:rPr spc="14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pc="15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gestión</a:t>
            </a:r>
            <a:r>
              <a:rPr spc="16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y</a:t>
            </a:r>
            <a:r>
              <a:rPr spc="13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presentarlo</a:t>
            </a:r>
            <a:r>
              <a:rPr spc="15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a</a:t>
            </a:r>
            <a:r>
              <a:rPr spc="14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la</a:t>
            </a:r>
            <a:r>
              <a:rPr spc="15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Unidad</a:t>
            </a:r>
            <a:r>
              <a:rPr spc="15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Ejecutora</a:t>
            </a:r>
            <a:r>
              <a:rPr spc="15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dentro</a:t>
            </a:r>
            <a:r>
              <a:rPr spc="15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pc="15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los</a:t>
            </a:r>
            <a:r>
              <a:rPr spc="15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cinco</a:t>
            </a:r>
            <a:endParaRPr dirty="0">
              <a:latin typeface="Arial MT"/>
              <a:cs typeface="Arial MT"/>
            </a:endParaRPr>
          </a:p>
          <a:p>
            <a:pPr marL="355600" marR="5715" algn="just"/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(5) primeros días hábiles de cada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mes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de ejecución. En dicho informe debe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aparecer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el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estado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la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obra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teniendo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en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cuenta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aspectos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técnicos,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económicos, financieros, presupuestales, legales, contractuales, estado del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equipo, personal, materiales, programa de trabajo, avance en la ejecución </a:t>
            </a:r>
            <a:r>
              <a:rPr spc="-10" dirty="0">
                <a:solidFill>
                  <a:srgbClr val="1E1C11"/>
                </a:solidFill>
                <a:latin typeface="Arial MT"/>
                <a:cs typeface="Arial MT"/>
              </a:rPr>
              <a:t>de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 la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obra,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problemas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pendientes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solución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que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afecten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la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realización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10" dirty="0">
                <a:solidFill>
                  <a:srgbClr val="1E1C11"/>
                </a:solidFill>
                <a:latin typeface="Arial MT"/>
                <a:cs typeface="Arial MT"/>
              </a:rPr>
              <a:t>del </a:t>
            </a:r>
            <a:r>
              <a:rPr spc="-49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proyecto </a:t>
            </a:r>
            <a:r>
              <a:rPr spc="-80" dirty="0">
                <a:solidFill>
                  <a:srgbClr val="1E1C11"/>
                </a:solidFill>
                <a:latin typeface="Arial MT"/>
                <a:cs typeface="Arial MT"/>
              </a:rPr>
              <a:t>y,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en general, todo aquello que de una u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otra forma esté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relacionado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con</a:t>
            </a:r>
            <a:r>
              <a:rPr spc="-1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el</a:t>
            </a:r>
            <a:r>
              <a:rPr spc="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desarrollo</a:t>
            </a:r>
            <a:r>
              <a:rPr spc="2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de la obra.</a:t>
            </a:r>
            <a:endParaRPr dirty="0">
              <a:latin typeface="Arial MT"/>
              <a:cs typeface="Arial MT"/>
            </a:endParaRPr>
          </a:p>
          <a:p>
            <a:pPr marL="355600" marR="6985" indent="-342900" algn="just">
              <a:spcBef>
                <a:spcPts val="430"/>
              </a:spcBef>
              <a:buClr>
                <a:srgbClr val="1F487C"/>
              </a:buClr>
              <a:buFont typeface="Arial MT"/>
              <a:buChar char="•"/>
              <a:tabLst>
                <a:tab pos="355600" algn="l"/>
              </a:tabLst>
            </a:pPr>
            <a:r>
              <a:rPr b="1" spc="-5" dirty="0">
                <a:solidFill>
                  <a:srgbClr val="1E1C11"/>
                </a:solidFill>
                <a:latin typeface="Arial"/>
                <a:cs typeface="Arial"/>
              </a:rPr>
              <a:t>Informe Semanal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. Se </a:t>
            </a:r>
            <a:r>
              <a:rPr spc="-10" dirty="0">
                <a:solidFill>
                  <a:srgbClr val="1E1C11"/>
                </a:solidFill>
                <a:latin typeface="Arial MT"/>
                <a:cs typeface="Arial MT"/>
              </a:rPr>
              <a:t>debe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elaborar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un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informe semanal según el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formato </a:t>
            </a:r>
            <a:r>
              <a:rPr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establecido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y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presentarlo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oportunamente vía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electrónica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al Supervisor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10" dirty="0">
                <a:solidFill>
                  <a:srgbClr val="1E1C11"/>
                </a:solidFill>
                <a:latin typeface="Arial MT"/>
                <a:cs typeface="Arial MT"/>
              </a:rPr>
              <a:t>del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 Contrato de Interventoría, cuando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sea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del caso, o a la Unidad Ejecutora,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cuando no exista interventoría, con el fin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de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permitir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el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seguimiento integral </a:t>
            </a:r>
            <a:r>
              <a:rPr spc="-10" dirty="0">
                <a:solidFill>
                  <a:srgbClr val="1E1C11"/>
                </a:solidFill>
                <a:latin typeface="Arial MT"/>
                <a:cs typeface="Arial MT"/>
              </a:rPr>
              <a:t>al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 desarrollo</a:t>
            </a:r>
            <a:r>
              <a:rPr spc="2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del</a:t>
            </a:r>
            <a:r>
              <a:rPr spc="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contrato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.</a:t>
            </a:r>
            <a:endParaRPr sz="1600" dirty="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4D1591B4-D83B-4BF4-9E98-A23BC89C3F75}"/>
              </a:ext>
            </a:extLst>
          </p:cNvPr>
          <p:cNvSpPr txBox="1">
            <a:spLocks/>
          </p:cNvSpPr>
          <p:nvPr/>
        </p:nvSpPr>
        <p:spPr>
          <a:xfrm>
            <a:off x="1075509" y="1300665"/>
            <a:ext cx="9204960" cy="33881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200" b="1" i="0">
                <a:solidFill>
                  <a:srgbClr val="00AFEF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marR="5080" lvl="0" indent="8509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3600" dirty="0">
                <a:solidFill>
                  <a:srgbClr val="09235B"/>
                </a:solidFill>
                <a:latin typeface="arial" panose="020B0604020202020204" pitchFamily="34" charset="0"/>
                <a:ea typeface="+mn-ea"/>
                <a:cs typeface="+mn-cs"/>
              </a:rPr>
              <a:t>AGENDA</a:t>
            </a:r>
          </a:p>
          <a:p>
            <a:pPr marL="12700" marR="5080" lvl="0" indent="8509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O" sz="3600" dirty="0">
              <a:solidFill>
                <a:srgbClr val="09235B"/>
              </a:solidFill>
              <a:latin typeface="arial" panose="020B0604020202020204" pitchFamily="34" charset="0"/>
              <a:ea typeface="+mn-ea"/>
              <a:cs typeface="+mn-cs"/>
            </a:endParaRPr>
          </a:p>
          <a:p>
            <a:pPr marL="755650" marR="5080" lvl="0" indent="-74295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s-CO" sz="3600" dirty="0">
                <a:solidFill>
                  <a:srgbClr val="09235B"/>
                </a:solidFill>
                <a:latin typeface="arial" panose="020B0604020202020204" pitchFamily="34" charset="0"/>
                <a:ea typeface="+mn-ea"/>
                <a:cs typeface="+mn-cs"/>
              </a:rPr>
              <a:t>SUPERVISIÓN E INTERVENTORÍA</a:t>
            </a:r>
          </a:p>
          <a:p>
            <a:pPr marL="755650" marR="5080" lvl="0" indent="-74295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s-CO" sz="3600" dirty="0">
              <a:solidFill>
                <a:srgbClr val="09235B"/>
              </a:solidFill>
              <a:latin typeface="arial" panose="020B0604020202020204" pitchFamily="34" charset="0"/>
              <a:ea typeface="+mn-ea"/>
              <a:cs typeface="+mn-cs"/>
            </a:endParaRPr>
          </a:p>
          <a:p>
            <a:pPr marL="755650" marR="5080" lvl="0" indent="-74295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s-ES" sz="3600" dirty="0">
                <a:solidFill>
                  <a:srgbClr val="09235B"/>
                </a:solidFill>
                <a:latin typeface="arial" panose="020B0604020202020204" pitchFamily="34" charset="0"/>
                <a:ea typeface="+mn-ea"/>
                <a:cs typeface="+mn-cs"/>
              </a:rPr>
              <a:t>SISTEMA ELECTRÓNICO PARA LA CONTRATACIÓN PÚBLICA – SECOP</a:t>
            </a:r>
            <a:endParaRPr lang="es-CO" sz="3600" dirty="0">
              <a:solidFill>
                <a:srgbClr val="09235B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135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62200" y="344066"/>
            <a:ext cx="10515600" cy="1367682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1987550" marR="5080" indent="-1975485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CONCEPTOS</a:t>
            </a:r>
            <a:r>
              <a:rPr spc="-105" dirty="0"/>
              <a:t> </a:t>
            </a:r>
            <a:r>
              <a:rPr dirty="0"/>
              <a:t>Y</a:t>
            </a:r>
            <a:r>
              <a:rPr spc="-75" dirty="0"/>
              <a:t> </a:t>
            </a:r>
            <a:r>
              <a:rPr dirty="0"/>
              <a:t>OBLIGACIONES</a:t>
            </a:r>
            <a:r>
              <a:rPr spc="-60" dirty="0"/>
              <a:t> </a:t>
            </a:r>
            <a:r>
              <a:rPr dirty="0"/>
              <a:t>DE </a:t>
            </a:r>
            <a:r>
              <a:rPr spc="-869" dirty="0"/>
              <a:t> </a:t>
            </a:r>
            <a:r>
              <a:rPr dirty="0"/>
              <a:t>INFORMACIÓN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8408161" y="6568748"/>
            <a:ext cx="226059" cy="1752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050" b="0" i="0" kern="1200">
                <a:solidFill>
                  <a:schemeClr val="bg1"/>
                </a:solidFill>
                <a:latin typeface="Arial MT"/>
                <a:ea typeface="+mn-ea"/>
                <a:cs typeface="Arial M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spcBef>
                <a:spcPts val="5"/>
              </a:spcBef>
            </a:pPr>
            <a:fld id="{81D60167-4931-47E6-BA6A-407CBD079E47}" type="slidenum">
              <a:rPr lang="es-CO" smtClean="0"/>
              <a:pPr marL="38100">
                <a:spcBef>
                  <a:spcPts val="5"/>
                </a:spcBef>
              </a:pPr>
              <a:t>20</a:t>
            </a:fld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1875100" y="1711748"/>
            <a:ext cx="8265795" cy="377218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spcBef>
                <a:spcPts val="95"/>
              </a:spcBef>
            </a:pPr>
            <a:r>
              <a:rPr sz="1600" b="1" spc="-30" dirty="0">
                <a:solidFill>
                  <a:srgbClr val="006FC0"/>
                </a:solidFill>
                <a:latin typeface="Arial"/>
                <a:cs typeface="Arial"/>
              </a:rPr>
              <a:t>ACTAS: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Las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actas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son documentos que dejan constancia de </a:t>
            </a:r>
            <a:r>
              <a:rPr sz="1600" spc="-10" dirty="0">
                <a:solidFill>
                  <a:srgbClr val="1E1C11"/>
                </a:solidFill>
                <a:latin typeface="Arial MT"/>
                <a:cs typeface="Arial MT"/>
              </a:rPr>
              <a:t>las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reuniones, temas tratados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y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la</a:t>
            </a:r>
            <a:r>
              <a:rPr sz="16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definición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conjunta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10" dirty="0">
                <a:solidFill>
                  <a:srgbClr val="1E1C11"/>
                </a:solidFill>
                <a:latin typeface="Arial MT"/>
                <a:cs typeface="Arial MT"/>
              </a:rPr>
              <a:t>algunos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 aspectos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del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contrato.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Por</a:t>
            </a:r>
            <a:r>
              <a:rPr sz="16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regla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general,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10" dirty="0">
                <a:solidFill>
                  <a:srgbClr val="1E1C11"/>
                </a:solidFill>
                <a:latin typeface="Arial MT"/>
                <a:cs typeface="Arial MT"/>
              </a:rPr>
              <a:t>deben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 elaborarse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en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los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formatos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adoptados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por</a:t>
            </a:r>
            <a:r>
              <a:rPr sz="16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la</a:t>
            </a:r>
            <a:r>
              <a:rPr sz="16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AEROCIVIL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para</a:t>
            </a:r>
            <a:r>
              <a:rPr sz="16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el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efecto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y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deben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ser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suscritas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por quienes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participan en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la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reunión o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adoptan las decisiones. El acta</a:t>
            </a:r>
            <a:r>
              <a:rPr sz="1600" spc="43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deberá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dejar constancia</a:t>
            </a:r>
            <a:r>
              <a:rPr sz="1600" spc="-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como</a:t>
            </a:r>
            <a:r>
              <a:rPr sz="1600" spc="1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mínimo</a:t>
            </a:r>
            <a:r>
              <a:rPr sz="1600" spc="1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z="16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la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siguiente</a:t>
            </a:r>
            <a:r>
              <a:rPr sz="1600" spc="-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información:</a:t>
            </a:r>
            <a:endParaRPr sz="1600" dirty="0">
              <a:latin typeface="Arial MT"/>
              <a:cs typeface="Arial MT"/>
            </a:endParaRPr>
          </a:p>
          <a:p>
            <a:pPr marL="355600" indent="-342900">
              <a:spcBef>
                <a:spcPts val="385"/>
              </a:spcBef>
              <a:buClr>
                <a:srgbClr val="1F487C"/>
              </a:buClr>
              <a:buChar char="•"/>
              <a:tabLst>
                <a:tab pos="354965" algn="l"/>
                <a:tab pos="355600" algn="l"/>
              </a:tabLst>
            </a:pP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Participantes</a:t>
            </a:r>
            <a:endParaRPr sz="1600" dirty="0">
              <a:latin typeface="Arial MT"/>
              <a:cs typeface="Arial MT"/>
            </a:endParaRPr>
          </a:p>
          <a:p>
            <a:pPr marL="355600" indent="-342900">
              <a:spcBef>
                <a:spcPts val="385"/>
              </a:spcBef>
              <a:buClr>
                <a:srgbClr val="1F487C"/>
              </a:buClr>
              <a:buChar char="•"/>
              <a:tabLst>
                <a:tab pos="354965" algn="l"/>
                <a:tab pos="355600" algn="l"/>
              </a:tabLst>
            </a:pPr>
            <a:r>
              <a:rPr sz="1600" spc="-40" dirty="0">
                <a:solidFill>
                  <a:srgbClr val="1E1C11"/>
                </a:solidFill>
                <a:latin typeface="Arial MT"/>
                <a:cs typeface="Arial MT"/>
              </a:rPr>
              <a:t>Temas</a:t>
            </a:r>
            <a:r>
              <a:rPr sz="1600" spc="-2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tratados</a:t>
            </a:r>
            <a:endParaRPr sz="1600" dirty="0">
              <a:latin typeface="Arial MT"/>
              <a:cs typeface="Arial MT"/>
            </a:endParaRPr>
          </a:p>
          <a:p>
            <a:pPr marL="355600" indent="-342900">
              <a:spcBef>
                <a:spcPts val="385"/>
              </a:spcBef>
              <a:buClr>
                <a:srgbClr val="1F487C"/>
              </a:buClr>
              <a:buChar char="•"/>
              <a:tabLst>
                <a:tab pos="354965" algn="l"/>
                <a:tab pos="355600" algn="l"/>
              </a:tabLst>
            </a:pP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Compromisos</a:t>
            </a:r>
            <a:endParaRPr sz="1600" dirty="0">
              <a:latin typeface="Arial MT"/>
              <a:cs typeface="Arial MT"/>
            </a:endParaRPr>
          </a:p>
          <a:p>
            <a:pPr marL="355600" indent="-342900">
              <a:spcBef>
                <a:spcPts val="385"/>
              </a:spcBef>
              <a:buClr>
                <a:srgbClr val="1F487C"/>
              </a:buClr>
              <a:buChar char="•"/>
              <a:tabLst>
                <a:tab pos="354965" algn="l"/>
                <a:tab pos="355600" algn="l"/>
              </a:tabLst>
            </a:pP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Definiciones</a:t>
            </a:r>
            <a:r>
              <a:rPr sz="1600" spc="-4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adoptadas</a:t>
            </a:r>
            <a:endParaRPr sz="1600" dirty="0">
              <a:latin typeface="Arial MT"/>
              <a:cs typeface="Arial MT"/>
            </a:endParaRPr>
          </a:p>
          <a:p>
            <a:pPr>
              <a:spcBef>
                <a:spcPts val="45"/>
              </a:spcBef>
            </a:pPr>
            <a:endParaRPr sz="2300" dirty="0">
              <a:latin typeface="Arial MT"/>
              <a:cs typeface="Arial MT"/>
            </a:endParaRPr>
          </a:p>
          <a:p>
            <a:pPr marL="12700" marR="5715" algn="just"/>
            <a:r>
              <a:rPr sz="1600" spc="-5" dirty="0">
                <a:solidFill>
                  <a:srgbClr val="FF0000"/>
                </a:solidFill>
                <a:latin typeface="Arial MT"/>
                <a:cs typeface="Arial MT"/>
              </a:rPr>
              <a:t>Las actas de suspensión y reinicio del contrato, aprobación de mayores cantidades de obra </a:t>
            </a:r>
            <a:r>
              <a:rPr sz="1600" spc="-43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0000"/>
                </a:solidFill>
                <a:latin typeface="Arial MT"/>
                <a:cs typeface="Arial MT"/>
              </a:rPr>
              <a:t>y</a:t>
            </a:r>
            <a:r>
              <a:rPr sz="1600" spc="11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0000"/>
                </a:solidFill>
                <a:latin typeface="Arial MT"/>
                <a:cs typeface="Arial MT"/>
              </a:rPr>
              <a:t>de</a:t>
            </a:r>
            <a:r>
              <a:rPr sz="1600" spc="125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0000"/>
                </a:solidFill>
                <a:latin typeface="Arial MT"/>
                <a:cs typeface="Arial MT"/>
              </a:rPr>
              <a:t>liquidación</a:t>
            </a:r>
            <a:r>
              <a:rPr sz="1600" spc="11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0000"/>
                </a:solidFill>
                <a:latin typeface="Arial MT"/>
                <a:cs typeface="Arial MT"/>
              </a:rPr>
              <a:t>serán</a:t>
            </a:r>
            <a:r>
              <a:rPr sz="1600" spc="12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0000"/>
                </a:solidFill>
                <a:latin typeface="Arial MT"/>
                <a:cs typeface="Arial MT"/>
              </a:rPr>
              <a:t>obligatoriamente</a:t>
            </a:r>
            <a:r>
              <a:rPr sz="1600" spc="12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0000"/>
                </a:solidFill>
                <a:latin typeface="Arial MT"/>
                <a:cs typeface="Arial MT"/>
              </a:rPr>
              <a:t>suscritas</a:t>
            </a:r>
            <a:r>
              <a:rPr sz="1600" spc="135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0000"/>
                </a:solidFill>
                <a:latin typeface="Arial MT"/>
                <a:cs typeface="Arial MT"/>
              </a:rPr>
              <a:t>por</a:t>
            </a:r>
            <a:r>
              <a:rPr sz="1600" spc="11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0000"/>
                </a:solidFill>
                <a:latin typeface="Arial MT"/>
                <a:cs typeface="Arial MT"/>
              </a:rPr>
              <a:t>el</a:t>
            </a:r>
            <a:r>
              <a:rPr sz="1600" spc="125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0000"/>
                </a:solidFill>
                <a:latin typeface="Arial MT"/>
                <a:cs typeface="Arial MT"/>
              </a:rPr>
              <a:t>ordenador</a:t>
            </a:r>
            <a:r>
              <a:rPr sz="1600" spc="125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0000"/>
                </a:solidFill>
                <a:latin typeface="Arial MT"/>
                <a:cs typeface="Arial MT"/>
              </a:rPr>
              <a:t>del</a:t>
            </a:r>
            <a:r>
              <a:rPr sz="1600" spc="12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0000"/>
                </a:solidFill>
                <a:latin typeface="Arial MT"/>
                <a:cs typeface="Arial MT"/>
              </a:rPr>
              <a:t>gasto,</a:t>
            </a:r>
            <a:r>
              <a:rPr sz="1600" spc="125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0000"/>
                </a:solidFill>
                <a:latin typeface="Arial MT"/>
                <a:cs typeface="Arial MT"/>
              </a:rPr>
              <a:t>el</a:t>
            </a:r>
            <a:r>
              <a:rPr sz="1600" spc="12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0000"/>
                </a:solidFill>
                <a:latin typeface="Arial MT"/>
                <a:cs typeface="Arial MT"/>
              </a:rPr>
              <a:t>supervisor </a:t>
            </a:r>
            <a:r>
              <a:rPr sz="1600" spc="-434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0000"/>
                </a:solidFill>
                <a:latin typeface="Arial MT"/>
                <a:cs typeface="Arial MT"/>
              </a:rPr>
              <a:t>o interventor y el contratista. </a:t>
            </a:r>
            <a:r>
              <a:rPr sz="1600" dirty="0">
                <a:solidFill>
                  <a:srgbClr val="FF0000"/>
                </a:solidFill>
                <a:latin typeface="Arial MT"/>
                <a:cs typeface="Arial MT"/>
              </a:rPr>
              <a:t>Las </a:t>
            </a:r>
            <a:r>
              <a:rPr sz="1600" spc="-5" dirty="0">
                <a:solidFill>
                  <a:srgbClr val="FF0000"/>
                </a:solidFill>
                <a:latin typeface="Arial MT"/>
                <a:cs typeface="Arial MT"/>
              </a:rPr>
              <a:t>demás actas sólo por el supervisor o interventor y el </a:t>
            </a:r>
            <a:r>
              <a:rPr sz="160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0000"/>
                </a:solidFill>
                <a:latin typeface="Arial MT"/>
                <a:cs typeface="Arial MT"/>
              </a:rPr>
              <a:t>contratista</a:t>
            </a:r>
            <a:r>
              <a:rPr sz="1600" spc="5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0000"/>
                </a:solidFill>
                <a:latin typeface="Arial MT"/>
                <a:cs typeface="Arial MT"/>
              </a:rPr>
              <a:t>o</a:t>
            </a:r>
            <a:r>
              <a:rPr sz="1600" spc="1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0000"/>
                </a:solidFill>
                <a:latin typeface="Arial MT"/>
                <a:cs typeface="Arial MT"/>
              </a:rPr>
              <a:t>su </a:t>
            </a:r>
            <a:r>
              <a:rPr sz="1600" spc="-5" dirty="0">
                <a:solidFill>
                  <a:srgbClr val="FF0000"/>
                </a:solidFill>
                <a:latin typeface="Arial MT"/>
                <a:cs typeface="Arial MT"/>
              </a:rPr>
              <a:t>representante.</a:t>
            </a:r>
            <a:endParaRPr sz="1600" dirty="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62200" y="344066"/>
            <a:ext cx="10515600" cy="1367682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1987550" marR="5080" indent="-1975485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CONCEPTOS</a:t>
            </a:r>
            <a:r>
              <a:rPr spc="-105" dirty="0"/>
              <a:t> </a:t>
            </a:r>
            <a:r>
              <a:rPr dirty="0"/>
              <a:t>Y</a:t>
            </a:r>
            <a:r>
              <a:rPr spc="-75" dirty="0"/>
              <a:t> </a:t>
            </a:r>
            <a:r>
              <a:rPr dirty="0"/>
              <a:t>OBLIGACIONES</a:t>
            </a:r>
            <a:r>
              <a:rPr spc="-60" dirty="0"/>
              <a:t> </a:t>
            </a:r>
            <a:r>
              <a:rPr dirty="0"/>
              <a:t>DE </a:t>
            </a:r>
            <a:r>
              <a:rPr spc="-869" dirty="0"/>
              <a:t> </a:t>
            </a:r>
            <a:r>
              <a:rPr dirty="0"/>
              <a:t>INFORMACIÓN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807336" y="1981565"/>
            <a:ext cx="6600825" cy="43173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715" algn="just">
              <a:spcBef>
                <a:spcPts val="95"/>
              </a:spcBef>
              <a:buChar char="•"/>
              <a:tabLst>
                <a:tab pos="189865" algn="l"/>
              </a:tabLst>
            </a:pPr>
            <a:r>
              <a:rPr sz="1600" b="1" spc="-10" dirty="0">
                <a:solidFill>
                  <a:srgbClr val="FF0000"/>
                </a:solidFill>
                <a:latin typeface="Arial"/>
                <a:cs typeface="Arial"/>
              </a:rPr>
              <a:t>Acta </a:t>
            </a:r>
            <a:r>
              <a:rPr sz="1600" b="1" spc="-5" dirty="0">
                <a:solidFill>
                  <a:srgbClr val="FF0000"/>
                </a:solidFill>
                <a:latin typeface="Arial"/>
                <a:cs typeface="Arial"/>
              </a:rPr>
              <a:t>de Aprobación Parcial de Estudios y Diseños: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Documento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mediante el cual el Contratista entrega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y el supervisor/interventor</a:t>
            </a:r>
            <a:r>
              <a:rPr sz="1600" spc="43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recibe </a:t>
            </a:r>
            <a:r>
              <a:rPr sz="1600" spc="-43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y aprueba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la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elaboración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10" dirty="0">
                <a:solidFill>
                  <a:srgbClr val="1E1C11"/>
                </a:solidFill>
                <a:latin typeface="Arial MT"/>
                <a:cs typeface="Arial MT"/>
              </a:rPr>
              <a:t>y/o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 revisión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10" dirty="0">
                <a:solidFill>
                  <a:srgbClr val="1E1C11"/>
                </a:solidFill>
                <a:latin typeface="Arial MT"/>
                <a:cs typeface="Arial MT"/>
              </a:rPr>
              <a:t>y/o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 ajuste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10" dirty="0">
                <a:solidFill>
                  <a:srgbClr val="1E1C11"/>
                </a:solidFill>
                <a:latin typeface="Arial MT"/>
                <a:cs typeface="Arial MT"/>
              </a:rPr>
              <a:t>y/o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 modificación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10" dirty="0">
                <a:solidFill>
                  <a:srgbClr val="1E1C11"/>
                </a:solidFill>
                <a:latin typeface="Arial MT"/>
                <a:cs typeface="Arial MT"/>
              </a:rPr>
              <a:t>y/o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 actualización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10" dirty="0">
                <a:solidFill>
                  <a:srgbClr val="1E1C11"/>
                </a:solidFill>
                <a:latin typeface="Arial MT"/>
                <a:cs typeface="Arial MT"/>
              </a:rPr>
              <a:t>y/o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 complementación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parcial</a:t>
            </a:r>
            <a:r>
              <a:rPr sz="16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10" dirty="0">
                <a:solidFill>
                  <a:srgbClr val="1E1C11"/>
                </a:solidFill>
                <a:latin typeface="Arial MT"/>
                <a:cs typeface="Arial MT"/>
              </a:rPr>
              <a:t>los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 estudios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y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diseños </a:t>
            </a:r>
            <a:r>
              <a:rPr sz="1600" spc="-43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pactados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en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el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contrato.</a:t>
            </a:r>
            <a:r>
              <a:rPr sz="16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En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esta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acta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se</a:t>
            </a:r>
            <a:r>
              <a:rPr sz="16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deja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constancia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z="1600" spc="43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la </a:t>
            </a:r>
            <a:r>
              <a:rPr sz="16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aprobación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parcial de los</a:t>
            </a:r>
            <a:r>
              <a:rPr sz="16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estudios</a:t>
            </a:r>
            <a:r>
              <a:rPr sz="1600" spc="-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y</a:t>
            </a:r>
            <a:r>
              <a:rPr sz="1600" spc="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diseños.</a:t>
            </a:r>
            <a:endParaRPr sz="1600" dirty="0">
              <a:latin typeface="Arial MT"/>
              <a:cs typeface="Arial MT"/>
            </a:endParaRPr>
          </a:p>
          <a:p>
            <a:pPr marL="12700" marR="5080" algn="just">
              <a:spcBef>
                <a:spcPts val="385"/>
              </a:spcBef>
              <a:buChar char="•"/>
              <a:tabLst>
                <a:tab pos="145415" algn="l"/>
              </a:tabLst>
            </a:pPr>
            <a:r>
              <a:rPr sz="1600" b="1" spc="-10" dirty="0">
                <a:solidFill>
                  <a:srgbClr val="FF0000"/>
                </a:solidFill>
                <a:latin typeface="Arial"/>
                <a:cs typeface="Arial"/>
              </a:rPr>
              <a:t>Acta </a:t>
            </a:r>
            <a:r>
              <a:rPr sz="1600" b="1" spc="-5" dirty="0">
                <a:solidFill>
                  <a:srgbClr val="FF0000"/>
                </a:solidFill>
                <a:latin typeface="Arial"/>
                <a:cs typeface="Arial"/>
              </a:rPr>
              <a:t>de seguimiento: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Documento mediante el cual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se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deja constancia </a:t>
            </a:r>
            <a:r>
              <a:rPr sz="1600" spc="-43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del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control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y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seguimiento</a:t>
            </a:r>
            <a:r>
              <a:rPr sz="16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al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avance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físico,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financiero,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presupuestal,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administrativo y legal del contrato</a:t>
            </a:r>
            <a:r>
              <a:rPr sz="1600" spc="43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y compromisos que deben realizarse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acuerdo</a:t>
            </a:r>
            <a:r>
              <a:rPr sz="1600" spc="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con las</a:t>
            </a:r>
            <a:r>
              <a:rPr sz="16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necesidades</a:t>
            </a:r>
            <a:r>
              <a:rPr sz="1600" spc="-1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este.</a:t>
            </a:r>
            <a:endParaRPr sz="1600" dirty="0">
              <a:latin typeface="Arial MT"/>
              <a:cs typeface="Arial MT"/>
            </a:endParaRPr>
          </a:p>
          <a:p>
            <a:pPr marL="12700" marR="5080" algn="just">
              <a:spcBef>
                <a:spcPts val="385"/>
              </a:spcBef>
              <a:buChar char="•"/>
              <a:tabLst>
                <a:tab pos="248920" algn="l"/>
              </a:tabLst>
            </a:pPr>
            <a:r>
              <a:rPr sz="1600" b="1" spc="-10" dirty="0">
                <a:solidFill>
                  <a:srgbClr val="FF0000"/>
                </a:solidFill>
                <a:latin typeface="Arial"/>
                <a:cs typeface="Arial"/>
              </a:rPr>
              <a:t>Acta</a:t>
            </a:r>
            <a:r>
              <a:rPr sz="1600" b="1" spc="-5" dirty="0">
                <a:solidFill>
                  <a:srgbClr val="FF0000"/>
                </a:solidFill>
                <a:latin typeface="Arial"/>
                <a:cs typeface="Arial"/>
              </a:rPr>
              <a:t> de</a:t>
            </a:r>
            <a:r>
              <a:rPr sz="16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FF0000"/>
                </a:solidFill>
                <a:latin typeface="Arial"/>
                <a:cs typeface="Arial"/>
              </a:rPr>
              <a:t>Costos:</a:t>
            </a:r>
            <a:r>
              <a:rPr sz="16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Documento</a:t>
            </a:r>
            <a:r>
              <a:rPr sz="16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contractual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mediante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el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cual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se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reconocen los costos mensuales de personal y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otros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costos directos,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causados por</a:t>
            </a:r>
            <a:r>
              <a:rPr sz="1600" spc="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la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Interventoría</a:t>
            </a:r>
            <a:r>
              <a:rPr sz="1600" spc="5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durante</a:t>
            </a:r>
            <a:r>
              <a:rPr sz="1600" spc="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la</a:t>
            </a:r>
            <a:r>
              <a:rPr sz="16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ejecución</a:t>
            </a:r>
            <a:r>
              <a:rPr sz="1600" spc="-2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del contrato.</a:t>
            </a:r>
            <a:endParaRPr sz="1600" dirty="0">
              <a:latin typeface="Arial MT"/>
              <a:cs typeface="Arial MT"/>
            </a:endParaRPr>
          </a:p>
          <a:p>
            <a:pPr marL="12700" marR="6985" algn="just">
              <a:spcBef>
                <a:spcPts val="385"/>
              </a:spcBef>
              <a:buChar char="•"/>
              <a:tabLst>
                <a:tab pos="243204" algn="l"/>
              </a:tabLst>
            </a:pPr>
            <a:r>
              <a:rPr sz="1600" b="1" spc="-10" dirty="0">
                <a:solidFill>
                  <a:srgbClr val="FF0000"/>
                </a:solidFill>
                <a:latin typeface="Arial"/>
                <a:cs typeface="Arial"/>
              </a:rPr>
              <a:t>Acta</a:t>
            </a:r>
            <a:r>
              <a:rPr sz="1600" b="1" spc="-5" dirty="0">
                <a:solidFill>
                  <a:srgbClr val="FF0000"/>
                </a:solidFill>
                <a:latin typeface="Arial"/>
                <a:cs typeface="Arial"/>
              </a:rPr>
              <a:t> de</a:t>
            </a:r>
            <a:r>
              <a:rPr sz="16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FF0000"/>
                </a:solidFill>
                <a:latin typeface="Arial"/>
                <a:cs typeface="Arial"/>
              </a:rPr>
              <a:t>Entrega</a:t>
            </a:r>
            <a:r>
              <a:rPr sz="16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FF0000"/>
                </a:solidFill>
                <a:latin typeface="Arial"/>
                <a:cs typeface="Arial"/>
              </a:rPr>
              <a:t>y</a:t>
            </a:r>
            <a:r>
              <a:rPr sz="16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FF0000"/>
                </a:solidFill>
                <a:latin typeface="Arial"/>
                <a:cs typeface="Arial"/>
              </a:rPr>
              <a:t>Recibo</a:t>
            </a:r>
            <a:r>
              <a:rPr sz="1600" b="1" dirty="0">
                <a:solidFill>
                  <a:srgbClr val="FF0000"/>
                </a:solidFill>
                <a:latin typeface="Arial"/>
                <a:cs typeface="Arial"/>
              </a:rPr>
              <a:t> Definitivo:</a:t>
            </a:r>
            <a:r>
              <a:rPr sz="1600" b="1" spc="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Documento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contractual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mediante</a:t>
            </a:r>
            <a:r>
              <a:rPr sz="1600" spc="18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el</a:t>
            </a:r>
            <a:r>
              <a:rPr sz="1600" spc="19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10" dirty="0">
                <a:solidFill>
                  <a:srgbClr val="1E1C11"/>
                </a:solidFill>
                <a:latin typeface="Arial MT"/>
                <a:cs typeface="Arial MT"/>
              </a:rPr>
              <a:t>cual</a:t>
            </a:r>
            <a:r>
              <a:rPr sz="1600" spc="18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el</a:t>
            </a:r>
            <a:r>
              <a:rPr sz="1600" spc="19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Contratista</a:t>
            </a:r>
            <a:r>
              <a:rPr sz="1600" spc="18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hace</a:t>
            </a:r>
            <a:r>
              <a:rPr sz="1600" spc="19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entrega</a:t>
            </a:r>
            <a:r>
              <a:rPr sz="1600" spc="19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y</a:t>
            </a:r>
            <a:r>
              <a:rPr sz="1600" spc="18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la</a:t>
            </a:r>
            <a:r>
              <a:rPr sz="1600" spc="19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AEROCIVIL,</a:t>
            </a:r>
            <a:r>
              <a:rPr sz="1600" spc="19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a</a:t>
            </a:r>
            <a:r>
              <a:rPr sz="1600" spc="2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través </a:t>
            </a:r>
            <a:r>
              <a:rPr sz="1600" spc="-434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la</a:t>
            </a:r>
            <a:r>
              <a:rPr sz="16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supervisión/interventoría,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recibe</a:t>
            </a:r>
            <a:r>
              <a:rPr sz="16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las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obras,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bienes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o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servicios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contratados,</a:t>
            </a:r>
            <a:r>
              <a:rPr sz="1600" spc="2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en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el</a:t>
            </a:r>
            <a:r>
              <a:rPr sz="16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estado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en</a:t>
            </a:r>
            <a:r>
              <a:rPr sz="1600" spc="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que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se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encuentren.</a:t>
            </a:r>
            <a:endParaRPr sz="1600" dirty="0">
              <a:latin typeface="Arial MT"/>
              <a:cs typeface="Arial M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56319" y="2479549"/>
            <a:ext cx="1804416" cy="1898903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xfrm>
            <a:off x="8408161" y="6568748"/>
            <a:ext cx="226059" cy="1752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050" b="0" i="0" kern="1200">
                <a:solidFill>
                  <a:schemeClr val="bg1"/>
                </a:solidFill>
                <a:latin typeface="Arial MT"/>
                <a:ea typeface="+mn-ea"/>
                <a:cs typeface="Arial M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spcBef>
                <a:spcPts val="5"/>
              </a:spcBef>
            </a:pPr>
            <a:fld id="{81D60167-4931-47E6-BA6A-407CBD079E47}" type="slidenum">
              <a:rPr lang="es-CO" smtClean="0"/>
              <a:pPr marL="38100">
                <a:spcBef>
                  <a:spcPts val="5"/>
                </a:spcBef>
              </a:pPr>
              <a:t>21</a:t>
            </a:fld>
            <a:endParaRPr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62200" y="344066"/>
            <a:ext cx="10515600" cy="1367682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1987550" marR="5080" indent="-1975485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CONCEPTOS</a:t>
            </a:r>
            <a:r>
              <a:rPr spc="-105" dirty="0"/>
              <a:t> </a:t>
            </a:r>
            <a:r>
              <a:rPr dirty="0"/>
              <a:t>Y</a:t>
            </a:r>
            <a:r>
              <a:rPr spc="-75" dirty="0"/>
              <a:t> </a:t>
            </a:r>
            <a:r>
              <a:rPr dirty="0"/>
              <a:t>OBLIGACIONES</a:t>
            </a:r>
            <a:r>
              <a:rPr spc="-60" dirty="0"/>
              <a:t> </a:t>
            </a:r>
            <a:r>
              <a:rPr dirty="0"/>
              <a:t>DE </a:t>
            </a:r>
            <a:r>
              <a:rPr spc="-869" dirty="0"/>
              <a:t> </a:t>
            </a:r>
            <a:r>
              <a:rPr dirty="0"/>
              <a:t>INFORMACIÓN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8408161" y="6568748"/>
            <a:ext cx="226059" cy="1752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050" b="0" i="0" kern="1200">
                <a:solidFill>
                  <a:schemeClr val="bg1"/>
                </a:solidFill>
                <a:latin typeface="Arial MT"/>
                <a:ea typeface="+mn-ea"/>
                <a:cs typeface="Arial M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spcBef>
                <a:spcPts val="5"/>
              </a:spcBef>
            </a:pPr>
            <a:fld id="{81D60167-4931-47E6-BA6A-407CBD079E47}" type="slidenum">
              <a:rPr lang="es-CO" smtClean="0"/>
              <a:pPr marL="38100">
                <a:spcBef>
                  <a:spcPts val="5"/>
                </a:spcBef>
              </a:pPr>
              <a:t>22</a:t>
            </a:fld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1866391" y="1841337"/>
            <a:ext cx="8267700" cy="42691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spcBef>
                <a:spcPts val="95"/>
              </a:spcBef>
              <a:buChar char="•"/>
              <a:tabLst>
                <a:tab pos="189865" algn="l"/>
              </a:tabLst>
            </a:pPr>
            <a:r>
              <a:rPr sz="1600" b="1" spc="-10" dirty="0">
                <a:solidFill>
                  <a:srgbClr val="FF0000"/>
                </a:solidFill>
                <a:latin typeface="Arial"/>
                <a:cs typeface="Arial"/>
              </a:rPr>
              <a:t>Acta </a:t>
            </a:r>
            <a:r>
              <a:rPr sz="1600" b="1" spc="-5" dirty="0">
                <a:solidFill>
                  <a:srgbClr val="FF0000"/>
                </a:solidFill>
                <a:latin typeface="Arial"/>
                <a:cs typeface="Arial"/>
              </a:rPr>
              <a:t>de </a:t>
            </a:r>
            <a:r>
              <a:rPr sz="1600" b="1" dirty="0">
                <a:solidFill>
                  <a:srgbClr val="FF0000"/>
                </a:solidFill>
                <a:latin typeface="Arial"/>
                <a:cs typeface="Arial"/>
              </a:rPr>
              <a:t>Fijación </a:t>
            </a:r>
            <a:r>
              <a:rPr sz="1600" b="1" spc="-5" dirty="0">
                <a:solidFill>
                  <a:srgbClr val="FF0000"/>
                </a:solidFill>
                <a:latin typeface="Arial"/>
                <a:cs typeface="Arial"/>
              </a:rPr>
              <a:t>de </a:t>
            </a:r>
            <a:r>
              <a:rPr sz="1600" b="1" dirty="0">
                <a:solidFill>
                  <a:srgbClr val="FF0000"/>
                </a:solidFill>
                <a:latin typeface="Arial"/>
                <a:cs typeface="Arial"/>
              </a:rPr>
              <a:t>Ítem no </a:t>
            </a:r>
            <a:r>
              <a:rPr sz="1600" b="1" spc="-5" dirty="0">
                <a:solidFill>
                  <a:srgbClr val="FF0000"/>
                </a:solidFill>
                <a:latin typeface="Arial"/>
                <a:cs typeface="Arial"/>
              </a:rPr>
              <a:t>Previsto: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Documento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contractual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mediante el cual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se </a:t>
            </a:r>
            <a:r>
              <a:rPr sz="16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aprueba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por parte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del supervisor/interventor el precio del ítem no previsto. La inclusión de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dichos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ítems</a:t>
            </a:r>
            <a:r>
              <a:rPr sz="16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en</a:t>
            </a:r>
            <a:r>
              <a:rPr sz="16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el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contrato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implica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su</a:t>
            </a:r>
            <a:r>
              <a:rPr sz="16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modificación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y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la</a:t>
            </a:r>
            <a:r>
              <a:rPr sz="16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suscripción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la</a:t>
            </a:r>
            <a:r>
              <a:rPr sz="16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minuta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correspondiente por las partes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del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contrato. </a:t>
            </a:r>
            <a:r>
              <a:rPr sz="1600" spc="-10" dirty="0">
                <a:solidFill>
                  <a:srgbClr val="1E1C11"/>
                </a:solidFill>
                <a:latin typeface="Arial MT"/>
                <a:cs typeface="Arial MT"/>
              </a:rPr>
              <a:t>Cuando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se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requiera de mayores recursos a los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dispuestos en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el</a:t>
            </a:r>
            <a:r>
              <a:rPr sz="16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contrato,</a:t>
            </a:r>
            <a:r>
              <a:rPr sz="1600" spc="2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se</a:t>
            </a:r>
            <a:r>
              <a:rPr sz="16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tramitará</a:t>
            </a:r>
            <a:r>
              <a:rPr sz="1600" spc="3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también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su</a:t>
            </a:r>
            <a:r>
              <a:rPr sz="1600" spc="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adicción.</a:t>
            </a:r>
            <a:endParaRPr sz="1600" dirty="0">
              <a:latin typeface="Arial MT"/>
              <a:cs typeface="Arial MT"/>
            </a:endParaRPr>
          </a:p>
          <a:p>
            <a:pPr marL="12700" marR="6350" lvl="1" indent="55880" algn="just">
              <a:spcBef>
                <a:spcPts val="385"/>
              </a:spcBef>
              <a:buChar char="•"/>
              <a:tabLst>
                <a:tab pos="213995" algn="l"/>
              </a:tabLst>
            </a:pPr>
            <a:r>
              <a:rPr sz="1600" b="1" spc="-10" dirty="0">
                <a:solidFill>
                  <a:srgbClr val="FF0000"/>
                </a:solidFill>
                <a:latin typeface="Arial"/>
                <a:cs typeface="Arial"/>
              </a:rPr>
              <a:t>Acta </a:t>
            </a:r>
            <a:r>
              <a:rPr sz="1600" b="1" spc="-5" dirty="0">
                <a:solidFill>
                  <a:srgbClr val="FF0000"/>
                </a:solidFill>
                <a:latin typeface="Arial"/>
                <a:cs typeface="Arial"/>
              </a:rPr>
              <a:t>de Liquidación del </a:t>
            </a:r>
            <a:r>
              <a:rPr sz="1600" b="1" dirty="0">
                <a:solidFill>
                  <a:srgbClr val="FF0000"/>
                </a:solidFill>
                <a:latin typeface="Arial"/>
                <a:cs typeface="Arial"/>
              </a:rPr>
              <a:t>Contrato: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Documento contractual a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través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del </a:t>
            </a:r>
            <a:r>
              <a:rPr sz="1600" spc="-10" dirty="0">
                <a:solidFill>
                  <a:srgbClr val="1E1C11"/>
                </a:solidFill>
                <a:latin typeface="Arial MT"/>
                <a:cs typeface="Arial MT"/>
              </a:rPr>
              <a:t>cual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las partes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realizan un balance integral de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la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ejecución del contrato, para desvincularse, dejando las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salvedades</a:t>
            </a:r>
            <a:r>
              <a:rPr sz="1600" spc="-2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a</a:t>
            </a:r>
            <a:r>
              <a:rPr sz="1600" spc="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que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10" dirty="0">
                <a:solidFill>
                  <a:srgbClr val="1E1C11"/>
                </a:solidFill>
                <a:latin typeface="Arial MT"/>
                <a:cs typeface="Arial MT"/>
              </a:rPr>
              <a:t>haya</a:t>
            </a:r>
            <a:r>
              <a:rPr sz="1600" spc="2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20" dirty="0">
                <a:solidFill>
                  <a:srgbClr val="1E1C11"/>
                </a:solidFill>
                <a:latin typeface="Arial MT"/>
                <a:cs typeface="Arial MT"/>
              </a:rPr>
              <a:t>lugar.</a:t>
            </a:r>
            <a:endParaRPr sz="1600" dirty="0">
              <a:latin typeface="Arial MT"/>
              <a:cs typeface="Arial MT"/>
            </a:endParaRPr>
          </a:p>
          <a:p>
            <a:pPr marL="12700" marR="6350" algn="just">
              <a:spcBef>
                <a:spcPts val="385"/>
              </a:spcBef>
              <a:buChar char="•"/>
              <a:tabLst>
                <a:tab pos="165100" algn="l"/>
              </a:tabLst>
            </a:pPr>
            <a:r>
              <a:rPr sz="1600" b="1" spc="-10" dirty="0">
                <a:solidFill>
                  <a:srgbClr val="FF0000"/>
                </a:solidFill>
                <a:latin typeface="Arial"/>
                <a:cs typeface="Arial"/>
              </a:rPr>
              <a:t>Acta </a:t>
            </a:r>
            <a:r>
              <a:rPr sz="1600" b="1" spc="-5" dirty="0">
                <a:solidFill>
                  <a:srgbClr val="FF0000"/>
                </a:solidFill>
                <a:latin typeface="Arial"/>
                <a:cs typeface="Arial"/>
              </a:rPr>
              <a:t>de Modificación de Cantidades de Obra a precios </a:t>
            </a:r>
            <a:r>
              <a:rPr sz="1600" b="1" dirty="0">
                <a:solidFill>
                  <a:srgbClr val="FF0000"/>
                </a:solidFill>
                <a:latin typeface="Arial"/>
                <a:cs typeface="Arial"/>
              </a:rPr>
              <a:t>unitarios: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Documento en el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cual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se </a:t>
            </a:r>
            <a:r>
              <a:rPr sz="1600" spc="-10" dirty="0">
                <a:solidFill>
                  <a:srgbClr val="1E1C11"/>
                </a:solidFill>
                <a:latin typeface="Arial MT"/>
                <a:cs typeface="Arial MT"/>
              </a:rPr>
              <a:t>deja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constancia de </a:t>
            </a:r>
            <a:r>
              <a:rPr sz="1600" spc="-10" dirty="0">
                <a:solidFill>
                  <a:srgbClr val="1E1C11"/>
                </a:solidFill>
                <a:latin typeface="Arial MT"/>
                <a:cs typeface="Arial MT"/>
              </a:rPr>
              <a:t>los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análisis y balance efectuados para establecer mayores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cantidades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obra,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y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se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aprueba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su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ejecución.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Debe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ser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suscrito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por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10" dirty="0">
                <a:solidFill>
                  <a:srgbClr val="1E1C11"/>
                </a:solidFill>
                <a:latin typeface="Arial MT"/>
                <a:cs typeface="Arial MT"/>
              </a:rPr>
              <a:t>el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 supervisor/interventor, el contratista y el ordenador del gasto. Si el valor de las mayores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cantidades</a:t>
            </a:r>
            <a:r>
              <a:rPr sz="1600" spc="114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z="1600" spc="10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10" dirty="0">
                <a:solidFill>
                  <a:srgbClr val="1E1C11"/>
                </a:solidFill>
                <a:latin typeface="Arial MT"/>
                <a:cs typeface="Arial MT"/>
              </a:rPr>
              <a:t>obra</a:t>
            </a:r>
            <a:r>
              <a:rPr sz="1600" spc="114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requeridas</a:t>
            </a:r>
            <a:r>
              <a:rPr sz="1600" spc="1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sobrepasa</a:t>
            </a:r>
            <a:r>
              <a:rPr sz="1600" spc="114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el</a:t>
            </a:r>
            <a:r>
              <a:rPr sz="1600" spc="1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10" dirty="0">
                <a:solidFill>
                  <a:srgbClr val="1E1C11"/>
                </a:solidFill>
                <a:latin typeface="Arial MT"/>
                <a:cs typeface="Arial MT"/>
              </a:rPr>
              <a:t>saldo</a:t>
            </a:r>
            <a:r>
              <a:rPr sz="1600" spc="10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del</a:t>
            </a:r>
            <a:r>
              <a:rPr sz="1600" spc="1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valor</a:t>
            </a:r>
            <a:r>
              <a:rPr sz="1600" spc="1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del</a:t>
            </a:r>
            <a:r>
              <a:rPr sz="1600" spc="1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contrato</a:t>
            </a:r>
            <a:r>
              <a:rPr sz="1600" spc="10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disponible,</a:t>
            </a:r>
            <a:r>
              <a:rPr sz="1600" spc="1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contra </a:t>
            </a:r>
            <a:r>
              <a:rPr sz="1600" spc="-43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el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acta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correspondiente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se</a:t>
            </a:r>
            <a:r>
              <a:rPr sz="16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deberá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tramitar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la</a:t>
            </a:r>
            <a:r>
              <a:rPr sz="16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expedición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un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nuevo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Certificado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de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10" dirty="0">
                <a:solidFill>
                  <a:srgbClr val="1E1C11"/>
                </a:solidFill>
                <a:latin typeface="Arial MT"/>
                <a:cs typeface="Arial MT"/>
              </a:rPr>
              <a:t>Disponibilidad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 Presupuestal. En este caso,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para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que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la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supervisión/interventoría pueda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iniciar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la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ejecución de las mayores cantidades </a:t>
            </a:r>
            <a:r>
              <a:rPr sz="1600" spc="-10" dirty="0">
                <a:solidFill>
                  <a:srgbClr val="1E1C11"/>
                </a:solidFill>
                <a:latin typeface="Arial MT"/>
                <a:cs typeface="Arial MT"/>
              </a:rPr>
              <a:t>de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obra, deberá efectuarse previamente, </a:t>
            </a:r>
            <a:r>
              <a:rPr sz="1600" spc="-10" dirty="0">
                <a:solidFill>
                  <a:srgbClr val="1E1C11"/>
                </a:solidFill>
                <a:latin typeface="Arial MT"/>
                <a:cs typeface="Arial MT"/>
              </a:rPr>
              <a:t>el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 correspondiente</a:t>
            </a:r>
            <a:r>
              <a:rPr sz="1600" spc="2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registro</a:t>
            </a:r>
            <a:r>
              <a:rPr sz="1600" spc="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presupuestal.</a:t>
            </a:r>
            <a:endParaRPr sz="1600" dirty="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62200" y="344066"/>
            <a:ext cx="10515600" cy="1367682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1987550" marR="5080" indent="-1975485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CONCEPTOS</a:t>
            </a:r>
            <a:r>
              <a:rPr spc="-105" dirty="0"/>
              <a:t> </a:t>
            </a:r>
            <a:r>
              <a:rPr dirty="0"/>
              <a:t>Y</a:t>
            </a:r>
            <a:r>
              <a:rPr spc="-75" dirty="0"/>
              <a:t> </a:t>
            </a:r>
            <a:r>
              <a:rPr dirty="0"/>
              <a:t>OBLIGACIONES</a:t>
            </a:r>
            <a:r>
              <a:rPr spc="-60" dirty="0"/>
              <a:t> </a:t>
            </a:r>
            <a:r>
              <a:rPr dirty="0"/>
              <a:t>DE </a:t>
            </a:r>
            <a:r>
              <a:rPr spc="-869" dirty="0"/>
              <a:t> </a:t>
            </a:r>
            <a:r>
              <a:rPr dirty="0"/>
              <a:t>INFORMACIÓN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8408161" y="6568748"/>
            <a:ext cx="226059" cy="1752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050" b="0" i="0" kern="1200">
                <a:solidFill>
                  <a:schemeClr val="bg1"/>
                </a:solidFill>
                <a:latin typeface="Arial MT"/>
                <a:ea typeface="+mn-ea"/>
                <a:cs typeface="Arial M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spcBef>
                <a:spcPts val="5"/>
              </a:spcBef>
            </a:pPr>
            <a:fld id="{81D60167-4931-47E6-BA6A-407CBD079E47}" type="slidenum">
              <a:rPr lang="es-CO" smtClean="0"/>
              <a:pPr marL="38100">
                <a:spcBef>
                  <a:spcPts val="5"/>
                </a:spcBef>
              </a:pPr>
              <a:t>23</a:t>
            </a:fld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923109" y="1822498"/>
            <a:ext cx="9535885" cy="379142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spcBef>
                <a:spcPts val="105"/>
              </a:spcBef>
            </a:pP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Una vez suscrita el acta </a:t>
            </a:r>
            <a:r>
              <a:rPr sz="1400" spc="-10" dirty="0">
                <a:solidFill>
                  <a:srgbClr val="1E1C11"/>
                </a:solidFill>
                <a:latin typeface="Arial MT"/>
                <a:cs typeface="Arial MT"/>
              </a:rPr>
              <a:t>de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aprobación de mayores cantidades de obra, el ordenador del gasto deberá </a:t>
            </a:r>
            <a:r>
              <a:rPr sz="1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presentar</a:t>
            </a:r>
            <a:r>
              <a:rPr sz="1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el</a:t>
            </a:r>
            <a:r>
              <a:rPr sz="1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1E1C11"/>
                </a:solidFill>
                <a:latin typeface="Arial MT"/>
                <a:cs typeface="Arial MT"/>
              </a:rPr>
              <a:t>tema,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1E1C11"/>
                </a:solidFill>
                <a:latin typeface="Arial MT"/>
                <a:cs typeface="Arial MT"/>
              </a:rPr>
              <a:t>a</a:t>
            </a:r>
            <a:r>
              <a:rPr sz="14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título</a:t>
            </a:r>
            <a:r>
              <a:rPr sz="1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informativo,</a:t>
            </a:r>
            <a:r>
              <a:rPr sz="1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1E1C11"/>
                </a:solidFill>
                <a:latin typeface="Arial MT"/>
                <a:cs typeface="Arial MT"/>
              </a:rPr>
              <a:t>en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1E1C11"/>
                </a:solidFill>
                <a:latin typeface="Arial MT"/>
                <a:cs typeface="Arial MT"/>
              </a:rPr>
              <a:t>la</a:t>
            </a:r>
            <a:r>
              <a:rPr sz="14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sesión</a:t>
            </a:r>
            <a:r>
              <a:rPr sz="1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inmediatamente</a:t>
            </a:r>
            <a:r>
              <a:rPr sz="1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siguiente</a:t>
            </a:r>
            <a:r>
              <a:rPr sz="1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del</a:t>
            </a:r>
            <a:r>
              <a:rPr sz="1400" spc="37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Comité</a:t>
            </a:r>
            <a:r>
              <a:rPr sz="1400" spc="38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spc="-15" dirty="0">
                <a:solidFill>
                  <a:srgbClr val="1E1C11"/>
                </a:solidFill>
                <a:latin typeface="Arial MT"/>
                <a:cs typeface="Arial MT"/>
              </a:rPr>
              <a:t>de </a:t>
            </a:r>
            <a:r>
              <a:rPr sz="1400" spc="-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Contratación, del </a:t>
            </a:r>
            <a:r>
              <a:rPr sz="1400" spc="-10" dirty="0">
                <a:solidFill>
                  <a:srgbClr val="1E1C11"/>
                </a:solidFill>
                <a:latin typeface="Arial MT"/>
                <a:cs typeface="Arial MT"/>
              </a:rPr>
              <a:t>nivel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central </a:t>
            </a:r>
            <a:r>
              <a:rPr sz="1400" dirty="0">
                <a:solidFill>
                  <a:srgbClr val="1E1C11"/>
                </a:solidFill>
                <a:latin typeface="Arial MT"/>
                <a:cs typeface="Arial MT"/>
              </a:rPr>
              <a:t>o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territorial. </a:t>
            </a:r>
            <a:r>
              <a:rPr sz="1400" b="1" spc="-10" dirty="0">
                <a:solidFill>
                  <a:srgbClr val="1E1C11"/>
                </a:solidFill>
                <a:latin typeface="Arial"/>
                <a:cs typeface="Arial"/>
              </a:rPr>
              <a:t>El </a:t>
            </a:r>
            <a:r>
              <a:rPr sz="1400" b="1" spc="-5" dirty="0">
                <a:solidFill>
                  <a:srgbClr val="1E1C11"/>
                </a:solidFill>
                <a:latin typeface="Arial"/>
                <a:cs typeface="Arial"/>
              </a:rPr>
              <a:t>no cumplimiento </a:t>
            </a:r>
            <a:r>
              <a:rPr sz="1400" b="1" spc="-10" dirty="0">
                <a:solidFill>
                  <a:srgbClr val="1E1C11"/>
                </a:solidFill>
                <a:latin typeface="Arial"/>
                <a:cs typeface="Arial"/>
              </a:rPr>
              <a:t>del </a:t>
            </a:r>
            <a:r>
              <a:rPr sz="1400" b="1" spc="-5" dirty="0">
                <a:solidFill>
                  <a:srgbClr val="1E1C11"/>
                </a:solidFill>
                <a:latin typeface="Arial"/>
                <a:cs typeface="Arial"/>
              </a:rPr>
              <a:t>procedimiento </a:t>
            </a:r>
            <a:r>
              <a:rPr sz="1400" b="1" spc="-10" dirty="0">
                <a:solidFill>
                  <a:srgbClr val="1E1C11"/>
                </a:solidFill>
                <a:latin typeface="Arial"/>
                <a:cs typeface="Arial"/>
              </a:rPr>
              <a:t>aquí dispuesto </a:t>
            </a:r>
            <a:r>
              <a:rPr sz="1400" b="1" spc="-5" dirty="0">
                <a:solidFill>
                  <a:srgbClr val="1E1C11"/>
                </a:solidFill>
                <a:latin typeface="Arial"/>
                <a:cs typeface="Arial"/>
              </a:rPr>
              <a:t> exonera </a:t>
            </a:r>
            <a:r>
              <a:rPr sz="1400" b="1" dirty="0">
                <a:solidFill>
                  <a:srgbClr val="1E1C11"/>
                </a:solidFill>
                <a:latin typeface="Arial"/>
                <a:cs typeface="Arial"/>
              </a:rPr>
              <a:t>a la </a:t>
            </a:r>
            <a:r>
              <a:rPr sz="1400" b="1" spc="-5" dirty="0">
                <a:solidFill>
                  <a:srgbClr val="1E1C11"/>
                </a:solidFill>
                <a:latin typeface="Arial"/>
                <a:cs typeface="Arial"/>
              </a:rPr>
              <a:t>AEROCIVIL </a:t>
            </a:r>
            <a:r>
              <a:rPr sz="1400" b="1" spc="-10" dirty="0">
                <a:solidFill>
                  <a:srgbClr val="1E1C11"/>
                </a:solidFill>
                <a:latin typeface="Arial"/>
                <a:cs typeface="Arial"/>
              </a:rPr>
              <a:t>del </a:t>
            </a:r>
            <a:r>
              <a:rPr sz="1400" b="1" spc="-5" dirty="0">
                <a:solidFill>
                  <a:srgbClr val="1E1C11"/>
                </a:solidFill>
                <a:latin typeface="Arial"/>
                <a:cs typeface="Arial"/>
              </a:rPr>
              <a:t>reconocimiento de las mayores cantidades de </a:t>
            </a:r>
            <a:r>
              <a:rPr sz="1400" b="1" spc="-10" dirty="0">
                <a:solidFill>
                  <a:srgbClr val="1E1C11"/>
                </a:solidFill>
                <a:latin typeface="Arial"/>
                <a:cs typeface="Arial"/>
              </a:rPr>
              <a:t>obra ejecutadas, sin </a:t>
            </a:r>
            <a:r>
              <a:rPr sz="1400" b="1" spc="-5" dirty="0">
                <a:solidFill>
                  <a:srgbClr val="1E1C11"/>
                </a:solidFill>
                <a:latin typeface="Arial"/>
                <a:cs typeface="Arial"/>
              </a:rPr>
              <a:t> perjuicio de </a:t>
            </a:r>
            <a:r>
              <a:rPr sz="1400" b="1" dirty="0">
                <a:solidFill>
                  <a:srgbClr val="1E1C11"/>
                </a:solidFill>
                <a:latin typeface="Arial"/>
                <a:cs typeface="Arial"/>
              </a:rPr>
              <a:t>la </a:t>
            </a:r>
            <a:r>
              <a:rPr sz="1400" b="1" spc="-10" dirty="0">
                <a:solidFill>
                  <a:srgbClr val="1E1C11"/>
                </a:solidFill>
                <a:latin typeface="Arial"/>
                <a:cs typeface="Arial"/>
              </a:rPr>
              <a:t>responsabilidad que </a:t>
            </a:r>
            <a:r>
              <a:rPr sz="1400" b="1" spc="-5" dirty="0">
                <a:solidFill>
                  <a:srgbClr val="1E1C11"/>
                </a:solidFill>
                <a:latin typeface="Arial"/>
                <a:cs typeface="Arial"/>
              </a:rPr>
              <a:t>pueda recaer en </a:t>
            </a:r>
            <a:r>
              <a:rPr sz="1400" b="1" spc="-10" dirty="0">
                <a:solidFill>
                  <a:srgbClr val="1E1C11"/>
                </a:solidFill>
                <a:latin typeface="Arial"/>
                <a:cs typeface="Arial"/>
              </a:rPr>
              <a:t>el </a:t>
            </a:r>
            <a:r>
              <a:rPr sz="1400" b="1" spc="-5" dirty="0">
                <a:solidFill>
                  <a:srgbClr val="1E1C11"/>
                </a:solidFill>
                <a:latin typeface="Arial"/>
                <a:cs typeface="Arial"/>
              </a:rPr>
              <a:t>supervisor </a:t>
            </a:r>
            <a:r>
              <a:rPr sz="1400" b="1" dirty="0">
                <a:solidFill>
                  <a:srgbClr val="1E1C11"/>
                </a:solidFill>
                <a:latin typeface="Arial"/>
                <a:cs typeface="Arial"/>
              </a:rPr>
              <a:t>o </a:t>
            </a:r>
            <a:r>
              <a:rPr sz="1400" b="1" spc="-5" dirty="0">
                <a:solidFill>
                  <a:srgbClr val="1E1C11"/>
                </a:solidFill>
                <a:latin typeface="Arial"/>
                <a:cs typeface="Arial"/>
              </a:rPr>
              <a:t>interventor </a:t>
            </a:r>
            <a:r>
              <a:rPr sz="1400" b="1" spc="-10" dirty="0">
                <a:solidFill>
                  <a:srgbClr val="1E1C11"/>
                </a:solidFill>
                <a:latin typeface="Arial"/>
                <a:cs typeface="Arial"/>
              </a:rPr>
              <a:t>del </a:t>
            </a:r>
            <a:r>
              <a:rPr sz="1400" b="1" spc="-5" dirty="0">
                <a:solidFill>
                  <a:srgbClr val="1E1C11"/>
                </a:solidFill>
                <a:latin typeface="Arial"/>
                <a:cs typeface="Arial"/>
              </a:rPr>
              <a:t>contrato </a:t>
            </a:r>
            <a:r>
              <a:rPr sz="1400" b="1" spc="-10" dirty="0">
                <a:solidFill>
                  <a:srgbClr val="1E1C11"/>
                </a:solidFill>
                <a:latin typeface="Arial"/>
                <a:cs typeface="Arial"/>
              </a:rPr>
              <a:t>por </a:t>
            </a:r>
            <a:r>
              <a:rPr sz="1400" b="1" spc="-5" dirty="0">
                <a:solidFill>
                  <a:srgbClr val="1E1C11"/>
                </a:solidFill>
                <a:latin typeface="Arial"/>
                <a:cs typeface="Arial"/>
              </a:rPr>
              <a:t> este</a:t>
            </a:r>
            <a:r>
              <a:rPr sz="1400" b="1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1E1C11"/>
                </a:solidFill>
                <a:latin typeface="Arial"/>
                <a:cs typeface="Arial"/>
              </a:rPr>
              <a:t>hecho.</a:t>
            </a:r>
            <a:r>
              <a:rPr sz="1400" b="1" spc="-5" dirty="0">
                <a:solidFill>
                  <a:srgbClr val="1E1C11"/>
                </a:solidFill>
                <a:latin typeface="Arial"/>
                <a:cs typeface="Arial"/>
              </a:rPr>
              <a:t> Con</a:t>
            </a:r>
            <a:r>
              <a:rPr sz="1400" b="1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1E1C11"/>
                </a:solidFill>
                <a:latin typeface="Arial"/>
                <a:cs typeface="Arial"/>
              </a:rPr>
              <a:t>base</a:t>
            </a:r>
            <a:r>
              <a:rPr sz="1400" b="1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1E1C11"/>
                </a:solidFill>
                <a:latin typeface="Arial"/>
                <a:cs typeface="Arial"/>
              </a:rPr>
              <a:t>en</a:t>
            </a:r>
            <a:r>
              <a:rPr sz="1400" b="1" spc="-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1E1C11"/>
                </a:solidFill>
                <a:latin typeface="Arial"/>
                <a:cs typeface="Arial"/>
              </a:rPr>
              <a:t>esta</a:t>
            </a:r>
            <a:r>
              <a:rPr sz="1400" b="1" spc="-5" dirty="0">
                <a:solidFill>
                  <a:srgbClr val="1E1C11"/>
                </a:solidFill>
                <a:latin typeface="Arial"/>
                <a:cs typeface="Arial"/>
              </a:rPr>
              <a:t> acta</a:t>
            </a:r>
            <a:r>
              <a:rPr sz="1400" b="1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1E1C11"/>
                </a:solidFill>
                <a:latin typeface="Arial"/>
                <a:cs typeface="Arial"/>
              </a:rPr>
              <a:t>se</a:t>
            </a:r>
            <a:r>
              <a:rPr sz="1400" b="1" spc="-5" dirty="0">
                <a:solidFill>
                  <a:srgbClr val="1E1C11"/>
                </a:solidFill>
                <a:latin typeface="Arial"/>
                <a:cs typeface="Arial"/>
              </a:rPr>
              <a:t> elaboran</a:t>
            </a:r>
            <a:r>
              <a:rPr sz="1400" b="1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1E1C11"/>
                </a:solidFill>
                <a:latin typeface="Arial"/>
                <a:cs typeface="Arial"/>
              </a:rPr>
              <a:t>las</a:t>
            </a:r>
            <a:r>
              <a:rPr sz="1400" b="1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1E1C11"/>
                </a:solidFill>
                <a:latin typeface="Arial"/>
                <a:cs typeface="Arial"/>
              </a:rPr>
              <a:t>actas</a:t>
            </a:r>
            <a:r>
              <a:rPr sz="1400" b="1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1E1C11"/>
                </a:solidFill>
                <a:latin typeface="Arial"/>
                <a:cs typeface="Arial"/>
              </a:rPr>
              <a:t>de</a:t>
            </a:r>
            <a:r>
              <a:rPr sz="1400" b="1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1E1C11"/>
                </a:solidFill>
                <a:latin typeface="Arial"/>
                <a:cs typeface="Arial"/>
              </a:rPr>
              <a:t>recibo</a:t>
            </a:r>
            <a:r>
              <a:rPr sz="1400" b="1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1E1C11"/>
                </a:solidFill>
                <a:latin typeface="Arial"/>
                <a:cs typeface="Arial"/>
              </a:rPr>
              <a:t>parcial</a:t>
            </a:r>
            <a:r>
              <a:rPr sz="1400" b="1" spc="-5" dirty="0">
                <a:solidFill>
                  <a:srgbClr val="1E1C11"/>
                </a:solidFill>
                <a:latin typeface="Arial"/>
                <a:cs typeface="Arial"/>
              </a:rPr>
              <a:t> de</a:t>
            </a:r>
            <a:r>
              <a:rPr sz="1400" b="1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1E1C11"/>
                </a:solidFill>
                <a:latin typeface="Arial"/>
                <a:cs typeface="Arial"/>
              </a:rPr>
              <a:t>obra </a:t>
            </a:r>
            <a:r>
              <a:rPr sz="1400" b="1" spc="-5" dirty="0">
                <a:solidFill>
                  <a:srgbClr val="1E1C11"/>
                </a:solidFill>
                <a:latin typeface="Arial"/>
                <a:cs typeface="Arial"/>
              </a:rPr>
              <a:t> correspondientes.</a:t>
            </a:r>
            <a:endParaRPr sz="1400" dirty="0">
              <a:latin typeface="Arial"/>
              <a:cs typeface="Arial"/>
            </a:endParaRPr>
          </a:p>
          <a:p>
            <a:pPr marL="12700" marR="5715" algn="just">
              <a:spcBef>
                <a:spcPts val="335"/>
              </a:spcBef>
              <a:buChar char="•"/>
              <a:tabLst>
                <a:tab pos="165100" algn="l"/>
              </a:tabLst>
            </a:pPr>
            <a:r>
              <a:rPr sz="1400" b="1" spc="-10" dirty="0">
                <a:solidFill>
                  <a:srgbClr val="FF0000"/>
                </a:solidFill>
                <a:latin typeface="Arial"/>
                <a:cs typeface="Arial"/>
              </a:rPr>
              <a:t>Acta de Reanudación: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Documento mediante el cual </a:t>
            </a:r>
            <a:r>
              <a:rPr sz="1400" dirty="0">
                <a:solidFill>
                  <a:srgbClr val="1E1C11"/>
                </a:solidFill>
                <a:latin typeface="Arial MT"/>
                <a:cs typeface="Arial MT"/>
              </a:rPr>
              <a:t>se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deja constancia de </a:t>
            </a:r>
            <a:r>
              <a:rPr sz="1400" spc="-10" dirty="0">
                <a:solidFill>
                  <a:srgbClr val="1E1C11"/>
                </a:solidFill>
                <a:latin typeface="Arial MT"/>
                <a:cs typeface="Arial MT"/>
              </a:rPr>
              <a:t>la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reanudación </a:t>
            </a:r>
            <a:r>
              <a:rPr sz="1400" spc="-10" dirty="0">
                <a:solidFill>
                  <a:srgbClr val="1E1C11"/>
                </a:solidFill>
                <a:latin typeface="Arial MT"/>
                <a:cs typeface="Arial MT"/>
              </a:rPr>
              <a:t>de </a:t>
            </a:r>
            <a:r>
              <a:rPr sz="1400" dirty="0">
                <a:solidFill>
                  <a:srgbClr val="1E1C11"/>
                </a:solidFill>
                <a:latin typeface="Arial MT"/>
                <a:cs typeface="Arial MT"/>
              </a:rPr>
              <a:t>la </a:t>
            </a:r>
            <a:r>
              <a:rPr sz="14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ejecución</a:t>
            </a:r>
            <a:r>
              <a:rPr sz="1400" spc="10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del</a:t>
            </a:r>
            <a:r>
              <a:rPr sz="1400" spc="10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contrato</a:t>
            </a:r>
            <a:r>
              <a:rPr sz="1400" spc="12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cuando</a:t>
            </a:r>
            <a:r>
              <a:rPr sz="1400" spc="10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este</a:t>
            </a:r>
            <a:r>
              <a:rPr sz="1400" spc="10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ha</a:t>
            </a:r>
            <a:r>
              <a:rPr sz="1400" spc="10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1E1C11"/>
                </a:solidFill>
                <a:latin typeface="Arial MT"/>
                <a:cs typeface="Arial MT"/>
              </a:rPr>
              <a:t>sido</a:t>
            </a:r>
            <a:r>
              <a:rPr sz="1400" spc="1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suspendido.</a:t>
            </a:r>
            <a:r>
              <a:rPr sz="1400" spc="1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Sólo</a:t>
            </a:r>
            <a:r>
              <a:rPr sz="1400" spc="12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será</a:t>
            </a:r>
            <a:r>
              <a:rPr sz="1400" spc="12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necesaria</a:t>
            </a:r>
            <a:r>
              <a:rPr sz="1400" spc="12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1E1C11"/>
                </a:solidFill>
                <a:latin typeface="Arial MT"/>
                <a:cs typeface="Arial MT"/>
              </a:rPr>
              <a:t>su</a:t>
            </a:r>
            <a:r>
              <a:rPr sz="1400" spc="10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suscripción</a:t>
            </a:r>
            <a:r>
              <a:rPr sz="1400" spc="1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cuando</a:t>
            </a:r>
            <a:r>
              <a:rPr sz="1400" spc="12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no </a:t>
            </a:r>
            <a:r>
              <a:rPr sz="1400" spc="-38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1E1C11"/>
                </a:solidFill>
                <a:latin typeface="Arial MT"/>
                <a:cs typeface="Arial MT"/>
              </a:rPr>
              <a:t>se</a:t>
            </a:r>
            <a:r>
              <a:rPr sz="1400" spc="8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tenga</a:t>
            </a:r>
            <a:r>
              <a:rPr sz="1400" spc="8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una</a:t>
            </a:r>
            <a:r>
              <a:rPr sz="1400" spc="7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fecha</a:t>
            </a:r>
            <a:r>
              <a:rPr sz="1400" spc="8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cierta</a:t>
            </a:r>
            <a:r>
              <a:rPr sz="1400" spc="8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z="1400" spc="8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reinicio</a:t>
            </a:r>
            <a:r>
              <a:rPr sz="1400" spc="8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1E1C11"/>
                </a:solidFill>
                <a:latin typeface="Arial MT"/>
                <a:cs typeface="Arial MT"/>
              </a:rPr>
              <a:t>en</a:t>
            </a:r>
            <a:r>
              <a:rPr sz="1400" spc="1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el</a:t>
            </a:r>
            <a:r>
              <a:rPr sz="1400" spc="8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acta</a:t>
            </a:r>
            <a:r>
              <a:rPr sz="1400" spc="8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z="1400" spc="8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suspensión</a:t>
            </a:r>
            <a:r>
              <a:rPr sz="1400" spc="8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1E1C11"/>
                </a:solidFill>
                <a:latin typeface="Arial MT"/>
                <a:cs typeface="Arial MT"/>
              </a:rPr>
              <a:t>o</a:t>
            </a:r>
            <a:r>
              <a:rPr sz="1400" spc="8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cuando</a:t>
            </a:r>
            <a:r>
              <a:rPr sz="1400" spc="8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1E1C11"/>
                </a:solidFill>
                <a:latin typeface="Arial MT"/>
                <a:cs typeface="Arial MT"/>
              </a:rPr>
              <a:t>se</a:t>
            </a:r>
            <a:r>
              <a:rPr sz="1400" spc="8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reanude</a:t>
            </a:r>
            <a:r>
              <a:rPr sz="1400" spc="9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1E1C11"/>
                </a:solidFill>
                <a:latin typeface="Arial MT"/>
                <a:cs typeface="Arial MT"/>
              </a:rPr>
              <a:t>la</a:t>
            </a:r>
            <a:r>
              <a:rPr sz="1400" spc="9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ejecución</a:t>
            </a:r>
            <a:r>
              <a:rPr sz="1400" spc="1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1E1C11"/>
                </a:solidFill>
                <a:latin typeface="Arial MT"/>
                <a:cs typeface="Arial MT"/>
              </a:rPr>
              <a:t>antes </a:t>
            </a:r>
            <a:r>
              <a:rPr sz="1400" spc="-38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z="1400" spc="-2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1E1C11"/>
                </a:solidFill>
                <a:latin typeface="Arial MT"/>
                <a:cs typeface="Arial MT"/>
              </a:rPr>
              <a:t>la</a:t>
            </a:r>
            <a:r>
              <a:rPr sz="1400" spc="-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1E1C11"/>
                </a:solidFill>
                <a:latin typeface="Arial MT"/>
                <a:cs typeface="Arial MT"/>
              </a:rPr>
              <a:t>fecha</a:t>
            </a:r>
            <a:r>
              <a:rPr sz="1400" spc="-3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prevista.</a:t>
            </a:r>
            <a:endParaRPr sz="1400" dirty="0">
              <a:latin typeface="Arial MT"/>
              <a:cs typeface="Arial MT"/>
            </a:endParaRPr>
          </a:p>
          <a:p>
            <a:pPr marL="12700" marR="5080" algn="just">
              <a:spcBef>
                <a:spcPts val="335"/>
              </a:spcBef>
              <a:buChar char="•"/>
              <a:tabLst>
                <a:tab pos="134620" algn="l"/>
              </a:tabLst>
            </a:pPr>
            <a:r>
              <a:rPr sz="1400" b="1" spc="-10" dirty="0">
                <a:solidFill>
                  <a:srgbClr val="FF0000"/>
                </a:solidFill>
                <a:latin typeface="Arial"/>
                <a:cs typeface="Arial"/>
              </a:rPr>
              <a:t>Acta</a:t>
            </a:r>
            <a:r>
              <a:rPr sz="1400" b="1" spc="6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FF0000"/>
                </a:solidFill>
                <a:latin typeface="Arial"/>
                <a:cs typeface="Arial"/>
              </a:rPr>
              <a:t>de</a:t>
            </a:r>
            <a:r>
              <a:rPr sz="1400" b="1" spc="6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FF0000"/>
                </a:solidFill>
                <a:latin typeface="Arial"/>
                <a:cs typeface="Arial"/>
              </a:rPr>
              <a:t>recibo</a:t>
            </a:r>
            <a:r>
              <a:rPr sz="1400" b="1" spc="5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FF0000"/>
                </a:solidFill>
                <a:latin typeface="Arial"/>
                <a:cs typeface="Arial"/>
              </a:rPr>
              <a:t>Parcial:</a:t>
            </a:r>
            <a:r>
              <a:rPr sz="1400" b="1" spc="6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Documento</a:t>
            </a:r>
            <a:r>
              <a:rPr sz="1400" spc="4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contractual</a:t>
            </a:r>
            <a:r>
              <a:rPr sz="1400" spc="6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mediante</a:t>
            </a:r>
            <a:r>
              <a:rPr sz="1400" spc="6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el</a:t>
            </a:r>
            <a:r>
              <a:rPr sz="1400" spc="6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1E1C11"/>
                </a:solidFill>
                <a:latin typeface="Arial MT"/>
                <a:cs typeface="Arial MT"/>
              </a:rPr>
              <a:t>cual</a:t>
            </a:r>
            <a:r>
              <a:rPr sz="1400" spc="5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el</a:t>
            </a:r>
            <a:r>
              <a:rPr sz="1400" spc="6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Contratista</a:t>
            </a:r>
            <a:r>
              <a:rPr sz="1400" spc="6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hace</a:t>
            </a:r>
            <a:r>
              <a:rPr sz="1400" spc="6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entrega</a:t>
            </a:r>
            <a:r>
              <a:rPr sz="1400" spc="5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parcial</a:t>
            </a:r>
            <a:r>
              <a:rPr sz="1400" spc="7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1E1C11"/>
                </a:solidFill>
                <a:latin typeface="Arial MT"/>
                <a:cs typeface="Arial MT"/>
              </a:rPr>
              <a:t>y </a:t>
            </a:r>
            <a:r>
              <a:rPr sz="1400" spc="-37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1E1C11"/>
                </a:solidFill>
                <a:latin typeface="Arial MT"/>
                <a:cs typeface="Arial MT"/>
              </a:rPr>
              <a:t>la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AEROCIVIL, </a:t>
            </a:r>
            <a:r>
              <a:rPr sz="1400" dirty="0">
                <a:solidFill>
                  <a:srgbClr val="1E1C11"/>
                </a:solidFill>
                <a:latin typeface="Arial MT"/>
                <a:cs typeface="Arial MT"/>
              </a:rPr>
              <a:t>a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través </a:t>
            </a:r>
            <a:r>
              <a:rPr sz="1400" spc="-10" dirty="0">
                <a:solidFill>
                  <a:srgbClr val="1E1C11"/>
                </a:solidFill>
                <a:latin typeface="Arial MT"/>
                <a:cs typeface="Arial MT"/>
              </a:rPr>
              <a:t>de </a:t>
            </a:r>
            <a:r>
              <a:rPr sz="1400" dirty="0">
                <a:solidFill>
                  <a:srgbClr val="1E1C11"/>
                </a:solidFill>
                <a:latin typeface="Arial MT"/>
                <a:cs typeface="Arial MT"/>
              </a:rPr>
              <a:t>la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supervisión/interventoría, recibe parcial </a:t>
            </a:r>
            <a:r>
              <a:rPr sz="1400" dirty="0">
                <a:solidFill>
                  <a:srgbClr val="1E1C11"/>
                </a:solidFill>
                <a:latin typeface="Arial MT"/>
                <a:cs typeface="Arial MT"/>
              </a:rPr>
              <a:t>y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debidamente cuantificados </a:t>
            </a:r>
            <a:r>
              <a:rPr sz="1400" spc="-15" dirty="0">
                <a:solidFill>
                  <a:srgbClr val="1E1C11"/>
                </a:solidFill>
                <a:latin typeface="Arial MT"/>
                <a:cs typeface="Arial MT"/>
              </a:rPr>
              <a:t>los </a:t>
            </a:r>
            <a:r>
              <a:rPr sz="1400" spc="-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bienes, las obras </a:t>
            </a:r>
            <a:r>
              <a:rPr sz="1400" dirty="0">
                <a:solidFill>
                  <a:srgbClr val="1E1C11"/>
                </a:solidFill>
                <a:latin typeface="Arial MT"/>
                <a:cs typeface="Arial MT"/>
              </a:rPr>
              <a:t>o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los servicios. Esta acta constituye uno de los soportes para el pago parcial al </a:t>
            </a:r>
            <a:r>
              <a:rPr sz="1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Contratista. </a:t>
            </a:r>
            <a:r>
              <a:rPr sz="1400" dirty="0">
                <a:solidFill>
                  <a:srgbClr val="1E1C11"/>
                </a:solidFill>
                <a:latin typeface="Arial MT"/>
                <a:cs typeface="Arial MT"/>
              </a:rPr>
              <a:t>•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Acta de Reunión: Acta que debe ser diligenciada por las </a:t>
            </a:r>
            <a:r>
              <a:rPr sz="1400" spc="-10" dirty="0">
                <a:solidFill>
                  <a:srgbClr val="1E1C11"/>
                </a:solidFill>
                <a:latin typeface="Arial MT"/>
                <a:cs typeface="Arial MT"/>
              </a:rPr>
              <a:t>partes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intervinientes cuando </a:t>
            </a:r>
            <a:r>
              <a:rPr sz="1400" spc="-15" dirty="0">
                <a:solidFill>
                  <a:srgbClr val="1E1C11"/>
                </a:solidFill>
                <a:latin typeface="Arial MT"/>
                <a:cs typeface="Arial MT"/>
              </a:rPr>
              <a:t>no </a:t>
            </a:r>
            <a:r>
              <a:rPr sz="1400" spc="-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corresponda</a:t>
            </a:r>
            <a:r>
              <a:rPr sz="1400" spc="-4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1E1C11"/>
                </a:solidFill>
                <a:latin typeface="Arial MT"/>
                <a:cs typeface="Arial MT"/>
              </a:rPr>
              <a:t>a</a:t>
            </a:r>
            <a:r>
              <a:rPr sz="1400" spc="-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una</a:t>
            </a:r>
            <a:r>
              <a:rPr sz="1400" spc="-2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1E1C11"/>
                </a:solidFill>
                <a:latin typeface="Arial MT"/>
                <a:cs typeface="Arial MT"/>
              </a:rPr>
              <a:t>Reunión</a:t>
            </a:r>
            <a:r>
              <a:rPr sz="1400" spc="-2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z="1400" spc="-2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1E1C11"/>
                </a:solidFill>
                <a:latin typeface="Arial MT"/>
                <a:cs typeface="Arial MT"/>
              </a:rPr>
              <a:t>seguimiento.</a:t>
            </a:r>
            <a:endParaRPr sz="1400" dirty="0">
              <a:latin typeface="Arial MT"/>
              <a:cs typeface="Arial MT"/>
            </a:endParaRPr>
          </a:p>
          <a:p>
            <a:pPr marL="12700" marR="5715" algn="just">
              <a:spcBef>
                <a:spcPts val="340"/>
              </a:spcBef>
              <a:buChar char="•"/>
              <a:tabLst>
                <a:tab pos="189865" algn="l"/>
              </a:tabLst>
            </a:pPr>
            <a:r>
              <a:rPr sz="1400" b="1" spc="-10" dirty="0">
                <a:solidFill>
                  <a:srgbClr val="FF0000"/>
                </a:solidFill>
                <a:latin typeface="Arial"/>
                <a:cs typeface="Arial"/>
              </a:rPr>
              <a:t>Acta</a:t>
            </a:r>
            <a:r>
              <a:rPr sz="1400" b="1" spc="-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0000"/>
                </a:solidFill>
                <a:latin typeface="Arial"/>
                <a:cs typeface="Arial"/>
              </a:rPr>
              <a:t>de</a:t>
            </a:r>
            <a:r>
              <a:rPr sz="1400" b="1" spc="-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0000"/>
                </a:solidFill>
                <a:latin typeface="Arial"/>
                <a:cs typeface="Arial"/>
              </a:rPr>
              <a:t>Suspensión</a:t>
            </a:r>
            <a:r>
              <a:rPr sz="1400" b="1" spc="-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0000"/>
                </a:solidFill>
                <a:latin typeface="Arial"/>
                <a:cs typeface="Arial"/>
              </a:rPr>
              <a:t>o</a:t>
            </a:r>
            <a:r>
              <a:rPr sz="1400" b="1" spc="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0000"/>
                </a:solidFill>
                <a:latin typeface="Arial"/>
                <a:cs typeface="Arial"/>
              </a:rPr>
              <a:t>Ampliación</a:t>
            </a:r>
            <a:r>
              <a:rPr sz="1400" b="1" spc="-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0000"/>
                </a:solidFill>
                <a:latin typeface="Arial"/>
                <a:cs typeface="Arial"/>
              </a:rPr>
              <a:t>de</a:t>
            </a:r>
            <a:r>
              <a:rPr sz="1400" b="1" spc="-5" dirty="0">
                <a:solidFill>
                  <a:srgbClr val="FF0000"/>
                </a:solidFill>
                <a:latin typeface="Arial"/>
                <a:cs typeface="Arial"/>
              </a:rPr>
              <a:t> la</a:t>
            </a:r>
            <a:r>
              <a:rPr sz="14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FF0000"/>
                </a:solidFill>
                <a:latin typeface="Arial"/>
                <a:cs typeface="Arial"/>
              </a:rPr>
              <a:t>Suspensión</a:t>
            </a:r>
            <a:r>
              <a:rPr sz="14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0000"/>
                </a:solidFill>
                <a:latin typeface="Arial"/>
                <a:cs typeface="Arial"/>
              </a:rPr>
              <a:t>del</a:t>
            </a:r>
            <a:r>
              <a:rPr sz="1400" b="1" spc="-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0000"/>
                </a:solidFill>
                <a:latin typeface="Arial"/>
                <a:cs typeface="Arial"/>
              </a:rPr>
              <a:t>Contrato:</a:t>
            </a:r>
            <a:r>
              <a:rPr sz="1400" b="1" spc="-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Documento</a:t>
            </a:r>
            <a:r>
              <a:rPr sz="1400" spc="37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contractual </a:t>
            </a:r>
            <a:r>
              <a:rPr sz="1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mediante el </a:t>
            </a:r>
            <a:r>
              <a:rPr sz="1400" dirty="0">
                <a:solidFill>
                  <a:srgbClr val="1E1C11"/>
                </a:solidFill>
                <a:latin typeface="Arial MT"/>
                <a:cs typeface="Arial MT"/>
              </a:rPr>
              <a:t>cual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el </a:t>
            </a:r>
            <a:r>
              <a:rPr sz="1400" spc="-10" dirty="0">
                <a:solidFill>
                  <a:srgbClr val="1E1C11"/>
                </a:solidFill>
                <a:latin typeface="Arial MT"/>
                <a:cs typeface="Arial MT"/>
              </a:rPr>
              <a:t>supervisor/interventor,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el ordenador del gasto </a:t>
            </a:r>
            <a:r>
              <a:rPr sz="1400" dirty="0">
                <a:solidFill>
                  <a:srgbClr val="1E1C11"/>
                </a:solidFill>
                <a:latin typeface="Arial MT"/>
                <a:cs typeface="Arial MT"/>
              </a:rPr>
              <a:t>y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el Contratista, acuerdan </a:t>
            </a:r>
            <a:r>
              <a:rPr sz="1400" dirty="0">
                <a:solidFill>
                  <a:srgbClr val="1E1C11"/>
                </a:solidFill>
                <a:latin typeface="Arial MT"/>
                <a:cs typeface="Arial MT"/>
              </a:rPr>
              <a:t>de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forma </a:t>
            </a:r>
            <a:r>
              <a:rPr sz="1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motivada,</a:t>
            </a:r>
            <a:r>
              <a:rPr sz="1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1E1C11"/>
                </a:solidFill>
                <a:latin typeface="Arial MT"/>
                <a:cs typeface="Arial MT"/>
              </a:rPr>
              <a:t>la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 suspensión</a:t>
            </a:r>
            <a:r>
              <a:rPr sz="1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del</a:t>
            </a:r>
            <a:r>
              <a:rPr sz="1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plazo</a:t>
            </a:r>
            <a:r>
              <a:rPr sz="1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z="1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ejecución</a:t>
            </a:r>
            <a:r>
              <a:rPr sz="1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del</a:t>
            </a:r>
            <a:r>
              <a:rPr sz="1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contrato</a:t>
            </a:r>
            <a:r>
              <a:rPr sz="1400" dirty="0">
                <a:solidFill>
                  <a:srgbClr val="1E1C11"/>
                </a:solidFill>
                <a:latin typeface="Arial MT"/>
                <a:cs typeface="Arial MT"/>
              </a:rPr>
              <a:t> o</a:t>
            </a:r>
            <a:r>
              <a:rPr sz="14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1E1C11"/>
                </a:solidFill>
                <a:latin typeface="Arial MT"/>
                <a:cs typeface="Arial MT"/>
              </a:rPr>
              <a:t>la</a:t>
            </a:r>
            <a:r>
              <a:rPr sz="14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ampliación</a:t>
            </a:r>
            <a:r>
              <a:rPr sz="1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z="1400" spc="37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1E1C11"/>
                </a:solidFill>
                <a:latin typeface="Arial MT"/>
                <a:cs typeface="Arial MT"/>
              </a:rPr>
              <a:t>la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suspensión</a:t>
            </a:r>
            <a:r>
              <a:rPr sz="1400" spc="38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spc="-20" dirty="0">
                <a:solidFill>
                  <a:srgbClr val="1E1C11"/>
                </a:solidFill>
                <a:latin typeface="Arial MT"/>
                <a:cs typeface="Arial MT"/>
              </a:rPr>
              <a:t>ya </a:t>
            </a:r>
            <a:r>
              <a:rPr sz="1400" spc="-1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pactada, indicando </a:t>
            </a:r>
            <a:r>
              <a:rPr sz="1400" dirty="0">
                <a:solidFill>
                  <a:srgbClr val="1E1C11"/>
                </a:solidFill>
                <a:latin typeface="Arial MT"/>
                <a:cs typeface="Arial MT"/>
              </a:rPr>
              <a:t>la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fecha prevista </a:t>
            </a:r>
            <a:r>
              <a:rPr sz="1400" spc="-10" dirty="0">
                <a:solidFill>
                  <a:srgbClr val="1E1C11"/>
                </a:solidFill>
                <a:latin typeface="Arial MT"/>
                <a:cs typeface="Arial MT"/>
              </a:rPr>
              <a:t>de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reanudación. El Contratista </a:t>
            </a:r>
            <a:r>
              <a:rPr sz="1400" dirty="0">
                <a:solidFill>
                  <a:srgbClr val="1E1C11"/>
                </a:solidFill>
                <a:latin typeface="Arial MT"/>
                <a:cs typeface="Arial MT"/>
              </a:rPr>
              <a:t>se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obliga </a:t>
            </a:r>
            <a:r>
              <a:rPr sz="1400" dirty="0">
                <a:solidFill>
                  <a:srgbClr val="1E1C11"/>
                </a:solidFill>
                <a:latin typeface="Arial MT"/>
                <a:cs typeface="Arial MT"/>
              </a:rPr>
              <a:t>a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actualizar las pólizas </a:t>
            </a:r>
            <a:r>
              <a:rPr sz="1400" dirty="0">
                <a:solidFill>
                  <a:srgbClr val="1E1C11"/>
                </a:solidFill>
                <a:latin typeface="Arial MT"/>
                <a:cs typeface="Arial MT"/>
              </a:rPr>
              <a:t>y </a:t>
            </a:r>
            <a:r>
              <a:rPr sz="14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1E1C11"/>
                </a:solidFill>
                <a:latin typeface="Arial MT"/>
                <a:cs typeface="Arial MT"/>
              </a:rPr>
              <a:t>garantías,</a:t>
            </a:r>
            <a:r>
              <a:rPr sz="1400" spc="-3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1E1C11"/>
                </a:solidFill>
                <a:latin typeface="Arial MT"/>
                <a:cs typeface="Arial MT"/>
              </a:rPr>
              <a:t>ampliando</a:t>
            </a:r>
            <a:r>
              <a:rPr sz="1400" spc="-3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1E1C11"/>
                </a:solidFill>
                <a:latin typeface="Arial MT"/>
                <a:cs typeface="Arial MT"/>
              </a:rPr>
              <a:t>la</a:t>
            </a:r>
            <a:r>
              <a:rPr sz="1400" spc="-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vigencia</a:t>
            </a:r>
            <a:r>
              <a:rPr sz="1400" spc="-2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z="1400" spc="-2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1E1C11"/>
                </a:solidFill>
                <a:latin typeface="Arial MT"/>
                <a:cs typeface="Arial MT"/>
              </a:rPr>
              <a:t>éstas</a:t>
            </a:r>
            <a:r>
              <a:rPr sz="1400" spc="-2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por</a:t>
            </a:r>
            <a:r>
              <a:rPr sz="1400" spc="-2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el </a:t>
            </a:r>
            <a:r>
              <a:rPr sz="1400" dirty="0">
                <a:solidFill>
                  <a:srgbClr val="1E1C11"/>
                </a:solidFill>
                <a:latin typeface="Arial MT"/>
                <a:cs typeface="Arial MT"/>
              </a:rPr>
              <a:t>término</a:t>
            </a:r>
            <a:r>
              <a:rPr sz="1400" spc="-3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z="1400" spc="-2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1E1C11"/>
                </a:solidFill>
                <a:latin typeface="Arial MT"/>
                <a:cs typeface="Arial MT"/>
              </a:rPr>
              <a:t>la</a:t>
            </a:r>
            <a:r>
              <a:rPr sz="1400" spc="-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1E1C11"/>
                </a:solidFill>
                <a:latin typeface="Arial MT"/>
                <a:cs typeface="Arial MT"/>
              </a:rPr>
              <a:t>suspensión.</a:t>
            </a:r>
            <a:endParaRPr sz="1400" dirty="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01" y="0"/>
            <a:ext cx="2180843" cy="218084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362200" y="682619"/>
            <a:ext cx="10515600" cy="690574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2013585" marR="5080" indent="-253365">
              <a:lnSpc>
                <a:spcPct val="100000"/>
              </a:lnSpc>
              <a:spcBef>
                <a:spcPts val="105"/>
              </a:spcBef>
            </a:pPr>
            <a:r>
              <a:rPr dirty="0"/>
              <a:t>DEBER</a:t>
            </a:r>
            <a:r>
              <a:rPr spc="-50" dirty="0"/>
              <a:t> </a:t>
            </a:r>
            <a:r>
              <a:rPr dirty="0"/>
              <a:t>DE</a:t>
            </a:r>
            <a:r>
              <a:rPr spc="-25" dirty="0"/>
              <a:t> </a:t>
            </a:r>
            <a:r>
              <a:rPr dirty="0"/>
              <a:t>GESTIÓN </a:t>
            </a:r>
            <a:r>
              <a:rPr spc="-875" dirty="0"/>
              <a:t> </a:t>
            </a:r>
            <a:r>
              <a:rPr spc="-25" dirty="0"/>
              <a:t>DOCUMENTAL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8408161" y="6568748"/>
            <a:ext cx="226059" cy="1752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050" b="0" i="0" kern="1200">
                <a:solidFill>
                  <a:schemeClr val="bg1"/>
                </a:solidFill>
                <a:latin typeface="Arial MT"/>
                <a:ea typeface="+mn-ea"/>
                <a:cs typeface="Arial M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spcBef>
                <a:spcPts val="5"/>
              </a:spcBef>
            </a:pPr>
            <a:fld id="{81D60167-4931-47E6-BA6A-407CBD079E47}" type="slidenum">
              <a:rPr lang="es-CO" smtClean="0"/>
              <a:pPr marL="38100">
                <a:spcBef>
                  <a:spcPts val="5"/>
                </a:spcBef>
              </a:pPr>
              <a:t>24</a:t>
            </a:fld>
            <a:endParaRPr dirty="0"/>
          </a:p>
        </p:txBody>
      </p:sp>
      <p:sp>
        <p:nvSpPr>
          <p:cNvPr id="4" name="object 4"/>
          <p:cNvSpPr txBox="1"/>
          <p:nvPr/>
        </p:nvSpPr>
        <p:spPr>
          <a:xfrm>
            <a:off x="3628771" y="1607007"/>
            <a:ext cx="2830195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  <a:tabLst>
                <a:tab pos="558165" algn="l"/>
                <a:tab pos="991235" algn="l"/>
                <a:tab pos="2242185" algn="l"/>
                <a:tab pos="2618740" algn="l"/>
              </a:tabLst>
            </a:pPr>
            <a:r>
              <a:rPr sz="2000" spc="-10" dirty="0">
                <a:solidFill>
                  <a:srgbClr val="939393"/>
                </a:solidFill>
                <a:latin typeface="Arial MT"/>
                <a:cs typeface="Arial MT"/>
              </a:rPr>
              <a:t>E</a:t>
            </a:r>
            <a:r>
              <a:rPr sz="2000" dirty="0">
                <a:solidFill>
                  <a:srgbClr val="939393"/>
                </a:solidFill>
                <a:latin typeface="Arial MT"/>
                <a:cs typeface="Arial MT"/>
              </a:rPr>
              <a:t>n	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l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o	ref</a:t>
            </a:r>
            <a:r>
              <a:rPr sz="2000" spc="-15" dirty="0">
                <a:solidFill>
                  <a:srgbClr val="1E1C11"/>
                </a:solidFill>
                <a:latin typeface="Arial MT"/>
                <a:cs typeface="Arial MT"/>
              </a:rPr>
              <a:t>e</a:t>
            </a:r>
            <a:r>
              <a:rPr sz="2000" spc="-10" dirty="0">
                <a:solidFill>
                  <a:srgbClr val="1E1C11"/>
                </a:solidFill>
                <a:latin typeface="Arial MT"/>
                <a:cs typeface="Arial MT"/>
              </a:rPr>
              <a:t>r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ente	a	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la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628771" y="1607007"/>
            <a:ext cx="5688965" cy="636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050540">
              <a:spcBef>
                <a:spcPts val="105"/>
              </a:spcBef>
              <a:tabLst>
                <a:tab pos="4104640" algn="l"/>
              </a:tabLst>
            </a:pP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gesti</a:t>
            </a:r>
            <a:r>
              <a:rPr sz="2000" spc="-15" dirty="0">
                <a:solidFill>
                  <a:srgbClr val="1E1C11"/>
                </a:solidFill>
                <a:latin typeface="Arial MT"/>
                <a:cs typeface="Arial MT"/>
              </a:rPr>
              <a:t>ó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n	ad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m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ini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s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trat</a:t>
            </a:r>
            <a:r>
              <a:rPr sz="2000" spc="-10" dirty="0">
                <a:solidFill>
                  <a:srgbClr val="1E1C11"/>
                </a:solidFill>
                <a:latin typeface="Arial MT"/>
                <a:cs typeface="Arial MT"/>
              </a:rPr>
              <a:t>i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va</a:t>
            </a:r>
            <a:endParaRPr sz="2000" dirty="0">
              <a:latin typeface="Arial MT"/>
              <a:cs typeface="Arial MT"/>
            </a:endParaRPr>
          </a:p>
          <a:p>
            <a:pPr marL="12700">
              <a:tabLst>
                <a:tab pos="2121535" algn="l"/>
                <a:tab pos="2846070" algn="l"/>
                <a:tab pos="4217670" algn="l"/>
              </a:tabLst>
            </a:pP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documentación	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del	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contrato,	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el</a:t>
            </a:r>
            <a:endParaRPr sz="2000" dirty="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416544" y="1607007"/>
            <a:ext cx="1848485" cy="636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5080" algn="r">
              <a:spcBef>
                <a:spcPts val="105"/>
              </a:spcBef>
              <a:tabLst>
                <a:tab pos="516255" algn="l"/>
              </a:tabLst>
            </a:pP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de	la</a:t>
            </a:r>
            <a:endParaRPr sz="2000">
              <a:latin typeface="Arial MT"/>
              <a:cs typeface="Arial MT"/>
            </a:endParaRPr>
          </a:p>
          <a:p>
            <a:pPr marR="5080" algn="r">
              <a:tabLst>
                <a:tab pos="1624330" algn="l"/>
              </a:tabLst>
            </a:pP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con</a:t>
            </a:r>
            <a:r>
              <a:rPr sz="2000" spc="-20" dirty="0">
                <a:solidFill>
                  <a:srgbClr val="1E1C11"/>
                </a:solidFill>
                <a:latin typeface="Arial MT"/>
                <a:cs typeface="Arial MT"/>
              </a:rPr>
              <a:t>t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ratis</a:t>
            </a:r>
            <a:r>
              <a:rPr sz="2000" spc="-20" dirty="0">
                <a:solidFill>
                  <a:srgbClr val="1E1C11"/>
                </a:solidFill>
                <a:latin typeface="Arial MT"/>
                <a:cs typeface="Arial MT"/>
              </a:rPr>
              <a:t>t</a:t>
            </a:r>
            <a:r>
              <a:rPr sz="2000" spc="-10" dirty="0">
                <a:solidFill>
                  <a:srgbClr val="1E1C11"/>
                </a:solidFill>
                <a:latin typeface="Arial MT"/>
                <a:cs typeface="Arial MT"/>
              </a:rPr>
              <a:t>a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,	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la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628771" y="2217167"/>
            <a:ext cx="6640195" cy="40506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7620" algn="just">
              <a:spcBef>
                <a:spcPts val="105"/>
              </a:spcBef>
            </a:pP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interventoría/supervisión</a:t>
            </a:r>
            <a:r>
              <a:rPr sz="2000" spc="52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deberán</a:t>
            </a:r>
            <a:r>
              <a:rPr sz="2000" spc="52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cumplir</a:t>
            </a:r>
            <a:r>
              <a:rPr sz="2000" spc="53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con</a:t>
            </a:r>
            <a:r>
              <a:rPr sz="2000" spc="53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lo</a:t>
            </a:r>
            <a:r>
              <a:rPr sz="2000" spc="52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exigido </a:t>
            </a:r>
            <a:r>
              <a:rPr sz="2000" spc="-54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en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las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normas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internas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 de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gestión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documental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la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 AEROVICIL, con el fin de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mantener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actualizado el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archivo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 y</a:t>
            </a:r>
            <a:r>
              <a:rPr sz="2000" spc="-1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control</a:t>
            </a:r>
            <a:r>
              <a:rPr sz="2000" spc="-2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z="2000" spc="-1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la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documentación</a:t>
            </a:r>
            <a:r>
              <a:rPr sz="2000" spc="-4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del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contrato.</a:t>
            </a:r>
            <a:endParaRPr sz="2000" dirty="0">
              <a:latin typeface="Arial MT"/>
              <a:cs typeface="Arial MT"/>
            </a:endParaRPr>
          </a:p>
          <a:p>
            <a:pPr marL="12700" marR="5080" algn="just">
              <a:spcBef>
                <a:spcPts val="480"/>
              </a:spcBef>
            </a:pP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En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 todo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caso,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 todo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documento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 que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se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genere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 en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la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 ejecución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del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contrato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 debe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remitirse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1E1C11"/>
                </a:solidFill>
                <a:latin typeface="Arial MT"/>
                <a:cs typeface="Arial MT"/>
              </a:rPr>
              <a:t>en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original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al 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expediente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contractual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 que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reposa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 en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la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Dirección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Administrativa/Área competente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en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la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Dirección Regional, 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dentro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de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los tres días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hábiles siguientes a su recibo o 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generación. Así mismo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se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deberán publicar en el SECOP 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los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informes,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y / o actas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dentro del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mismo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término,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cuya 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responsabilidad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compete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 para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los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contratos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 de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obra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 al </a:t>
            </a:r>
            <a:r>
              <a:rPr sz="2000" spc="-54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Supervisor</a:t>
            </a:r>
            <a:r>
              <a:rPr sz="2000" spc="-2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del</a:t>
            </a:r>
            <a:r>
              <a:rPr sz="2000" spc="-2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contrato</a:t>
            </a:r>
            <a:r>
              <a:rPr sz="2000" spc="-4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interventoría.</a:t>
            </a:r>
            <a:endParaRPr sz="2000" dirty="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15108" y="499617"/>
            <a:ext cx="6733540" cy="57404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/>
              <a:t>SUSPENSIÓN</a:t>
            </a:r>
            <a:r>
              <a:rPr sz="3600" spc="-35" dirty="0"/>
              <a:t> </a:t>
            </a:r>
            <a:r>
              <a:rPr sz="3600" dirty="0"/>
              <a:t>DEL</a:t>
            </a:r>
            <a:r>
              <a:rPr sz="3600" spc="-95" dirty="0"/>
              <a:t> </a:t>
            </a:r>
            <a:r>
              <a:rPr sz="3600" spc="-45" dirty="0"/>
              <a:t>CONTRATO</a:t>
            </a:r>
            <a:endParaRPr sz="3600"/>
          </a:p>
        </p:txBody>
      </p:sp>
      <p:sp>
        <p:nvSpPr>
          <p:cNvPr id="27" name="object 27"/>
          <p:cNvSpPr txBox="1">
            <a:spLocks noGrp="1"/>
          </p:cNvSpPr>
          <p:nvPr>
            <p:ph type="sldNum" sz="quarter" idx="7"/>
          </p:nvPr>
        </p:nvSpPr>
        <p:spPr>
          <a:xfrm>
            <a:off x="8408161" y="6568748"/>
            <a:ext cx="226059" cy="1752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050" b="0" i="0" kern="1200">
                <a:solidFill>
                  <a:schemeClr val="bg1"/>
                </a:solidFill>
                <a:latin typeface="Arial MT"/>
                <a:ea typeface="+mn-ea"/>
                <a:cs typeface="Arial M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spcBef>
                <a:spcPts val="5"/>
              </a:spcBef>
            </a:pPr>
            <a:fld id="{81D60167-4931-47E6-BA6A-407CBD079E47}" type="slidenum">
              <a:rPr lang="es-CO" smtClean="0"/>
              <a:pPr marL="38100">
                <a:spcBef>
                  <a:spcPts val="5"/>
                </a:spcBef>
              </a:pPr>
              <a:t>25</a:t>
            </a:fld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1944116" y="1518920"/>
            <a:ext cx="34569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Es</a:t>
            </a:r>
            <a:r>
              <a:rPr spc="24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la</a:t>
            </a:r>
            <a:r>
              <a:rPr spc="23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interrupción</a:t>
            </a:r>
            <a:r>
              <a:rPr spc="24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temporal</a:t>
            </a:r>
            <a:r>
              <a:rPr spc="254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pc="24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10" dirty="0">
                <a:solidFill>
                  <a:srgbClr val="1E1C11"/>
                </a:solidFill>
                <a:latin typeface="Arial MT"/>
                <a:cs typeface="Arial MT"/>
              </a:rPr>
              <a:t>la</a:t>
            </a:r>
            <a:endParaRPr>
              <a:latin typeface="Arial MT"/>
              <a:cs typeface="Arial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944117" y="1793240"/>
            <a:ext cx="34575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1290955" algn="l"/>
                <a:tab pos="1911350" algn="l"/>
                <a:tab pos="3115945" algn="l"/>
              </a:tabLst>
            </a:pP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e</a:t>
            </a:r>
            <a:r>
              <a:rPr spc="-15" dirty="0">
                <a:solidFill>
                  <a:srgbClr val="1E1C11"/>
                </a:solidFill>
                <a:latin typeface="Arial MT"/>
                <a:cs typeface="Arial MT"/>
              </a:rPr>
              <a:t>j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ec</a:t>
            </a:r>
            <a:r>
              <a:rPr spc="-15" dirty="0">
                <a:solidFill>
                  <a:srgbClr val="1E1C11"/>
                </a:solidFill>
                <a:latin typeface="Arial MT"/>
                <a:cs typeface="Arial MT"/>
              </a:rPr>
              <a:t>u</a:t>
            </a:r>
            <a:r>
              <a:rPr spc="10" dirty="0">
                <a:solidFill>
                  <a:srgbClr val="1E1C11"/>
                </a:solidFill>
                <a:latin typeface="Arial MT"/>
                <a:cs typeface="Arial MT"/>
              </a:rPr>
              <a:t>c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i</a:t>
            </a:r>
            <a:r>
              <a:rPr spc="-15" dirty="0">
                <a:solidFill>
                  <a:srgbClr val="1E1C11"/>
                </a:solidFill>
                <a:latin typeface="Arial MT"/>
                <a:cs typeface="Arial MT"/>
              </a:rPr>
              <a:t>ó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n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	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del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	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co</a:t>
            </a:r>
            <a:r>
              <a:rPr spc="-15" dirty="0">
                <a:solidFill>
                  <a:srgbClr val="1E1C11"/>
                </a:solidFill>
                <a:latin typeface="Arial MT"/>
                <a:cs typeface="Arial MT"/>
              </a:rPr>
              <a:t>n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trato,	</a:t>
            </a:r>
            <a:r>
              <a:rPr spc="-10" dirty="0">
                <a:solidFill>
                  <a:srgbClr val="1E1C11"/>
                </a:solidFill>
                <a:latin typeface="Arial MT"/>
                <a:cs typeface="Arial MT"/>
              </a:rPr>
              <a:t>por</a:t>
            </a:r>
            <a:endParaRPr>
              <a:latin typeface="Arial MT"/>
              <a:cs typeface="Arial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944116" y="2067560"/>
            <a:ext cx="345821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  <a:tabLst>
                <a:tab pos="1597660" algn="l"/>
                <a:tab pos="1987550" algn="l"/>
                <a:tab pos="2759075" algn="l"/>
              </a:tabLst>
            </a:pP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circ</a:t>
            </a:r>
            <a:r>
              <a:rPr spc="-15" dirty="0">
                <a:solidFill>
                  <a:srgbClr val="1E1C11"/>
                </a:solidFill>
                <a:latin typeface="Arial MT"/>
                <a:cs typeface="Arial MT"/>
              </a:rPr>
              <a:t>u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nst</a:t>
            </a:r>
            <a:r>
              <a:rPr spc="-15" dirty="0">
                <a:solidFill>
                  <a:srgbClr val="1E1C11"/>
                </a:solidFill>
                <a:latin typeface="Arial MT"/>
                <a:cs typeface="Arial MT"/>
              </a:rPr>
              <a:t>a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n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c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i</a:t>
            </a:r>
            <a:r>
              <a:rPr spc="-15" dirty="0">
                <a:solidFill>
                  <a:srgbClr val="1E1C11"/>
                </a:solidFill>
                <a:latin typeface="Arial MT"/>
                <a:cs typeface="Arial MT"/>
              </a:rPr>
              <a:t>a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s	</a:t>
            </a:r>
            <a:r>
              <a:rPr spc="-10" dirty="0">
                <a:solidFill>
                  <a:srgbClr val="1E1C11"/>
                </a:solidFill>
                <a:latin typeface="Arial MT"/>
                <a:cs typeface="Arial MT"/>
              </a:rPr>
              <a:t>d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e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	fu</a:t>
            </a:r>
            <a:r>
              <a:rPr spc="-10" dirty="0">
                <a:solidFill>
                  <a:srgbClr val="1E1C11"/>
                </a:solidFill>
                <a:latin typeface="Arial MT"/>
                <a:cs typeface="Arial MT"/>
              </a:rPr>
              <a:t>e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rza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	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m</a:t>
            </a:r>
            <a:r>
              <a:rPr spc="5" dirty="0">
                <a:solidFill>
                  <a:srgbClr val="1E1C11"/>
                </a:solidFill>
                <a:latin typeface="Arial MT"/>
                <a:cs typeface="Arial MT"/>
              </a:rPr>
              <a:t>a</a:t>
            </a:r>
            <a:r>
              <a:rPr spc="-15" dirty="0">
                <a:solidFill>
                  <a:srgbClr val="1E1C11"/>
                </a:solidFill>
                <a:latin typeface="Arial MT"/>
                <a:cs typeface="Arial MT"/>
              </a:rPr>
              <a:t>y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o</a:t>
            </a:r>
            <a:r>
              <a:rPr spc="-105" dirty="0">
                <a:solidFill>
                  <a:srgbClr val="1E1C11"/>
                </a:solidFill>
                <a:latin typeface="Arial MT"/>
                <a:cs typeface="Arial MT"/>
              </a:rPr>
              <a:t>r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, 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caso</a:t>
            </a:r>
            <a:r>
              <a:rPr spc="1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fortuito,</a:t>
            </a:r>
            <a:r>
              <a:rPr spc="12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pc="114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interés</a:t>
            </a:r>
            <a:r>
              <a:rPr spc="14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público</a:t>
            </a:r>
            <a:r>
              <a:rPr spc="12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o</a:t>
            </a:r>
            <a:endParaRPr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944116" y="2890773"/>
            <a:ext cx="29540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972819" algn="l"/>
                <a:tab pos="2045335" algn="l"/>
                <a:tab pos="2687320" algn="l"/>
              </a:tabLst>
            </a:pP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p</a:t>
            </a:r>
            <a:r>
              <a:rPr spc="-15" dirty="0">
                <a:solidFill>
                  <a:srgbClr val="1E1C11"/>
                </a:solidFill>
                <a:latin typeface="Arial MT"/>
                <a:cs typeface="Arial MT"/>
              </a:rPr>
              <a:t>a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rtes,	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si</a:t>
            </a:r>
            <a:r>
              <a:rPr spc="-15" dirty="0">
                <a:solidFill>
                  <a:srgbClr val="1E1C11"/>
                </a:solidFill>
                <a:latin typeface="Arial MT"/>
                <a:cs typeface="Arial MT"/>
              </a:rPr>
              <a:t>e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mpre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	</a:t>
            </a:r>
            <a:r>
              <a:rPr spc="-10" dirty="0">
                <a:solidFill>
                  <a:srgbClr val="1E1C11"/>
                </a:solidFill>
                <a:latin typeface="Arial MT"/>
                <a:cs typeface="Arial MT"/>
              </a:rPr>
              <a:t>qu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e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	</a:t>
            </a:r>
            <a:r>
              <a:rPr spc="-10" dirty="0">
                <a:solidFill>
                  <a:srgbClr val="1E1C11"/>
                </a:solidFill>
                <a:latin typeface="Arial MT"/>
                <a:cs typeface="Arial MT"/>
              </a:rPr>
              <a:t>no</a:t>
            </a:r>
            <a:endParaRPr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944117" y="2616453"/>
            <a:ext cx="345884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715" algn="r">
              <a:spcBef>
                <a:spcPts val="100"/>
              </a:spcBef>
              <a:tabLst>
                <a:tab pos="535940" algn="l"/>
                <a:tab pos="1379220" algn="l"/>
                <a:tab pos="2412365" algn="l"/>
                <a:tab pos="3141345" algn="l"/>
              </a:tabLst>
            </a:pPr>
            <a:r>
              <a:rPr spc="-10" dirty="0">
                <a:solidFill>
                  <a:srgbClr val="1E1C11"/>
                </a:solidFill>
                <a:latin typeface="Arial MT"/>
                <a:cs typeface="Arial MT"/>
              </a:rPr>
              <a:t>po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r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	mut</a:t>
            </a:r>
            <a:r>
              <a:rPr spc="-10" dirty="0">
                <a:solidFill>
                  <a:srgbClr val="1E1C11"/>
                </a:solidFill>
                <a:latin typeface="Arial MT"/>
                <a:cs typeface="Arial MT"/>
              </a:rPr>
              <a:t>u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o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	a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cu</a:t>
            </a:r>
            <a:r>
              <a:rPr spc="-15" dirty="0">
                <a:solidFill>
                  <a:srgbClr val="1E1C11"/>
                </a:solidFill>
                <a:latin typeface="Arial MT"/>
                <a:cs typeface="Arial MT"/>
              </a:rPr>
              <a:t>e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rdo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	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e</a:t>
            </a:r>
            <a:r>
              <a:rPr spc="-15" dirty="0">
                <a:solidFill>
                  <a:srgbClr val="1E1C11"/>
                </a:solidFill>
                <a:latin typeface="Arial MT"/>
                <a:cs typeface="Arial MT"/>
              </a:rPr>
              <a:t>n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tre	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l</a:t>
            </a:r>
            <a:r>
              <a:rPr spc="-15" dirty="0">
                <a:solidFill>
                  <a:srgbClr val="1E1C11"/>
                </a:solidFill>
                <a:latin typeface="Arial MT"/>
                <a:cs typeface="Arial MT"/>
              </a:rPr>
              <a:t>a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s</a:t>
            </a:r>
            <a:endParaRPr>
              <a:latin typeface="Arial MT"/>
              <a:cs typeface="Arial MT"/>
            </a:endParaRPr>
          </a:p>
          <a:p>
            <a:pPr marR="5080" algn="r"/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se</a:t>
            </a:r>
            <a:endParaRPr>
              <a:latin typeface="Arial MT"/>
              <a:cs typeface="Arial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944117" y="3165094"/>
            <a:ext cx="3460115" cy="24955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spcBef>
                <a:spcPts val="100"/>
              </a:spcBef>
            </a:pP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vulnere el interés general ni los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fines que persigue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el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Estado con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la contratación. La elaboración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y </a:t>
            </a:r>
            <a:r>
              <a:rPr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suscripción del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acta está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a </a:t>
            </a:r>
            <a:r>
              <a:rPr spc="-10" dirty="0">
                <a:solidFill>
                  <a:srgbClr val="1E1C11"/>
                </a:solidFill>
                <a:latin typeface="Arial MT"/>
                <a:cs typeface="Arial MT"/>
              </a:rPr>
              <a:t>cargo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 del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interventor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o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supervisor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10" dirty="0">
                <a:solidFill>
                  <a:srgbClr val="1E1C11"/>
                </a:solidFill>
                <a:latin typeface="Arial MT"/>
                <a:cs typeface="Arial MT"/>
              </a:rPr>
              <a:t>del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 contrato, el ordenador del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gasto y </a:t>
            </a:r>
            <a:r>
              <a:rPr spc="-49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el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contratista,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siempre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con </a:t>
            </a:r>
            <a:r>
              <a:rPr spc="-49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anterioridad al inicio del periodo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pc="-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suspensión.</a:t>
            </a:r>
            <a:endParaRPr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175376" y="1474089"/>
            <a:ext cx="37839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Durante</a:t>
            </a:r>
            <a:r>
              <a:rPr spc="1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la</a:t>
            </a:r>
            <a:r>
              <a:rPr spc="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suspensión,</a:t>
            </a:r>
            <a:r>
              <a:rPr spc="2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no</a:t>
            </a:r>
            <a:r>
              <a:rPr spc="2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es</a:t>
            </a:r>
            <a:r>
              <a:rPr spc="2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posible</a:t>
            </a:r>
            <a:endParaRPr>
              <a:latin typeface="Arial MT"/>
              <a:cs typeface="Arial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175376" y="1748409"/>
            <a:ext cx="37826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1030605" algn="l"/>
                <a:tab pos="2509520" algn="l"/>
                <a:tab pos="3466465" algn="l"/>
              </a:tabLst>
            </a:pP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e</a:t>
            </a:r>
            <a:r>
              <a:rPr spc="-15" dirty="0">
                <a:solidFill>
                  <a:srgbClr val="1E1C11"/>
                </a:solidFill>
                <a:latin typeface="Arial MT"/>
                <a:cs typeface="Arial MT"/>
              </a:rPr>
              <a:t>j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ecutar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	o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b</a:t>
            </a:r>
            <a:r>
              <a:rPr spc="-15" dirty="0">
                <a:solidFill>
                  <a:srgbClr val="1E1C11"/>
                </a:solidFill>
                <a:latin typeface="Arial MT"/>
                <a:cs typeface="Arial MT"/>
              </a:rPr>
              <a:t>l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ig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ac</a:t>
            </a:r>
            <a:r>
              <a:rPr spc="-15" dirty="0">
                <a:solidFill>
                  <a:srgbClr val="1E1C11"/>
                </a:solidFill>
                <a:latin typeface="Arial MT"/>
                <a:cs typeface="Arial MT"/>
              </a:rPr>
              <a:t>i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ones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	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pr</a:t>
            </a:r>
            <a:r>
              <a:rPr spc="-15" dirty="0">
                <a:solidFill>
                  <a:srgbClr val="1E1C11"/>
                </a:solidFill>
                <a:latin typeface="Arial MT"/>
                <a:cs typeface="Arial MT"/>
              </a:rPr>
              <a:t>o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pi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as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	</a:t>
            </a:r>
            <a:r>
              <a:rPr spc="-10" dirty="0">
                <a:solidFill>
                  <a:srgbClr val="1E1C11"/>
                </a:solidFill>
                <a:latin typeface="Arial MT"/>
                <a:cs typeface="Arial MT"/>
              </a:rPr>
              <a:t>del</a:t>
            </a:r>
            <a:endParaRPr>
              <a:latin typeface="Arial MT"/>
              <a:cs typeface="Arial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175376" y="2022728"/>
            <a:ext cx="3783329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spcBef>
                <a:spcPts val="100"/>
              </a:spcBef>
              <a:tabLst>
                <a:tab pos="1062355" algn="l"/>
                <a:tab pos="1412875" algn="l"/>
                <a:tab pos="2537460" algn="l"/>
              </a:tabLst>
            </a:pP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contrato,	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ni	adelantar	actuaciones</a:t>
            </a:r>
            <a:endParaRPr>
              <a:latin typeface="Arial MT"/>
              <a:cs typeface="Arial MT"/>
            </a:endParaRPr>
          </a:p>
          <a:p>
            <a:pPr marR="5080" algn="r"/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carácter</a:t>
            </a:r>
            <a:endParaRPr>
              <a:latin typeface="Arial MT"/>
              <a:cs typeface="Arial 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931278" y="2297049"/>
            <a:ext cx="98361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4445" algn="ctr">
              <a:spcBef>
                <a:spcPts val="100"/>
              </a:spcBef>
            </a:pPr>
            <a:r>
              <a:rPr spc="-10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endParaRPr>
              <a:latin typeface="Arial MT"/>
              <a:cs typeface="Arial MT"/>
            </a:endParaRPr>
          </a:p>
          <a:p>
            <a:pPr algn="ctr">
              <a:tabLst>
                <a:tab pos="789305" algn="l"/>
              </a:tabLst>
            </a:pP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pero	</a:t>
            </a:r>
            <a:r>
              <a:rPr spc="10" dirty="0">
                <a:solidFill>
                  <a:srgbClr val="1E1C11"/>
                </a:solidFill>
                <a:latin typeface="Arial MT"/>
                <a:cs typeface="Arial MT"/>
              </a:rPr>
              <a:t>si</a:t>
            </a:r>
            <a:endParaRPr>
              <a:latin typeface="Arial MT"/>
              <a:cs typeface="Arial M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175375" y="2297048"/>
            <a:ext cx="156591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  <a:tabLst>
                <a:tab pos="1259205" algn="l"/>
              </a:tabLst>
            </a:pP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administrativas </a:t>
            </a:r>
            <a:r>
              <a:rPr spc="-49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sancionatorio,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des</a:t>
            </a:r>
            <a:r>
              <a:rPr spc="-15" dirty="0">
                <a:solidFill>
                  <a:srgbClr val="1E1C11"/>
                </a:solidFill>
                <a:latin typeface="Arial MT"/>
                <a:cs typeface="Arial MT"/>
              </a:rPr>
              <a:t>a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rr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o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l</a:t>
            </a:r>
            <a:r>
              <a:rPr spc="-15" dirty="0">
                <a:solidFill>
                  <a:srgbClr val="1E1C11"/>
                </a:solidFill>
                <a:latin typeface="Arial MT"/>
                <a:cs typeface="Arial MT"/>
              </a:rPr>
              <a:t>l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ar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	l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as</a:t>
            </a:r>
            <a:endParaRPr>
              <a:latin typeface="Arial MT"/>
              <a:cs typeface="Arial M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885557" y="2846070"/>
            <a:ext cx="92519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acc</a:t>
            </a:r>
            <a:r>
              <a:rPr spc="-15" dirty="0">
                <a:solidFill>
                  <a:srgbClr val="1E1C11"/>
                </a:solidFill>
                <a:latin typeface="Arial MT"/>
                <a:cs typeface="Arial MT"/>
              </a:rPr>
              <a:t>i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o</a:t>
            </a:r>
            <a:r>
              <a:rPr spc="-15" dirty="0">
                <a:solidFill>
                  <a:srgbClr val="1E1C11"/>
                </a:solidFill>
                <a:latin typeface="Arial MT"/>
                <a:cs typeface="Arial MT"/>
              </a:rPr>
              <a:t>n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es</a:t>
            </a:r>
            <a:endParaRPr>
              <a:latin typeface="Arial MT"/>
              <a:cs typeface="Arial M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954262" y="2571064"/>
            <a:ext cx="1005205" cy="575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spcBef>
                <a:spcPts val="100"/>
              </a:spcBef>
            </a:pP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podrán</a:t>
            </a:r>
            <a:endParaRPr>
              <a:latin typeface="Arial MT"/>
              <a:cs typeface="Arial MT"/>
            </a:endParaRPr>
          </a:p>
          <a:p>
            <a:pPr marR="5715" algn="r">
              <a:spcBef>
                <a:spcPts val="5"/>
              </a:spcBef>
            </a:pP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conjuntas</a:t>
            </a:r>
            <a:endParaRPr>
              <a:latin typeface="Arial MT"/>
              <a:cs typeface="Arial M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175375" y="3120390"/>
            <a:ext cx="37846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para</a:t>
            </a:r>
            <a:r>
              <a:rPr spc="8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superar</a:t>
            </a:r>
            <a:r>
              <a:rPr spc="9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los</a:t>
            </a:r>
            <a:r>
              <a:rPr spc="9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hechos</a:t>
            </a:r>
            <a:r>
              <a:rPr spc="9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causa</a:t>
            </a:r>
            <a:r>
              <a:rPr spc="9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pc="9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la</a:t>
            </a:r>
            <a:endParaRPr>
              <a:latin typeface="Arial MT"/>
              <a:cs typeface="Arial M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175375" y="3394709"/>
            <a:ext cx="37846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1397635" algn="l"/>
                <a:tab pos="1845945" algn="l"/>
                <a:tab pos="3044190" algn="l"/>
                <a:tab pos="3591560" algn="l"/>
              </a:tabLst>
            </a:pP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susp</a:t>
            </a:r>
            <a:r>
              <a:rPr spc="-15" dirty="0">
                <a:solidFill>
                  <a:srgbClr val="1E1C11"/>
                </a:solidFill>
                <a:latin typeface="Arial MT"/>
                <a:cs typeface="Arial MT"/>
              </a:rPr>
              <a:t>e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n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s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i</a:t>
            </a:r>
            <a:r>
              <a:rPr spc="-15" dirty="0">
                <a:solidFill>
                  <a:srgbClr val="1E1C11"/>
                </a:solidFill>
                <a:latin typeface="Arial MT"/>
                <a:cs typeface="Arial MT"/>
              </a:rPr>
              <a:t>ó</a:t>
            </a:r>
            <a:r>
              <a:rPr spc="-20" dirty="0">
                <a:solidFill>
                  <a:srgbClr val="1E1C11"/>
                </a:solidFill>
                <a:latin typeface="Arial MT"/>
                <a:cs typeface="Arial MT"/>
              </a:rPr>
              <a:t>n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.	</a:t>
            </a:r>
            <a:r>
              <a:rPr spc="5" dirty="0">
                <a:solidFill>
                  <a:srgbClr val="1E1C11"/>
                </a:solidFill>
                <a:latin typeface="Arial MT"/>
                <a:cs typeface="Arial MT"/>
              </a:rPr>
              <a:t>S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e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	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entenderá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	</a:t>
            </a:r>
            <a:r>
              <a:rPr spc="-10" dirty="0">
                <a:solidFill>
                  <a:srgbClr val="1E1C11"/>
                </a:solidFill>
                <a:latin typeface="Arial MT"/>
                <a:cs typeface="Arial MT"/>
              </a:rPr>
              <a:t>qu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e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	la</a:t>
            </a:r>
            <a:endParaRPr>
              <a:latin typeface="Arial MT"/>
              <a:cs typeface="Arial MT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175376" y="3669029"/>
            <a:ext cx="3783329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spcBef>
                <a:spcPts val="100"/>
              </a:spcBef>
            </a:pP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fecha de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reinicio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será la consagrada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en el acta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de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suspensión, por lo </a:t>
            </a:r>
            <a:r>
              <a:rPr spc="-10" dirty="0">
                <a:solidFill>
                  <a:srgbClr val="1E1C11"/>
                </a:solidFill>
                <a:latin typeface="Arial MT"/>
                <a:cs typeface="Arial MT"/>
              </a:rPr>
              <a:t>que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 no</a:t>
            </a:r>
            <a:r>
              <a:rPr spc="25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hay</a:t>
            </a:r>
            <a:r>
              <a:rPr spc="24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lugar</a:t>
            </a:r>
            <a:r>
              <a:rPr spc="26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a</a:t>
            </a:r>
            <a:r>
              <a:rPr spc="26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la</a:t>
            </a:r>
            <a:r>
              <a:rPr spc="254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suscripción</a:t>
            </a:r>
            <a:r>
              <a:rPr spc="26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pc="25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10" dirty="0">
                <a:solidFill>
                  <a:srgbClr val="1E1C11"/>
                </a:solidFill>
                <a:latin typeface="Arial MT"/>
                <a:cs typeface="Arial MT"/>
              </a:rPr>
              <a:t>un</a:t>
            </a:r>
            <a:endParaRPr>
              <a:latin typeface="Arial MT"/>
              <a:cs typeface="Arial MT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175376" y="4492244"/>
            <a:ext cx="37826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678815" algn="l"/>
                <a:tab pos="1879600" algn="l"/>
                <a:tab pos="2646680" algn="l"/>
                <a:tab pos="3263900" algn="l"/>
              </a:tabLst>
            </a:pP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acta	a</a:t>
            </a:r>
            <a:r>
              <a:rPr spc="-15" dirty="0">
                <a:solidFill>
                  <a:srgbClr val="1E1C11"/>
                </a:solidFill>
                <a:latin typeface="Arial MT"/>
                <a:cs typeface="Arial MT"/>
              </a:rPr>
              <a:t>d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i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c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i</a:t>
            </a:r>
            <a:r>
              <a:rPr spc="-15" dirty="0">
                <a:solidFill>
                  <a:srgbClr val="1E1C11"/>
                </a:solidFill>
                <a:latin typeface="Arial MT"/>
                <a:cs typeface="Arial MT"/>
              </a:rPr>
              <a:t>o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nal,	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sa</a:t>
            </a:r>
            <a:r>
              <a:rPr spc="-15" dirty="0">
                <a:solidFill>
                  <a:srgbClr val="1E1C11"/>
                </a:solidFill>
                <a:latin typeface="Arial MT"/>
                <a:cs typeface="Arial MT"/>
              </a:rPr>
              <a:t>l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vo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	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que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	</a:t>
            </a:r>
            <a:r>
              <a:rPr spc="-10" dirty="0">
                <a:solidFill>
                  <a:srgbClr val="1E1C11"/>
                </a:solidFill>
                <a:latin typeface="Arial MT"/>
                <a:cs typeface="Arial MT"/>
              </a:rPr>
              <a:t>deba</a:t>
            </a:r>
            <a:endParaRPr>
              <a:latin typeface="Arial MT"/>
              <a:cs typeface="Arial MT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175375" y="4766564"/>
            <a:ext cx="20421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1356995" algn="l"/>
                <a:tab pos="1649095" algn="l"/>
              </a:tabLst>
            </a:pP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prorrogarse	o	</a:t>
            </a:r>
            <a:r>
              <a:rPr spc="-10" dirty="0">
                <a:solidFill>
                  <a:srgbClr val="1E1C11"/>
                </a:solidFill>
                <a:latin typeface="Arial MT"/>
                <a:cs typeface="Arial MT"/>
              </a:rPr>
              <a:t>que</a:t>
            </a:r>
            <a:endParaRPr>
              <a:latin typeface="Arial MT"/>
              <a:cs typeface="Arial MT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384286" y="5314900"/>
            <a:ext cx="98996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10" dirty="0">
                <a:solidFill>
                  <a:srgbClr val="1E1C11"/>
                </a:solidFill>
                <a:latin typeface="Arial MT"/>
                <a:cs typeface="Arial MT"/>
              </a:rPr>
              <a:t>e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m</a:t>
            </a:r>
            <a:r>
              <a:rPr spc="-10" dirty="0">
                <a:solidFill>
                  <a:srgbClr val="1E1C11"/>
                </a:solidFill>
                <a:latin typeface="Arial MT"/>
                <a:cs typeface="Arial MT"/>
              </a:rPr>
              <a:t>ba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rg</a:t>
            </a:r>
            <a:r>
              <a:rPr spc="-10" dirty="0">
                <a:solidFill>
                  <a:srgbClr val="1E1C11"/>
                </a:solidFill>
                <a:latin typeface="Arial MT"/>
                <a:cs typeface="Arial MT"/>
              </a:rPr>
              <a:t>o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,</a:t>
            </a:r>
            <a:endParaRPr>
              <a:latin typeface="Arial MT"/>
              <a:cs typeface="Arial MT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257794" y="4766564"/>
            <a:ext cx="170243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00330" algn="r">
              <a:spcBef>
                <a:spcPts val="100"/>
              </a:spcBef>
              <a:tabLst>
                <a:tab pos="454025" algn="l"/>
                <a:tab pos="608330" algn="l"/>
                <a:tab pos="1129665" algn="l"/>
                <a:tab pos="1444625" algn="l"/>
              </a:tabLst>
            </a:pPr>
            <a:r>
              <a:rPr spc="-10" dirty="0">
                <a:solidFill>
                  <a:srgbClr val="1E1C11"/>
                </a:solidFill>
                <a:latin typeface="Arial MT"/>
                <a:cs typeface="Arial MT"/>
              </a:rPr>
              <a:t>e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l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	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c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o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ntr</a:t>
            </a:r>
            <a:r>
              <a:rPr spc="-15" dirty="0">
                <a:solidFill>
                  <a:srgbClr val="1E1C11"/>
                </a:solidFill>
                <a:latin typeface="Arial MT"/>
                <a:cs typeface="Arial MT"/>
              </a:rPr>
              <a:t>a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to	</a:t>
            </a:r>
            <a:r>
              <a:rPr spc="5" dirty="0">
                <a:solidFill>
                  <a:srgbClr val="1E1C11"/>
                </a:solidFill>
                <a:latin typeface="Arial MT"/>
                <a:cs typeface="Arial MT"/>
              </a:rPr>
              <a:t>se  </a:t>
            </a:r>
            <a:r>
              <a:rPr spc="-10" dirty="0">
                <a:solidFill>
                  <a:srgbClr val="1E1C11"/>
                </a:solidFill>
                <a:latin typeface="Arial MT"/>
                <a:cs typeface="Arial MT"/>
              </a:rPr>
              <a:t>d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e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		</a:t>
            </a:r>
            <a:r>
              <a:rPr spc="-10" dirty="0">
                <a:solidFill>
                  <a:srgbClr val="1E1C11"/>
                </a:solidFill>
                <a:latin typeface="Arial MT"/>
                <a:cs typeface="Arial MT"/>
              </a:rPr>
              <a:t>l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a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	fec</a:t>
            </a:r>
            <a:r>
              <a:rPr spc="-10" dirty="0">
                <a:solidFill>
                  <a:srgbClr val="1E1C11"/>
                </a:solidFill>
                <a:latin typeface="Arial MT"/>
                <a:cs typeface="Arial MT"/>
              </a:rPr>
              <a:t>h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a  </a:t>
            </a:r>
            <a:r>
              <a:rPr spc="-10" dirty="0">
                <a:solidFill>
                  <a:srgbClr val="1E1C11"/>
                </a:solidFill>
                <a:latin typeface="Arial MT"/>
                <a:cs typeface="Arial MT"/>
              </a:rPr>
              <a:t>el</a:t>
            </a:r>
            <a:endParaRPr>
              <a:latin typeface="Arial MT"/>
              <a:cs typeface="Arial MT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175375" y="5040883"/>
            <a:ext cx="112903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reanude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est</a:t>
            </a:r>
            <a:r>
              <a:rPr spc="-10" dirty="0">
                <a:solidFill>
                  <a:srgbClr val="1E1C11"/>
                </a:solidFill>
                <a:latin typeface="Arial MT"/>
                <a:cs typeface="Arial MT"/>
              </a:rPr>
              <a:t>i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p</a:t>
            </a:r>
            <a:r>
              <a:rPr spc="-10" dirty="0">
                <a:solidFill>
                  <a:srgbClr val="1E1C11"/>
                </a:solidFill>
                <a:latin typeface="Arial MT"/>
                <a:cs typeface="Arial MT"/>
              </a:rPr>
              <a:t>u</a:t>
            </a:r>
            <a:r>
              <a:rPr spc="5" dirty="0">
                <a:solidFill>
                  <a:srgbClr val="1E1C11"/>
                </a:solidFill>
                <a:latin typeface="Arial MT"/>
                <a:cs typeface="Arial MT"/>
              </a:rPr>
              <a:t>l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a</a:t>
            </a:r>
            <a:r>
              <a:rPr spc="-10" dirty="0">
                <a:solidFill>
                  <a:srgbClr val="1E1C11"/>
                </a:solidFill>
                <a:latin typeface="Arial MT"/>
                <a:cs typeface="Arial MT"/>
              </a:rPr>
              <a:t>d</a:t>
            </a:r>
            <a:r>
              <a:rPr spc="-15" dirty="0">
                <a:solidFill>
                  <a:srgbClr val="1E1C11"/>
                </a:solidFill>
                <a:latin typeface="Arial MT"/>
                <a:cs typeface="Arial MT"/>
              </a:rPr>
              <a:t>a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;  contratista</a:t>
            </a:r>
            <a:endParaRPr>
              <a:latin typeface="Arial MT"/>
              <a:cs typeface="Arial MT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355204" y="5040883"/>
            <a:ext cx="85090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269875" algn="r">
              <a:spcBef>
                <a:spcPts val="100"/>
              </a:spcBef>
            </a:pP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antes</a:t>
            </a:r>
            <a:endParaRPr>
              <a:latin typeface="Arial MT"/>
              <a:cs typeface="Arial MT"/>
            </a:endParaRPr>
          </a:p>
          <a:p>
            <a:pPr marR="206375" algn="r"/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sin</a:t>
            </a:r>
            <a:endParaRPr>
              <a:latin typeface="Arial MT"/>
              <a:cs typeface="Arial MT"/>
            </a:endParaRPr>
          </a:p>
          <a:p>
            <a:pPr marL="127000"/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deb</a:t>
            </a:r>
            <a:r>
              <a:rPr spc="-15" dirty="0">
                <a:solidFill>
                  <a:srgbClr val="1E1C11"/>
                </a:solidFill>
                <a:latin typeface="Arial MT"/>
                <a:cs typeface="Arial MT"/>
              </a:rPr>
              <a:t>e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rá</a:t>
            </a:r>
            <a:endParaRPr>
              <a:latin typeface="Arial MT"/>
              <a:cs typeface="Arial MT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8420862" y="5589828"/>
            <a:ext cx="15373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1231265" algn="l"/>
              </a:tabLst>
            </a:pP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actua</a:t>
            </a:r>
            <a:r>
              <a:rPr spc="-15" dirty="0">
                <a:solidFill>
                  <a:srgbClr val="1E1C11"/>
                </a:solidFill>
                <a:latin typeface="Arial MT"/>
                <a:cs typeface="Arial MT"/>
              </a:rPr>
              <a:t>l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i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z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ar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	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las</a:t>
            </a:r>
            <a:endParaRPr>
              <a:latin typeface="Arial MT"/>
              <a:cs typeface="Arial MT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175375" y="5864148"/>
            <a:ext cx="20180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pólizas</a:t>
            </a:r>
            <a:r>
              <a:rPr spc="-3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respectivas.</a:t>
            </a:r>
            <a:endParaRPr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15108" y="499617"/>
            <a:ext cx="6733540" cy="57404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/>
              <a:t>SUSPENSIÓN</a:t>
            </a:r>
            <a:r>
              <a:rPr sz="3600" spc="-35" dirty="0"/>
              <a:t> </a:t>
            </a:r>
            <a:r>
              <a:rPr sz="3600" dirty="0"/>
              <a:t>DEL</a:t>
            </a:r>
            <a:r>
              <a:rPr sz="3600" spc="-95" dirty="0"/>
              <a:t> </a:t>
            </a:r>
            <a:r>
              <a:rPr sz="3600" spc="-45" dirty="0"/>
              <a:t>CONTRATO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1944116" y="1464057"/>
            <a:ext cx="5313680" cy="3592829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12700" algn="just">
              <a:spcBef>
                <a:spcPts val="530"/>
              </a:spcBef>
            </a:pP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El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acta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 de suspensión</a:t>
            </a:r>
            <a:r>
              <a:rPr spc="2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debe</a:t>
            </a:r>
            <a:r>
              <a:rPr spc="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contener</a:t>
            </a:r>
            <a:r>
              <a:rPr spc="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como</a:t>
            </a:r>
            <a:r>
              <a:rPr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mínimo:</a:t>
            </a:r>
            <a:endParaRPr>
              <a:latin typeface="Arial MT"/>
              <a:cs typeface="Arial MT"/>
            </a:endParaRPr>
          </a:p>
          <a:p>
            <a:pPr marL="451484" indent="-439420" algn="just">
              <a:spcBef>
                <a:spcPts val="430"/>
              </a:spcBef>
              <a:buFont typeface="Segoe UI Symbol"/>
              <a:buChar char="✓"/>
              <a:tabLst>
                <a:tab pos="452120" algn="l"/>
              </a:tabLst>
            </a:pP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La</a:t>
            </a:r>
            <a:r>
              <a:rPr spc="550" dirty="0">
                <a:solidFill>
                  <a:srgbClr val="1E1C11"/>
                </a:solidFill>
                <a:latin typeface="Arial MT"/>
                <a:cs typeface="Arial MT"/>
              </a:rPr>
              <a:t> 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oportunidad</a:t>
            </a:r>
            <a:r>
              <a:rPr spc="555" dirty="0">
                <a:solidFill>
                  <a:srgbClr val="1E1C11"/>
                </a:solidFill>
                <a:latin typeface="Arial MT"/>
                <a:cs typeface="Arial MT"/>
              </a:rPr>
              <a:t> 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y   </a:t>
            </a:r>
            <a:r>
              <a:rPr spc="1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las</a:t>
            </a:r>
            <a:r>
              <a:rPr spc="555" dirty="0">
                <a:solidFill>
                  <a:srgbClr val="1E1C11"/>
                </a:solidFill>
                <a:latin typeface="Arial MT"/>
                <a:cs typeface="Arial MT"/>
              </a:rPr>
              <a:t> 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razones</a:t>
            </a:r>
            <a:r>
              <a:rPr spc="55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56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que</a:t>
            </a:r>
            <a:r>
              <a:rPr spc="550" dirty="0">
                <a:solidFill>
                  <a:srgbClr val="1E1C11"/>
                </a:solidFill>
                <a:latin typeface="Arial MT"/>
                <a:cs typeface="Arial MT"/>
              </a:rPr>
              <a:t> 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la</a:t>
            </a:r>
            <a:endParaRPr>
              <a:latin typeface="Arial MT"/>
              <a:cs typeface="Arial MT"/>
            </a:endParaRPr>
          </a:p>
          <a:p>
            <a:pPr marL="12700" algn="just"/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fundamentan,</a:t>
            </a:r>
            <a:r>
              <a:rPr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así como</a:t>
            </a:r>
            <a:r>
              <a:rPr spc="-1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su término.</a:t>
            </a:r>
            <a:endParaRPr>
              <a:latin typeface="Arial MT"/>
              <a:cs typeface="Arial MT"/>
            </a:endParaRPr>
          </a:p>
          <a:p>
            <a:pPr marL="12700" marR="6985" algn="just">
              <a:spcBef>
                <a:spcPts val="434"/>
              </a:spcBef>
              <a:buFont typeface="Segoe UI Symbol"/>
              <a:buChar char="✓"/>
              <a:tabLst>
                <a:tab pos="270510" algn="l"/>
              </a:tabLst>
            </a:pP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Las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medidas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que se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van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a adoptar para hacerla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posible.</a:t>
            </a:r>
            <a:endParaRPr>
              <a:latin typeface="Arial MT"/>
              <a:cs typeface="Arial MT"/>
            </a:endParaRPr>
          </a:p>
          <a:p>
            <a:pPr marL="12700" marR="7620" lvl="1" indent="63500" algn="just">
              <a:spcBef>
                <a:spcPts val="434"/>
              </a:spcBef>
              <a:buFont typeface="Segoe UI Symbol"/>
              <a:buChar char="✓"/>
              <a:tabLst>
                <a:tab pos="415290" algn="l"/>
              </a:tabLst>
            </a:pP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La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obligación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de</a:t>
            </a:r>
            <a:r>
              <a:rPr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las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partes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mitigar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y/o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eliminar</a:t>
            </a:r>
            <a:r>
              <a:rPr spc="39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los</a:t>
            </a:r>
            <a:r>
              <a:rPr spc="40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obstáculos</a:t>
            </a:r>
            <a:r>
              <a:rPr spc="39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que</a:t>
            </a:r>
            <a:r>
              <a:rPr spc="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dificulten</a:t>
            </a:r>
            <a:r>
              <a:rPr spc="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la</a:t>
            </a:r>
            <a:r>
              <a:rPr spc="39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ejecución </a:t>
            </a:r>
            <a:r>
              <a:rPr spc="-49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del</a:t>
            </a:r>
            <a:r>
              <a:rPr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contrato.</a:t>
            </a:r>
            <a:endParaRPr>
              <a:latin typeface="Arial MT"/>
              <a:cs typeface="Arial MT"/>
            </a:endParaRPr>
          </a:p>
          <a:p>
            <a:pPr marL="12700" marR="5080" algn="just">
              <a:spcBef>
                <a:spcPts val="434"/>
              </a:spcBef>
              <a:buFont typeface="Segoe UI Symbol"/>
              <a:buChar char="✓"/>
              <a:tabLst>
                <a:tab pos="282575" algn="l"/>
              </a:tabLst>
            </a:pP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Las condiciones indispensables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para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reiniciar </a:t>
            </a:r>
            <a:r>
              <a:rPr spc="15" dirty="0">
                <a:solidFill>
                  <a:srgbClr val="1E1C11"/>
                </a:solidFill>
                <a:latin typeface="Arial MT"/>
                <a:cs typeface="Arial MT"/>
              </a:rPr>
              <a:t>la </a:t>
            </a:r>
            <a:r>
              <a:rPr spc="2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ejecución. </a:t>
            </a:r>
            <a:r>
              <a:rPr dirty="0">
                <a:solidFill>
                  <a:srgbClr val="1E1C11"/>
                </a:solidFill>
                <a:latin typeface="Segoe UI Symbol"/>
                <a:cs typeface="Segoe UI Symbol"/>
              </a:rPr>
              <a:t>✓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La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extensión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de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las garantías para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el </a:t>
            </a:r>
            <a:r>
              <a:rPr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cumplimiento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de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las obligaciones a su cargo por </a:t>
            </a:r>
            <a:r>
              <a:rPr spc="-10" dirty="0">
                <a:solidFill>
                  <a:srgbClr val="1E1C11"/>
                </a:solidFill>
                <a:latin typeface="Arial MT"/>
                <a:cs typeface="Arial MT"/>
              </a:rPr>
              <a:t>el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 término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de la suspensión</a:t>
            </a:r>
            <a:r>
              <a:rPr spc="1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10" dirty="0">
                <a:solidFill>
                  <a:srgbClr val="1E1C11"/>
                </a:solidFill>
                <a:latin typeface="Arial MT"/>
                <a:cs typeface="Arial MT"/>
              </a:rPr>
              <a:t>del</a:t>
            </a:r>
            <a:r>
              <a:rPr spc="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contrato.</a:t>
            </a:r>
            <a:endParaRPr>
              <a:latin typeface="Arial MT"/>
              <a:cs typeface="Arial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073266" y="5085970"/>
            <a:ext cx="118110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00330">
              <a:spcBef>
                <a:spcPts val="100"/>
              </a:spcBef>
            </a:pP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c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o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ntr</a:t>
            </a:r>
            <a:r>
              <a:rPr spc="-15" dirty="0">
                <a:solidFill>
                  <a:srgbClr val="1E1C11"/>
                </a:solidFill>
                <a:latin typeface="Arial MT"/>
                <a:cs typeface="Arial MT"/>
              </a:rPr>
              <a:t>a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tista 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re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s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p</a:t>
            </a:r>
            <a:r>
              <a:rPr spc="-15" dirty="0">
                <a:solidFill>
                  <a:srgbClr val="1E1C11"/>
                </a:solidFill>
                <a:latin typeface="Arial MT"/>
                <a:cs typeface="Arial MT"/>
              </a:rPr>
              <a:t>e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ctivas</a:t>
            </a:r>
            <a:endParaRPr>
              <a:latin typeface="Arial MT"/>
              <a:cs typeface="Arial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944116" y="5085969"/>
            <a:ext cx="409702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  <a:tabLst>
                <a:tab pos="588645" algn="l"/>
                <a:tab pos="917575" algn="l"/>
                <a:tab pos="1102360" algn="l"/>
                <a:tab pos="1503045" algn="l"/>
                <a:tab pos="1800225" algn="l"/>
                <a:tab pos="2172335" algn="l"/>
                <a:tab pos="2383790" algn="l"/>
                <a:tab pos="2719070" algn="l"/>
                <a:tab pos="3207385" algn="l"/>
                <a:tab pos="3655060" algn="l"/>
                <a:tab pos="3906520" algn="l"/>
              </a:tabLst>
            </a:pP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U</a:t>
            </a:r>
            <a:r>
              <a:rPr spc="-15" dirty="0">
                <a:solidFill>
                  <a:srgbClr val="1E1C11"/>
                </a:solidFill>
                <a:latin typeface="Arial MT"/>
                <a:cs typeface="Arial MT"/>
              </a:rPr>
              <a:t>n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a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	vez	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se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	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re</a:t>
            </a:r>
            <a:r>
              <a:rPr spc="-15" dirty="0">
                <a:solidFill>
                  <a:srgbClr val="1E1C11"/>
                </a:solidFill>
                <a:latin typeface="Arial MT"/>
                <a:cs typeface="Arial MT"/>
              </a:rPr>
              <a:t>i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n</a:t>
            </a:r>
            <a:r>
              <a:rPr spc="-15" dirty="0">
                <a:solidFill>
                  <a:srgbClr val="1E1C11"/>
                </a:solidFill>
                <a:latin typeface="Arial MT"/>
                <a:cs typeface="Arial MT"/>
              </a:rPr>
              <a:t>i</a:t>
            </a:r>
            <a:r>
              <a:rPr spc="10" dirty="0">
                <a:solidFill>
                  <a:srgbClr val="1E1C11"/>
                </a:solidFill>
                <a:latin typeface="Arial MT"/>
                <a:cs typeface="Arial MT"/>
              </a:rPr>
              <a:t>c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ie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	</a:t>
            </a:r>
            <a:r>
              <a:rPr spc="-10" dirty="0">
                <a:solidFill>
                  <a:srgbClr val="1E1C11"/>
                </a:solidFill>
                <a:latin typeface="Arial MT"/>
                <a:cs typeface="Arial MT"/>
              </a:rPr>
              <a:t>l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a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	e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jecuc</a:t>
            </a:r>
            <a:r>
              <a:rPr spc="-15" dirty="0">
                <a:solidFill>
                  <a:srgbClr val="1E1C11"/>
                </a:solidFill>
                <a:latin typeface="Arial MT"/>
                <a:cs typeface="Arial MT"/>
              </a:rPr>
              <a:t>i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ón,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	</a:t>
            </a:r>
            <a:r>
              <a:rPr spc="-10" dirty="0">
                <a:solidFill>
                  <a:srgbClr val="1E1C11"/>
                </a:solidFill>
                <a:latin typeface="Arial MT"/>
                <a:cs typeface="Arial MT"/>
              </a:rPr>
              <a:t>el 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deberá	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ajustar	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la	vigencia	de	las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garantías.</a:t>
            </a:r>
            <a:endParaRPr>
              <a:latin typeface="Arial MT"/>
              <a:cs typeface="Arial MT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33488" y="1840993"/>
            <a:ext cx="3187700" cy="3174999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xfrm>
            <a:off x="8408161" y="6568748"/>
            <a:ext cx="226059" cy="1752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050" b="0" i="0" kern="1200">
                <a:solidFill>
                  <a:schemeClr val="bg1"/>
                </a:solidFill>
                <a:latin typeface="Arial MT"/>
                <a:ea typeface="+mn-ea"/>
                <a:cs typeface="Arial M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spcBef>
                <a:spcPts val="5"/>
              </a:spcBef>
            </a:pPr>
            <a:fld id="{81D60167-4931-47E6-BA6A-407CBD079E47}" type="slidenum">
              <a:rPr lang="es-CO" smtClean="0"/>
              <a:pPr marL="38100">
                <a:spcBef>
                  <a:spcPts val="5"/>
                </a:spcBef>
              </a:pPr>
              <a:t>26</a:t>
            </a:fld>
            <a:endParaRPr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15108" y="499617"/>
            <a:ext cx="6733540" cy="57404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/>
              <a:t>SUSPENSIÓN</a:t>
            </a:r>
            <a:r>
              <a:rPr sz="3600" spc="-35" dirty="0"/>
              <a:t> </a:t>
            </a:r>
            <a:r>
              <a:rPr sz="3600" dirty="0"/>
              <a:t>DEL</a:t>
            </a:r>
            <a:r>
              <a:rPr sz="3600" spc="-95" dirty="0"/>
              <a:t> </a:t>
            </a:r>
            <a:r>
              <a:rPr sz="3600" spc="-45" dirty="0"/>
              <a:t>CONTRATO</a:t>
            </a:r>
            <a:endParaRPr sz="3600"/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xfrm>
            <a:off x="8408161" y="6568748"/>
            <a:ext cx="226059" cy="1752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050" b="0" i="0" kern="1200">
                <a:solidFill>
                  <a:schemeClr val="bg1"/>
                </a:solidFill>
                <a:latin typeface="Arial MT"/>
                <a:ea typeface="+mn-ea"/>
                <a:cs typeface="Arial M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spcBef>
                <a:spcPts val="5"/>
              </a:spcBef>
            </a:pPr>
            <a:fld id="{81D60167-4931-47E6-BA6A-407CBD079E47}" type="slidenum">
              <a:rPr lang="es-CO" smtClean="0"/>
              <a:pPr marL="38100">
                <a:spcBef>
                  <a:spcPts val="5"/>
                </a:spcBef>
              </a:pPr>
              <a:t>27</a:t>
            </a:fld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1942287" y="1646683"/>
            <a:ext cx="248539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  <a:tabLst>
                <a:tab pos="1102360" algn="l"/>
                <a:tab pos="1666239" algn="l"/>
              </a:tabLst>
            </a:pP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Cuan</a:t>
            </a:r>
            <a:r>
              <a:rPr sz="2000" spc="-10" dirty="0">
                <a:solidFill>
                  <a:srgbClr val="1E1C11"/>
                </a:solidFill>
                <a:latin typeface="Arial MT"/>
                <a:cs typeface="Arial MT"/>
              </a:rPr>
              <a:t>d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o	p</a:t>
            </a:r>
            <a:r>
              <a:rPr sz="2000" spc="-10" dirty="0">
                <a:solidFill>
                  <a:srgbClr val="1E1C11"/>
                </a:solidFill>
                <a:latin typeface="Arial MT"/>
                <a:cs typeface="Arial MT"/>
              </a:rPr>
              <a:t>o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r	c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a</a:t>
            </a:r>
            <a:r>
              <a:rPr sz="2000" spc="-10" dirty="0">
                <a:solidFill>
                  <a:srgbClr val="1E1C11"/>
                </a:solidFill>
                <a:latin typeface="Arial MT"/>
                <a:cs typeface="Arial MT"/>
              </a:rPr>
              <a:t>u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sas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600701" y="1646683"/>
            <a:ext cx="125476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imputabl</a:t>
            </a:r>
            <a:r>
              <a:rPr sz="2000" spc="-15" dirty="0">
                <a:solidFill>
                  <a:srgbClr val="1E1C11"/>
                </a:solidFill>
                <a:latin typeface="Arial MT"/>
                <a:cs typeface="Arial MT"/>
              </a:rPr>
              <a:t>e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s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942287" y="1951483"/>
            <a:ext cx="268986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  <a:tabLst>
                <a:tab pos="1888489" algn="l"/>
                <a:tab pos="2352040" algn="l"/>
              </a:tabLst>
            </a:pP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incu</a:t>
            </a:r>
            <a:r>
              <a:rPr sz="2000" spc="-15" dirty="0">
                <a:solidFill>
                  <a:srgbClr val="1E1C11"/>
                </a:solidFill>
                <a:latin typeface="Arial MT"/>
                <a:cs typeface="Arial MT"/>
              </a:rPr>
              <a:t>m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plimiento	de	l</a:t>
            </a:r>
            <a:r>
              <a:rPr sz="2000" spc="-10" dirty="0">
                <a:solidFill>
                  <a:srgbClr val="1E1C11"/>
                </a:solidFill>
                <a:latin typeface="Arial MT"/>
                <a:cs typeface="Arial MT"/>
              </a:rPr>
              <a:t>a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s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785105" y="1951483"/>
            <a:ext cx="143891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2000" spc="-10" dirty="0">
                <a:solidFill>
                  <a:srgbClr val="1E1C11"/>
                </a:solidFill>
                <a:latin typeface="Arial MT"/>
                <a:cs typeface="Arial MT"/>
              </a:rPr>
              <a:t>o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bliga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c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ion</a:t>
            </a:r>
            <a:r>
              <a:rPr sz="2000" spc="-10" dirty="0">
                <a:solidFill>
                  <a:srgbClr val="1E1C11"/>
                </a:solidFill>
                <a:latin typeface="Arial MT"/>
                <a:cs typeface="Arial MT"/>
              </a:rPr>
              <a:t>e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s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146163" y="1951483"/>
            <a:ext cx="213614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  <a:tabLst>
                <a:tab pos="827405" algn="l"/>
                <a:tab pos="1431290" algn="l"/>
              </a:tabLst>
            </a:pP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cargo	que	af</a:t>
            </a:r>
            <a:r>
              <a:rPr sz="2000" spc="-15" dirty="0">
                <a:solidFill>
                  <a:srgbClr val="1E1C11"/>
                </a:solidFill>
                <a:latin typeface="Arial MT"/>
                <a:cs typeface="Arial MT"/>
              </a:rPr>
              <a:t>e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cte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942287" y="2256283"/>
            <a:ext cx="734695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  <a:tabLst>
                <a:tab pos="1679575" algn="l"/>
                <a:tab pos="2188845" algn="l"/>
                <a:tab pos="3600450" algn="l"/>
                <a:tab pos="3897629" algn="l"/>
                <a:tab pos="4464685" algn="l"/>
                <a:tab pos="5581650" algn="l"/>
                <a:tab pos="5947410" algn="l"/>
                <a:tab pos="7052945" algn="l"/>
              </a:tabLst>
            </a:pP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c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u</a:t>
            </a:r>
            <a:r>
              <a:rPr sz="2000" spc="-15" dirty="0">
                <a:solidFill>
                  <a:srgbClr val="1E1C11"/>
                </a:solidFill>
                <a:latin typeface="Arial MT"/>
                <a:cs typeface="Arial MT"/>
              </a:rPr>
              <a:t>m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plimiento	del	c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o</a:t>
            </a:r>
            <a:r>
              <a:rPr sz="2000" spc="-10" dirty="0">
                <a:solidFill>
                  <a:srgbClr val="1E1C11"/>
                </a:solidFill>
                <a:latin typeface="Arial MT"/>
                <a:cs typeface="Arial MT"/>
              </a:rPr>
              <a:t>n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t</a:t>
            </a:r>
            <a:r>
              <a:rPr sz="2000" spc="-15" dirty="0">
                <a:solidFill>
                  <a:srgbClr val="1E1C11"/>
                </a:solidFill>
                <a:latin typeface="Arial MT"/>
                <a:cs typeface="Arial MT"/>
              </a:rPr>
              <a:t>r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atista,	y	ello	</a:t>
            </a:r>
            <a:r>
              <a:rPr sz="2000" spc="-15" dirty="0">
                <a:solidFill>
                  <a:srgbClr val="1E1C11"/>
                </a:solidFill>
                <a:latin typeface="Arial MT"/>
                <a:cs typeface="Arial MT"/>
              </a:rPr>
              <a:t>i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mplique	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l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a	parálisis	</a:t>
            </a:r>
            <a:r>
              <a:rPr sz="2000" spc="-1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028690" y="1646683"/>
            <a:ext cx="3632200" cy="9404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61950" marR="5080" indent="-349885" algn="r">
              <a:spcBef>
                <a:spcPts val="105"/>
              </a:spcBef>
              <a:tabLst>
                <a:tab pos="352425" algn="l"/>
                <a:tab pos="683260" algn="l"/>
                <a:tab pos="847725" algn="l"/>
                <a:tab pos="2472690" algn="l"/>
                <a:tab pos="3335020" algn="l"/>
                <a:tab pos="3418840" algn="l"/>
              </a:tabLst>
            </a:pP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a	LA		A</a:t>
            </a:r>
            <a:r>
              <a:rPr sz="2000" spc="-10" dirty="0">
                <a:solidFill>
                  <a:srgbClr val="1E1C11"/>
                </a:solidFill>
                <a:latin typeface="Arial MT"/>
                <a:cs typeface="Arial MT"/>
              </a:rPr>
              <a:t>E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RO</a:t>
            </a:r>
            <a:r>
              <a:rPr sz="2000" spc="10" dirty="0">
                <a:solidFill>
                  <a:srgbClr val="1E1C11"/>
                </a:solidFill>
                <a:latin typeface="Arial MT"/>
                <a:cs typeface="Arial MT"/>
              </a:rPr>
              <a:t>C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I</a:t>
            </a:r>
            <a:r>
              <a:rPr sz="2000" spc="-10" dirty="0">
                <a:solidFill>
                  <a:srgbClr val="1E1C11"/>
                </a:solidFill>
                <a:latin typeface="Arial MT"/>
                <a:cs typeface="Arial MT"/>
              </a:rPr>
              <a:t>V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IL,	exista	un  a	</a:t>
            </a:r>
            <a:r>
              <a:rPr sz="2000" spc="-10" dirty="0">
                <a:solidFill>
                  <a:srgbClr val="1E1C11"/>
                </a:solidFill>
                <a:latin typeface="Arial MT"/>
                <a:cs typeface="Arial MT"/>
              </a:rPr>
              <a:t>s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u			el</a:t>
            </a:r>
            <a:endParaRPr sz="2000">
              <a:latin typeface="Arial MT"/>
              <a:cs typeface="Arial MT"/>
            </a:endParaRPr>
          </a:p>
          <a:p>
            <a:pPr marR="8255" algn="r"/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la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942288" y="2561083"/>
            <a:ext cx="7718425" cy="38068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spcBef>
                <a:spcPts val="105"/>
              </a:spcBef>
            </a:pP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ejecución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del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 contrato,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será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la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 AEROCIVIL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la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que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 gestione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la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 suspensión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del contrato de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común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acuerdo, con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el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fin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de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garantizar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 el cumplimiento </a:t>
            </a:r>
            <a:r>
              <a:rPr sz="2000" spc="-10" dirty="0">
                <a:solidFill>
                  <a:srgbClr val="1E1C11"/>
                </a:solidFill>
                <a:latin typeface="Arial MT"/>
                <a:cs typeface="Arial MT"/>
              </a:rPr>
              <a:t>de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los fines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de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la contratación estatal, construir una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estrategia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para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 solucionar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los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 problemas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que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generaron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la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interrupción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temporal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 y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estipular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los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mecanismos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resarcitorios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 correspondientes</a:t>
            </a:r>
            <a:r>
              <a:rPr sz="2000" spc="-4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a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 favor</a:t>
            </a:r>
            <a:r>
              <a:rPr sz="2000" spc="-2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del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contratista,</a:t>
            </a:r>
            <a:r>
              <a:rPr sz="2000" spc="-6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ser</a:t>
            </a:r>
            <a:r>
              <a:rPr sz="2000" spc="-1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necesario.</a:t>
            </a:r>
            <a:endParaRPr sz="2000">
              <a:latin typeface="Arial MT"/>
              <a:cs typeface="Arial MT"/>
            </a:endParaRPr>
          </a:p>
          <a:p>
            <a:pPr marL="12700" marR="5080" algn="just">
              <a:spcBef>
                <a:spcPts val="480"/>
              </a:spcBef>
            </a:pPr>
            <a:r>
              <a:rPr sz="2000" dirty="0">
                <a:solidFill>
                  <a:srgbClr val="FF0000"/>
                </a:solidFill>
                <a:latin typeface="Arial MT"/>
                <a:cs typeface="Arial MT"/>
              </a:rPr>
              <a:t>Las </a:t>
            </a:r>
            <a:r>
              <a:rPr sz="2000" spc="-5" dirty="0">
                <a:solidFill>
                  <a:srgbClr val="FF0000"/>
                </a:solidFill>
                <a:latin typeface="Arial MT"/>
                <a:cs typeface="Arial MT"/>
              </a:rPr>
              <a:t>actas </a:t>
            </a:r>
            <a:r>
              <a:rPr sz="2000" dirty="0">
                <a:solidFill>
                  <a:srgbClr val="FF0000"/>
                </a:solidFill>
                <a:latin typeface="Arial MT"/>
                <a:cs typeface="Arial MT"/>
              </a:rPr>
              <a:t>de suspensión de los </a:t>
            </a:r>
            <a:r>
              <a:rPr sz="2000" spc="-5" dirty="0">
                <a:solidFill>
                  <a:srgbClr val="FF0000"/>
                </a:solidFill>
                <a:latin typeface="Arial MT"/>
                <a:cs typeface="Arial MT"/>
              </a:rPr>
              <a:t>contratos </a:t>
            </a:r>
            <a:r>
              <a:rPr sz="2000" spc="-10" dirty="0">
                <a:solidFill>
                  <a:srgbClr val="FF0000"/>
                </a:solidFill>
                <a:latin typeface="Arial MT"/>
                <a:cs typeface="Arial MT"/>
              </a:rPr>
              <a:t>de </a:t>
            </a:r>
            <a:r>
              <a:rPr sz="2000" dirty="0">
                <a:solidFill>
                  <a:srgbClr val="FF0000"/>
                </a:solidFill>
                <a:latin typeface="Arial MT"/>
                <a:cs typeface="Arial MT"/>
              </a:rPr>
              <a:t>las </a:t>
            </a:r>
            <a:r>
              <a:rPr sz="2000" spc="-5" dirty="0">
                <a:solidFill>
                  <a:srgbClr val="FF0000"/>
                </a:solidFill>
                <a:latin typeface="Arial MT"/>
                <a:cs typeface="Arial MT"/>
              </a:rPr>
              <a:t>distintas unidades </a:t>
            </a:r>
            <a:r>
              <a:rPr sz="2000" dirty="0">
                <a:solidFill>
                  <a:srgbClr val="FF0000"/>
                </a:solidFill>
                <a:latin typeface="Arial MT"/>
                <a:cs typeface="Arial MT"/>
              </a:rPr>
              <a:t> ejecutoras </a:t>
            </a:r>
            <a:r>
              <a:rPr sz="2000" spc="-5" dirty="0">
                <a:solidFill>
                  <a:srgbClr val="FF0000"/>
                </a:solidFill>
                <a:latin typeface="Arial MT"/>
                <a:cs typeface="Arial MT"/>
              </a:rPr>
              <a:t>serán suscritas por </a:t>
            </a:r>
            <a:r>
              <a:rPr sz="2000" dirty="0">
                <a:solidFill>
                  <a:srgbClr val="FF0000"/>
                </a:solidFill>
                <a:latin typeface="Arial MT"/>
                <a:cs typeface="Arial MT"/>
              </a:rPr>
              <a:t>las </a:t>
            </a:r>
            <a:r>
              <a:rPr sz="2000" spc="-5" dirty="0">
                <a:solidFill>
                  <a:srgbClr val="FF0000"/>
                </a:solidFill>
                <a:latin typeface="Arial MT"/>
                <a:cs typeface="Arial MT"/>
              </a:rPr>
              <a:t>partes (ordenador del gasto </a:t>
            </a:r>
            <a:r>
              <a:rPr sz="2000" dirty="0">
                <a:solidFill>
                  <a:srgbClr val="FF0000"/>
                </a:solidFill>
                <a:latin typeface="Arial MT"/>
                <a:cs typeface="Arial MT"/>
              </a:rPr>
              <a:t>y </a:t>
            </a:r>
            <a:r>
              <a:rPr sz="2000" spc="5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FF0000"/>
                </a:solidFill>
                <a:latin typeface="Arial MT"/>
                <a:cs typeface="Arial MT"/>
              </a:rPr>
              <a:t>contratista) </a:t>
            </a:r>
            <a:r>
              <a:rPr sz="2000" dirty="0">
                <a:solidFill>
                  <a:srgbClr val="FF0000"/>
                </a:solidFill>
                <a:latin typeface="Arial MT"/>
                <a:cs typeface="Arial MT"/>
              </a:rPr>
              <a:t>y el supervisor o </a:t>
            </a:r>
            <a:r>
              <a:rPr sz="2000" spc="-5" dirty="0">
                <a:solidFill>
                  <a:srgbClr val="FF0000"/>
                </a:solidFill>
                <a:latin typeface="Arial MT"/>
                <a:cs typeface="Arial MT"/>
              </a:rPr>
              <a:t>interventor </a:t>
            </a:r>
            <a:r>
              <a:rPr sz="2000" dirty="0">
                <a:solidFill>
                  <a:srgbClr val="FF0000"/>
                </a:solidFill>
                <a:latin typeface="Arial MT"/>
                <a:cs typeface="Arial MT"/>
              </a:rPr>
              <a:t>del </a:t>
            </a:r>
            <a:r>
              <a:rPr sz="2000" spc="-5" dirty="0">
                <a:solidFill>
                  <a:srgbClr val="FF0000"/>
                </a:solidFill>
                <a:latin typeface="Arial MT"/>
                <a:cs typeface="Arial MT"/>
              </a:rPr>
              <a:t>contrato. </a:t>
            </a:r>
            <a:r>
              <a:rPr sz="2000" dirty="0">
                <a:solidFill>
                  <a:srgbClr val="FF0000"/>
                </a:solidFill>
                <a:latin typeface="Arial MT"/>
                <a:cs typeface="Arial MT"/>
              </a:rPr>
              <a:t>Las </a:t>
            </a:r>
            <a:r>
              <a:rPr sz="2000" spc="-5" dirty="0">
                <a:solidFill>
                  <a:srgbClr val="FF0000"/>
                </a:solidFill>
                <a:latin typeface="Arial MT"/>
                <a:cs typeface="Arial MT"/>
              </a:rPr>
              <a:t>actas </a:t>
            </a:r>
            <a:r>
              <a:rPr sz="2000" spc="-15" dirty="0">
                <a:solidFill>
                  <a:srgbClr val="FF0000"/>
                </a:solidFill>
                <a:latin typeface="Arial MT"/>
                <a:cs typeface="Arial MT"/>
              </a:rPr>
              <a:t>de </a:t>
            </a:r>
            <a:r>
              <a:rPr sz="2000" spc="-1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0000"/>
                </a:solidFill>
                <a:latin typeface="Arial MT"/>
                <a:cs typeface="Arial MT"/>
              </a:rPr>
              <a:t>suspensión </a:t>
            </a:r>
            <a:r>
              <a:rPr sz="2000" spc="-5" dirty="0">
                <a:solidFill>
                  <a:srgbClr val="FF0000"/>
                </a:solidFill>
                <a:latin typeface="Arial MT"/>
                <a:cs typeface="Arial MT"/>
              </a:rPr>
              <a:t>de </a:t>
            </a:r>
            <a:r>
              <a:rPr sz="2000" dirty="0">
                <a:solidFill>
                  <a:srgbClr val="FF0000"/>
                </a:solidFill>
                <a:latin typeface="Arial MT"/>
                <a:cs typeface="Arial MT"/>
              </a:rPr>
              <a:t>los </a:t>
            </a:r>
            <a:r>
              <a:rPr sz="2000" spc="-5" dirty="0">
                <a:solidFill>
                  <a:srgbClr val="FF0000"/>
                </a:solidFill>
                <a:latin typeface="Arial MT"/>
                <a:cs typeface="Arial MT"/>
              </a:rPr>
              <a:t>contratos celebrados en las </a:t>
            </a:r>
            <a:r>
              <a:rPr sz="2000" dirty="0">
                <a:solidFill>
                  <a:srgbClr val="FF0000"/>
                </a:solidFill>
                <a:latin typeface="Arial MT"/>
                <a:cs typeface="Arial MT"/>
              </a:rPr>
              <a:t>Regionales </a:t>
            </a:r>
            <a:r>
              <a:rPr sz="2000" spc="-5" dirty="0">
                <a:solidFill>
                  <a:srgbClr val="FF0000"/>
                </a:solidFill>
                <a:latin typeface="Arial MT"/>
                <a:cs typeface="Arial MT"/>
              </a:rPr>
              <a:t>serán </a:t>
            </a:r>
            <a:r>
              <a:rPr sz="2000" dirty="0">
                <a:solidFill>
                  <a:srgbClr val="FF0000"/>
                </a:solidFill>
                <a:latin typeface="Arial MT"/>
                <a:cs typeface="Arial MT"/>
              </a:rPr>
              <a:t> suscritas</a:t>
            </a:r>
            <a:r>
              <a:rPr sz="2000" spc="-45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0000"/>
                </a:solidFill>
                <a:latin typeface="Arial MT"/>
                <a:cs typeface="Arial MT"/>
              </a:rPr>
              <a:t>por</a:t>
            </a:r>
            <a:r>
              <a:rPr sz="2000" spc="-15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0000"/>
                </a:solidFill>
                <a:latin typeface="Arial MT"/>
                <a:cs typeface="Arial MT"/>
              </a:rPr>
              <a:t>el</a:t>
            </a:r>
            <a:r>
              <a:rPr sz="2000" spc="-5" dirty="0">
                <a:solidFill>
                  <a:srgbClr val="FF0000"/>
                </a:solidFill>
                <a:latin typeface="Arial MT"/>
                <a:cs typeface="Arial MT"/>
              </a:rPr>
              <a:t> respectivo</a:t>
            </a:r>
            <a:endParaRPr sz="2000">
              <a:latin typeface="Arial MT"/>
              <a:cs typeface="Arial MT"/>
            </a:endParaRPr>
          </a:p>
          <a:p>
            <a:pPr marL="12700">
              <a:spcBef>
                <a:spcPts val="484"/>
              </a:spcBef>
            </a:pPr>
            <a:r>
              <a:rPr sz="2000" spc="-10" dirty="0">
                <a:solidFill>
                  <a:srgbClr val="FF0000"/>
                </a:solidFill>
                <a:latin typeface="Arial MT"/>
                <a:cs typeface="Arial MT"/>
              </a:rPr>
              <a:t>Director.</a:t>
            </a:r>
            <a:endParaRPr sz="20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58109" y="302767"/>
            <a:ext cx="4067175" cy="1068070"/>
          </a:xfrm>
          <a:prstGeom prst="rect">
            <a:avLst/>
          </a:prstGeom>
        </p:spPr>
        <p:txBody>
          <a:bodyPr vert="horz" wrap="square" lIns="0" tIns="74295" rIns="0" bIns="0" rtlCol="0" anchor="ctr">
            <a:spAutoFit/>
          </a:bodyPr>
          <a:lstStyle/>
          <a:p>
            <a:pPr marL="753745" marR="5080" indent="-741045">
              <a:lnSpc>
                <a:spcPts val="3890"/>
              </a:lnSpc>
              <a:spcBef>
                <a:spcPts val="585"/>
              </a:spcBef>
            </a:pPr>
            <a:r>
              <a:rPr sz="3600" dirty="0"/>
              <a:t>SUSPENSIÓN</a:t>
            </a:r>
            <a:r>
              <a:rPr sz="3600" spc="-90" dirty="0"/>
              <a:t> </a:t>
            </a:r>
            <a:r>
              <a:rPr sz="3600" dirty="0"/>
              <a:t>DEL </a:t>
            </a:r>
            <a:r>
              <a:rPr sz="3600" spc="-985" dirty="0"/>
              <a:t> </a:t>
            </a:r>
            <a:r>
              <a:rPr sz="3600" spc="-40" dirty="0"/>
              <a:t>CONTRATO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2059940" y="1747521"/>
            <a:ext cx="3881754" cy="1510029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 marR="5080" algn="just">
              <a:lnSpc>
                <a:spcPts val="2160"/>
              </a:lnSpc>
              <a:spcBef>
                <a:spcPts val="375"/>
              </a:spcBef>
            </a:pP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Las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actas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de suspensión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deberán </a:t>
            </a:r>
            <a:r>
              <a:rPr sz="2000" spc="-54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ser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publicadas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en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el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SECOP </a:t>
            </a:r>
            <a:r>
              <a:rPr sz="2000" spc="-10" dirty="0">
                <a:solidFill>
                  <a:srgbClr val="1E1C11"/>
                </a:solidFill>
                <a:latin typeface="Arial MT"/>
                <a:cs typeface="Arial MT"/>
              </a:rPr>
              <a:t>II, </a:t>
            </a:r>
            <a:r>
              <a:rPr sz="2000" spc="-54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por</a:t>
            </a:r>
            <a:r>
              <a:rPr sz="2000" spc="-3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el</a:t>
            </a:r>
            <a:r>
              <a:rPr sz="2000" spc="-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responsable</a:t>
            </a:r>
            <a:r>
              <a:rPr sz="2000" spc="-3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z="2000" spc="-2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la</a:t>
            </a:r>
            <a:r>
              <a:rPr sz="2000" spc="-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Unidad</a:t>
            </a:r>
            <a:endParaRPr sz="2000">
              <a:latin typeface="Arial MT"/>
              <a:cs typeface="Arial MT"/>
            </a:endParaRPr>
          </a:p>
          <a:p>
            <a:pPr marL="12700" algn="just">
              <a:lnSpc>
                <a:spcPts val="2280"/>
              </a:lnSpc>
              <a:spcBef>
                <a:spcPts val="204"/>
              </a:spcBef>
            </a:pP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Ejecutora</a:t>
            </a:r>
            <a:r>
              <a:rPr sz="2000" spc="35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dentro</a:t>
            </a:r>
            <a:r>
              <a:rPr sz="2000" spc="34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z="2000" spc="35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los</a:t>
            </a:r>
            <a:r>
              <a:rPr sz="2000" spc="35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1E1C11"/>
                </a:solidFill>
                <a:latin typeface="Arial MT"/>
                <a:cs typeface="Arial MT"/>
              </a:rPr>
              <a:t>tres</a:t>
            </a:r>
            <a:r>
              <a:rPr sz="2000" spc="34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(03)</a:t>
            </a:r>
            <a:endParaRPr sz="2000">
              <a:latin typeface="Arial MT"/>
              <a:cs typeface="Arial MT"/>
            </a:endParaRPr>
          </a:p>
          <a:p>
            <a:pPr marL="12700" algn="just">
              <a:lnSpc>
                <a:spcPts val="2280"/>
              </a:lnSpc>
            </a:pP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días</a:t>
            </a:r>
            <a:r>
              <a:rPr sz="2000" spc="-4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siguientes</a:t>
            </a:r>
            <a:r>
              <a:rPr sz="2000" spc="-3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a</a:t>
            </a:r>
            <a:r>
              <a:rPr sz="2000" spc="-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su</a:t>
            </a:r>
            <a:r>
              <a:rPr sz="2000" spc="-2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expedición.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059940" y="3241295"/>
            <a:ext cx="212852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  <a:tabLst>
                <a:tab pos="673735" algn="l"/>
                <a:tab pos="1222375" algn="l"/>
              </a:tabLst>
            </a:pP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E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n	el	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SE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COP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059941" y="3515615"/>
            <a:ext cx="2002789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  <a:tabLst>
                <a:tab pos="1705610" algn="l"/>
              </a:tabLst>
            </a:pP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resp</a:t>
            </a:r>
            <a:r>
              <a:rPr sz="2000" spc="-10" dirty="0">
                <a:solidFill>
                  <a:srgbClr val="1E1C11"/>
                </a:solidFill>
                <a:latin typeface="Arial MT"/>
                <a:cs typeface="Arial MT"/>
              </a:rPr>
              <a:t>o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nsable	de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346576" y="3241295"/>
            <a:ext cx="1595755" cy="612347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 marR="5080" indent="162560">
              <a:lnSpc>
                <a:spcPts val="2160"/>
              </a:lnSpc>
              <a:spcBef>
                <a:spcPts val="375"/>
              </a:spcBef>
              <a:tabLst>
                <a:tab pos="666115" algn="l"/>
                <a:tab pos="1383665" algn="l"/>
              </a:tabLst>
            </a:pPr>
            <a:r>
              <a:rPr sz="2000" spc="-10" dirty="0">
                <a:solidFill>
                  <a:srgbClr val="1E1C11"/>
                </a:solidFill>
                <a:latin typeface="Arial MT"/>
                <a:cs typeface="Arial MT"/>
              </a:rPr>
              <a:t>I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,	</a:t>
            </a:r>
            <a:r>
              <a:rPr sz="2000" spc="-10" dirty="0">
                <a:solidFill>
                  <a:srgbClr val="1E1C11"/>
                </a:solidFill>
                <a:latin typeface="Arial MT"/>
                <a:cs typeface="Arial MT"/>
              </a:rPr>
              <a:t>p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or	el 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la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854066" y="3515615"/>
            <a:ext cx="108712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Di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r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ección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059941" y="3789935"/>
            <a:ext cx="297243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2063750" algn="l"/>
                <a:tab pos="2760980" algn="l"/>
              </a:tabLst>
            </a:pP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Administ</a:t>
            </a:r>
            <a:r>
              <a:rPr sz="2000" spc="-10" dirty="0">
                <a:solidFill>
                  <a:srgbClr val="1E1C11"/>
                </a:solidFill>
                <a:latin typeface="Arial MT"/>
                <a:cs typeface="Arial MT"/>
              </a:rPr>
              <a:t>r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ati</a:t>
            </a:r>
            <a:r>
              <a:rPr sz="2000" spc="-10" dirty="0">
                <a:solidFill>
                  <a:srgbClr val="1E1C11"/>
                </a:solidFill>
                <a:latin typeface="Arial MT"/>
                <a:cs typeface="Arial MT"/>
              </a:rPr>
              <a:t>v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a.	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E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n	el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390516" y="3789935"/>
            <a:ext cx="54927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nivel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059940" y="4064254"/>
            <a:ext cx="300990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regional,</a:t>
            </a:r>
            <a:r>
              <a:rPr sz="2000" spc="-5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las</a:t>
            </a:r>
            <a:r>
              <a:rPr sz="2000" spc="-2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publicaciones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059940" y="4399915"/>
            <a:ext cx="3882390" cy="894476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 marR="5080" algn="just">
              <a:lnSpc>
                <a:spcPts val="2160"/>
              </a:lnSpc>
              <a:spcBef>
                <a:spcPts val="375"/>
              </a:spcBef>
            </a:pP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en SECOP I o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II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las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efectuará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el 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responsable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designado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por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el 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Director</a:t>
            </a:r>
            <a:r>
              <a:rPr sz="2000" spc="-4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Regional.</a:t>
            </a:r>
            <a:endParaRPr sz="2000">
              <a:latin typeface="Arial MT"/>
              <a:cs typeface="Arial MT"/>
            </a:endParaRPr>
          </a:p>
        </p:txBody>
      </p:sp>
      <p:pic>
        <p:nvPicPr>
          <p:cNvPr id="12" name="object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72200" y="2555748"/>
            <a:ext cx="4038600" cy="2766060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7876033" y="5122165"/>
            <a:ext cx="2334895" cy="150041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41910" rIns="0" bIns="0" rtlCol="0">
            <a:spAutoFit/>
          </a:bodyPr>
          <a:lstStyle/>
          <a:p>
            <a:pPr marL="112395">
              <a:spcBef>
                <a:spcPts val="330"/>
              </a:spcBef>
            </a:pPr>
            <a:r>
              <a:rPr sz="700" u="sng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3"/>
              </a:rPr>
              <a:t>Esta</a:t>
            </a:r>
            <a:r>
              <a:rPr sz="700" u="sng" spc="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700" u="sng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3"/>
              </a:rPr>
              <a:t>foto</a:t>
            </a:r>
            <a:r>
              <a:rPr sz="700" spc="25" dirty="0">
                <a:solidFill>
                  <a:srgbClr val="FFFFFF"/>
                </a:solidFill>
                <a:latin typeface="Calibri"/>
                <a:cs typeface="Calibri"/>
                <a:hlinkClick r:id="rId3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FFFFFF"/>
                </a:solidFill>
                <a:latin typeface="Calibri"/>
                <a:cs typeface="Calibri"/>
              </a:rPr>
              <a:t>Autor</a:t>
            </a:r>
            <a:r>
              <a:rPr sz="7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FFFFFF"/>
                </a:solidFill>
                <a:latin typeface="Calibri"/>
                <a:cs typeface="Calibri"/>
              </a:rPr>
              <a:t>desconocido</a:t>
            </a:r>
            <a:r>
              <a:rPr sz="7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FFFFFF"/>
                </a:solidFill>
                <a:latin typeface="Calibri"/>
                <a:cs typeface="Calibri"/>
              </a:rPr>
              <a:t>está</a:t>
            </a:r>
            <a:r>
              <a:rPr sz="7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Calibri"/>
                <a:cs typeface="Calibri"/>
              </a:rPr>
              <a:t>bajo</a:t>
            </a:r>
            <a:r>
              <a:rPr sz="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FFFFFF"/>
                </a:solidFill>
                <a:latin typeface="Calibri"/>
                <a:cs typeface="Calibri"/>
              </a:rPr>
              <a:t>licencia</a:t>
            </a:r>
            <a:r>
              <a:rPr sz="7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u="sng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4"/>
              </a:rPr>
              <a:t>CC</a:t>
            </a:r>
            <a:r>
              <a:rPr sz="700" u="sng" spc="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sz="700" u="sng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4"/>
              </a:rPr>
              <a:t>BY-SA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xfrm>
            <a:off x="8408161" y="6568748"/>
            <a:ext cx="226059" cy="1752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050" b="0" i="0" kern="1200">
                <a:solidFill>
                  <a:schemeClr val="bg1"/>
                </a:solidFill>
                <a:latin typeface="Arial MT"/>
                <a:ea typeface="+mn-ea"/>
                <a:cs typeface="Arial M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spcBef>
                <a:spcPts val="5"/>
              </a:spcBef>
            </a:pPr>
            <a:fld id="{81D60167-4931-47E6-BA6A-407CBD079E47}" type="slidenum">
              <a:rPr lang="es-CO" smtClean="0"/>
              <a:pPr marL="38100">
                <a:spcBef>
                  <a:spcPts val="5"/>
                </a:spcBef>
              </a:pPr>
              <a:t>28</a:t>
            </a:fld>
            <a:endParaRPr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43145" y="1408175"/>
            <a:ext cx="4988813" cy="171831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355716" y="1590803"/>
            <a:ext cx="4333240" cy="772795"/>
          </a:xfrm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marL="184785" marR="5080" indent="-172720" algn="just">
              <a:lnSpc>
                <a:spcPct val="86200"/>
              </a:lnSpc>
              <a:spcBef>
                <a:spcPts val="395"/>
              </a:spcBef>
              <a:buFont typeface="Arial MT"/>
              <a:buChar char="•"/>
              <a:tabLst>
                <a:tab pos="185420" algn="l"/>
              </a:tabLst>
            </a:pPr>
            <a:r>
              <a:rPr b="1" spc="-204" dirty="0">
                <a:solidFill>
                  <a:srgbClr val="1E1C11"/>
                </a:solidFill>
                <a:latin typeface="Arial"/>
                <a:cs typeface="Arial"/>
              </a:rPr>
              <a:t>Son </a:t>
            </a:r>
            <a:r>
              <a:rPr b="1" spc="-170" dirty="0">
                <a:solidFill>
                  <a:srgbClr val="1E1C11"/>
                </a:solidFill>
                <a:latin typeface="Arial"/>
                <a:cs typeface="Arial"/>
              </a:rPr>
              <a:t>aquellas variaciones </a:t>
            </a:r>
            <a:r>
              <a:rPr b="1" spc="-195" dirty="0">
                <a:solidFill>
                  <a:srgbClr val="1E1C11"/>
                </a:solidFill>
                <a:latin typeface="Arial"/>
                <a:cs typeface="Arial"/>
              </a:rPr>
              <a:t>que </a:t>
            </a:r>
            <a:r>
              <a:rPr b="1" spc="-190" dirty="0">
                <a:solidFill>
                  <a:srgbClr val="1E1C11"/>
                </a:solidFill>
                <a:latin typeface="Arial"/>
                <a:cs typeface="Arial"/>
              </a:rPr>
              <a:t>puede </a:t>
            </a:r>
            <a:r>
              <a:rPr b="1" spc="-160" dirty="0">
                <a:solidFill>
                  <a:srgbClr val="1E1C11"/>
                </a:solidFill>
                <a:latin typeface="Arial"/>
                <a:cs typeface="Arial"/>
              </a:rPr>
              <a:t>tener </a:t>
            </a:r>
            <a:r>
              <a:rPr b="1" spc="-190" dirty="0">
                <a:solidFill>
                  <a:srgbClr val="1E1C11"/>
                </a:solidFill>
                <a:latin typeface="Arial"/>
                <a:cs typeface="Arial"/>
              </a:rPr>
              <a:t>un </a:t>
            </a:r>
            <a:r>
              <a:rPr b="1" spc="-18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b="1" spc="-165" dirty="0">
                <a:solidFill>
                  <a:srgbClr val="1E1C11"/>
                </a:solidFill>
                <a:latin typeface="Arial"/>
                <a:cs typeface="Arial"/>
              </a:rPr>
              <a:t>contrato</a:t>
            </a:r>
            <a:r>
              <a:rPr b="1" spc="-16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b="1" spc="-170" dirty="0">
                <a:solidFill>
                  <a:srgbClr val="1E1C11"/>
                </a:solidFill>
                <a:latin typeface="Arial"/>
                <a:cs typeface="Arial"/>
              </a:rPr>
              <a:t>durante</a:t>
            </a:r>
            <a:r>
              <a:rPr b="1" spc="16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b="1" spc="-195" dirty="0">
                <a:solidFill>
                  <a:srgbClr val="1E1C11"/>
                </a:solidFill>
                <a:latin typeface="Arial"/>
                <a:cs typeface="Arial"/>
              </a:rPr>
              <a:t>su</a:t>
            </a:r>
            <a:r>
              <a:rPr b="1" spc="-19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b="1" spc="-165" dirty="0">
                <a:solidFill>
                  <a:srgbClr val="1E1C11"/>
                </a:solidFill>
                <a:latin typeface="Arial"/>
                <a:cs typeface="Arial"/>
              </a:rPr>
              <a:t>ejecución,</a:t>
            </a:r>
            <a:r>
              <a:rPr b="1" spc="-16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b="1" spc="-165" dirty="0">
                <a:solidFill>
                  <a:srgbClr val="1E1C11"/>
                </a:solidFill>
                <a:latin typeface="Arial"/>
                <a:cs typeface="Arial"/>
              </a:rPr>
              <a:t>existiendo </a:t>
            </a:r>
            <a:r>
              <a:rPr b="1" spc="-16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b="1" spc="-190" dirty="0">
                <a:solidFill>
                  <a:srgbClr val="1E1C11"/>
                </a:solidFill>
                <a:latin typeface="Arial"/>
                <a:cs typeface="Arial"/>
              </a:rPr>
              <a:t>a</a:t>
            </a:r>
            <a:r>
              <a:rPr b="1" spc="-195" dirty="0">
                <a:solidFill>
                  <a:srgbClr val="1E1C11"/>
                </a:solidFill>
                <a:latin typeface="Arial"/>
                <a:cs typeface="Arial"/>
              </a:rPr>
              <a:t>c</a:t>
            </a:r>
            <a:r>
              <a:rPr b="1" spc="-200" dirty="0">
                <a:solidFill>
                  <a:srgbClr val="1E1C11"/>
                </a:solidFill>
                <a:latin typeface="Arial"/>
                <a:cs typeface="Arial"/>
              </a:rPr>
              <a:t>u</a:t>
            </a:r>
            <a:r>
              <a:rPr b="1" spc="-195" dirty="0">
                <a:solidFill>
                  <a:srgbClr val="1E1C11"/>
                </a:solidFill>
                <a:latin typeface="Arial"/>
                <a:cs typeface="Arial"/>
              </a:rPr>
              <a:t>e</a:t>
            </a:r>
            <a:r>
              <a:rPr b="1" spc="-175" dirty="0">
                <a:solidFill>
                  <a:srgbClr val="1E1C11"/>
                </a:solidFill>
                <a:latin typeface="Arial"/>
                <a:cs typeface="Arial"/>
              </a:rPr>
              <a:t>rdo</a:t>
            </a:r>
            <a:r>
              <a:rPr b="1" spc="-7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b="1" spc="-190" dirty="0">
                <a:solidFill>
                  <a:srgbClr val="1E1C11"/>
                </a:solidFill>
                <a:latin typeface="Arial"/>
                <a:cs typeface="Arial"/>
              </a:rPr>
              <a:t>e</a:t>
            </a:r>
            <a:r>
              <a:rPr b="1" spc="-210" dirty="0">
                <a:solidFill>
                  <a:srgbClr val="1E1C11"/>
                </a:solidFill>
                <a:latin typeface="Arial"/>
                <a:cs typeface="Arial"/>
              </a:rPr>
              <a:t>n</a:t>
            </a:r>
            <a:r>
              <a:rPr b="1" spc="-140" dirty="0">
                <a:solidFill>
                  <a:srgbClr val="1E1C11"/>
                </a:solidFill>
                <a:latin typeface="Arial"/>
                <a:cs typeface="Arial"/>
              </a:rPr>
              <a:t>tre</a:t>
            </a:r>
            <a:r>
              <a:rPr b="1" spc="-8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b="1" spc="-90" dirty="0">
                <a:solidFill>
                  <a:srgbClr val="1E1C11"/>
                </a:solidFill>
                <a:latin typeface="Arial"/>
                <a:cs typeface="Arial"/>
              </a:rPr>
              <a:t>l</a:t>
            </a:r>
            <a:r>
              <a:rPr b="1" spc="-190" dirty="0">
                <a:solidFill>
                  <a:srgbClr val="1E1C11"/>
                </a:solidFill>
                <a:latin typeface="Arial"/>
                <a:cs typeface="Arial"/>
              </a:rPr>
              <a:t>a</a:t>
            </a:r>
            <a:r>
              <a:rPr b="1" spc="-185" dirty="0">
                <a:solidFill>
                  <a:srgbClr val="1E1C11"/>
                </a:solidFill>
                <a:latin typeface="Arial"/>
                <a:cs typeface="Arial"/>
              </a:rPr>
              <a:t>s</a:t>
            </a:r>
            <a:r>
              <a:rPr b="1" spc="-8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b="1" spc="-200" dirty="0">
                <a:solidFill>
                  <a:srgbClr val="1E1C11"/>
                </a:solidFill>
                <a:latin typeface="Arial"/>
                <a:cs typeface="Arial"/>
              </a:rPr>
              <a:t>p</a:t>
            </a:r>
            <a:r>
              <a:rPr b="1" spc="-195" dirty="0">
                <a:solidFill>
                  <a:srgbClr val="1E1C11"/>
                </a:solidFill>
                <a:latin typeface="Arial"/>
                <a:cs typeface="Arial"/>
              </a:rPr>
              <a:t>a</a:t>
            </a:r>
            <a:r>
              <a:rPr b="1" spc="-150" dirty="0">
                <a:solidFill>
                  <a:srgbClr val="1E1C11"/>
                </a:solidFill>
                <a:latin typeface="Arial"/>
                <a:cs typeface="Arial"/>
              </a:rPr>
              <a:t>rtes</a:t>
            </a:r>
            <a:r>
              <a:rPr b="1" spc="-9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b="1" spc="-200" dirty="0">
                <a:solidFill>
                  <a:srgbClr val="1E1C11"/>
                </a:solidFill>
                <a:latin typeface="Arial"/>
                <a:cs typeface="Arial"/>
              </a:rPr>
              <a:t>d</a:t>
            </a:r>
            <a:r>
              <a:rPr b="1" spc="-195" dirty="0">
                <a:solidFill>
                  <a:srgbClr val="1E1C11"/>
                </a:solidFill>
                <a:latin typeface="Arial"/>
                <a:cs typeface="Arial"/>
              </a:rPr>
              <a:t>e</a:t>
            </a:r>
            <a:r>
              <a:rPr b="1" spc="-90" dirty="0">
                <a:solidFill>
                  <a:srgbClr val="1E1C11"/>
                </a:solidFill>
                <a:latin typeface="Arial"/>
                <a:cs typeface="Arial"/>
              </a:rPr>
              <a:t>l</a:t>
            </a:r>
            <a:r>
              <a:rPr b="1" spc="-8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b="1" spc="-190" dirty="0">
                <a:solidFill>
                  <a:srgbClr val="1E1C11"/>
                </a:solidFill>
                <a:latin typeface="Arial"/>
                <a:cs typeface="Arial"/>
              </a:rPr>
              <a:t>c</a:t>
            </a:r>
            <a:r>
              <a:rPr b="1" spc="-210" dirty="0">
                <a:solidFill>
                  <a:srgbClr val="1E1C11"/>
                </a:solidFill>
                <a:latin typeface="Arial"/>
                <a:cs typeface="Arial"/>
              </a:rPr>
              <a:t>o</a:t>
            </a:r>
            <a:r>
              <a:rPr b="1" spc="-145" dirty="0">
                <a:solidFill>
                  <a:srgbClr val="1E1C11"/>
                </a:solidFill>
                <a:latin typeface="Arial"/>
                <a:cs typeface="Arial"/>
              </a:rPr>
              <a:t>ntrat</a:t>
            </a:r>
            <a:r>
              <a:rPr b="1" spc="-204" dirty="0">
                <a:solidFill>
                  <a:srgbClr val="1E1C11"/>
                </a:solidFill>
                <a:latin typeface="Arial"/>
                <a:cs typeface="Arial"/>
              </a:rPr>
              <a:t>o</a:t>
            </a:r>
            <a:r>
              <a:rPr b="1" spc="-90" dirty="0">
                <a:solidFill>
                  <a:srgbClr val="1E1C11"/>
                </a:solidFill>
                <a:latin typeface="Arial"/>
                <a:cs typeface="Arial"/>
              </a:rPr>
              <a:t>.</a:t>
            </a:r>
            <a:endParaRPr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31491" y="1402080"/>
            <a:ext cx="3414522" cy="1668018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344014" y="1526541"/>
            <a:ext cx="2770505" cy="1269365"/>
          </a:xfrm>
          <a:prstGeom prst="rect">
            <a:avLst/>
          </a:prstGeom>
        </p:spPr>
        <p:txBody>
          <a:bodyPr vert="horz" wrap="square" lIns="0" tIns="78740" rIns="0" bIns="0" rtlCol="0" anchor="ctr">
            <a:spAutoFit/>
          </a:bodyPr>
          <a:lstStyle/>
          <a:p>
            <a:pPr marL="551815" marR="5080" indent="-539750">
              <a:lnSpc>
                <a:spcPts val="3100"/>
              </a:lnSpc>
              <a:spcBef>
                <a:spcPts val="620"/>
              </a:spcBef>
            </a:pPr>
            <a:r>
              <a:rPr sz="3000" spc="-455" dirty="0">
                <a:solidFill>
                  <a:srgbClr val="FFFFFF"/>
                </a:solidFill>
              </a:rPr>
              <a:t>M</a:t>
            </a:r>
            <a:r>
              <a:rPr sz="3000" spc="-415" dirty="0">
                <a:solidFill>
                  <a:srgbClr val="FFFFFF"/>
                </a:solidFill>
              </a:rPr>
              <a:t>O</a:t>
            </a:r>
            <a:r>
              <a:rPr sz="3000" spc="-300" dirty="0">
                <a:solidFill>
                  <a:srgbClr val="FFFFFF"/>
                </a:solidFill>
              </a:rPr>
              <a:t>DIFICACIONES  </a:t>
            </a:r>
            <a:r>
              <a:rPr sz="3000" spc="-380" dirty="0">
                <a:solidFill>
                  <a:srgbClr val="FFFFFF"/>
                </a:solidFill>
              </a:rPr>
              <a:t>DE</a:t>
            </a:r>
            <a:r>
              <a:rPr sz="3000" spc="-150" dirty="0">
                <a:solidFill>
                  <a:srgbClr val="FFFFFF"/>
                </a:solidFill>
              </a:rPr>
              <a:t> </a:t>
            </a:r>
            <a:r>
              <a:rPr sz="3000" spc="-335" dirty="0">
                <a:solidFill>
                  <a:srgbClr val="FFFFFF"/>
                </a:solidFill>
              </a:rPr>
              <a:t>MUTUO  </a:t>
            </a:r>
            <a:r>
              <a:rPr sz="3000" spc="-360" dirty="0">
                <a:solidFill>
                  <a:srgbClr val="FFFFFF"/>
                </a:solidFill>
              </a:rPr>
              <a:t>ACUERDO.</a:t>
            </a:r>
            <a:endParaRPr sz="3000"/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344667" y="2700528"/>
            <a:ext cx="4982718" cy="4086605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5355463" y="3184348"/>
            <a:ext cx="3442970" cy="2996565"/>
          </a:xfrm>
          <a:prstGeom prst="rect">
            <a:avLst/>
          </a:prstGeom>
        </p:spPr>
        <p:txBody>
          <a:bodyPr vert="horz" wrap="square" lIns="0" tIns="46355" rIns="0" bIns="0" rtlCol="0">
            <a:spAutoFit/>
          </a:bodyPr>
          <a:lstStyle/>
          <a:p>
            <a:pPr marL="184785" marR="5080" indent="-172720" algn="just">
              <a:lnSpc>
                <a:spcPct val="86000"/>
              </a:lnSpc>
              <a:spcBef>
                <a:spcPts val="365"/>
              </a:spcBef>
              <a:buFont typeface="Arial MT"/>
              <a:buChar char="•"/>
              <a:tabLst>
                <a:tab pos="185420" algn="l"/>
              </a:tabLst>
            </a:pPr>
            <a:r>
              <a:rPr sz="1600" b="1" spc="-190" dirty="0">
                <a:solidFill>
                  <a:srgbClr val="1E1C11"/>
                </a:solidFill>
                <a:latin typeface="Arial"/>
                <a:cs typeface="Arial"/>
              </a:rPr>
              <a:t>De </a:t>
            </a:r>
            <a:r>
              <a:rPr sz="1600" b="1" spc="-165" dirty="0">
                <a:solidFill>
                  <a:srgbClr val="1E1C11"/>
                </a:solidFill>
                <a:latin typeface="Arial"/>
                <a:cs typeface="Arial"/>
              </a:rPr>
              <a:t>conformidad </a:t>
            </a:r>
            <a:r>
              <a:rPr sz="1600" b="1" spc="-170" dirty="0">
                <a:solidFill>
                  <a:srgbClr val="1E1C11"/>
                </a:solidFill>
                <a:latin typeface="Arial"/>
                <a:cs typeface="Arial"/>
              </a:rPr>
              <a:t>con </a:t>
            </a:r>
            <a:r>
              <a:rPr sz="1600" b="1" spc="-135" dirty="0">
                <a:solidFill>
                  <a:srgbClr val="1E1C11"/>
                </a:solidFill>
                <a:latin typeface="Arial"/>
                <a:cs typeface="Arial"/>
              </a:rPr>
              <a:t>lo </a:t>
            </a:r>
            <a:r>
              <a:rPr sz="1600" b="1" spc="-150" dirty="0">
                <a:solidFill>
                  <a:srgbClr val="1E1C11"/>
                </a:solidFill>
                <a:latin typeface="Arial"/>
                <a:cs typeface="Arial"/>
              </a:rPr>
              <a:t>establecido </a:t>
            </a:r>
            <a:r>
              <a:rPr sz="1600" b="1" spc="-170" dirty="0">
                <a:solidFill>
                  <a:srgbClr val="1E1C11"/>
                </a:solidFill>
                <a:latin typeface="Arial"/>
                <a:cs typeface="Arial"/>
              </a:rPr>
              <a:t>en </a:t>
            </a:r>
            <a:r>
              <a:rPr sz="1600" b="1" spc="-125" dirty="0">
                <a:solidFill>
                  <a:srgbClr val="1E1C11"/>
                </a:solidFill>
                <a:latin typeface="Arial"/>
                <a:cs typeface="Arial"/>
              </a:rPr>
              <a:t>el </a:t>
            </a:r>
            <a:r>
              <a:rPr sz="1600" b="1" spc="-12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600" b="1" spc="-135" dirty="0">
                <a:solidFill>
                  <a:srgbClr val="1E1C11"/>
                </a:solidFill>
                <a:latin typeface="Arial"/>
                <a:cs typeface="Arial"/>
              </a:rPr>
              <a:t>artículo</a:t>
            </a:r>
            <a:r>
              <a:rPr sz="1600" b="1" spc="-13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600" b="1" spc="-165" dirty="0">
                <a:solidFill>
                  <a:srgbClr val="1E1C11"/>
                </a:solidFill>
                <a:latin typeface="Arial"/>
                <a:cs typeface="Arial"/>
              </a:rPr>
              <a:t>16</a:t>
            </a:r>
            <a:r>
              <a:rPr sz="1600" b="1" spc="-16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600" b="1" spc="-170" dirty="0">
                <a:solidFill>
                  <a:srgbClr val="1E1C11"/>
                </a:solidFill>
                <a:latin typeface="Arial"/>
                <a:cs typeface="Arial"/>
              </a:rPr>
              <a:t>de</a:t>
            </a:r>
            <a:r>
              <a:rPr sz="1600" b="1" spc="-16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600" b="1" spc="-125" dirty="0">
                <a:solidFill>
                  <a:srgbClr val="1E1C11"/>
                </a:solidFill>
                <a:latin typeface="Arial"/>
                <a:cs typeface="Arial"/>
              </a:rPr>
              <a:t>la</a:t>
            </a:r>
            <a:r>
              <a:rPr sz="1600" b="1" spc="-12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600" b="1" spc="-135" dirty="0">
                <a:solidFill>
                  <a:srgbClr val="1E1C11"/>
                </a:solidFill>
                <a:latin typeface="Arial"/>
                <a:cs typeface="Arial"/>
              </a:rPr>
              <a:t>ley</a:t>
            </a:r>
            <a:r>
              <a:rPr sz="1600" b="1" spc="-13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600" b="1" spc="-165" dirty="0">
                <a:solidFill>
                  <a:srgbClr val="1E1C11"/>
                </a:solidFill>
                <a:latin typeface="Arial"/>
                <a:cs typeface="Arial"/>
              </a:rPr>
              <a:t>80</a:t>
            </a:r>
            <a:r>
              <a:rPr sz="1600" b="1" spc="-16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600" b="1" spc="-170" dirty="0">
                <a:solidFill>
                  <a:srgbClr val="1E1C11"/>
                </a:solidFill>
                <a:latin typeface="Arial"/>
                <a:cs typeface="Arial"/>
              </a:rPr>
              <a:t>de</a:t>
            </a:r>
            <a:r>
              <a:rPr sz="1600" b="1" spc="-16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600" b="1" spc="-150" dirty="0">
                <a:solidFill>
                  <a:srgbClr val="1E1C11"/>
                </a:solidFill>
                <a:latin typeface="Arial"/>
                <a:cs typeface="Arial"/>
              </a:rPr>
              <a:t>1993,</a:t>
            </a:r>
            <a:r>
              <a:rPr sz="1600" b="1" spc="-14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600" b="1" spc="-170" dirty="0">
                <a:solidFill>
                  <a:srgbClr val="1E1C11"/>
                </a:solidFill>
                <a:latin typeface="Arial"/>
                <a:cs typeface="Arial"/>
              </a:rPr>
              <a:t>son </a:t>
            </a:r>
            <a:r>
              <a:rPr sz="1600" b="1" spc="-16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600" b="1" spc="-150" dirty="0">
                <a:solidFill>
                  <a:srgbClr val="1E1C11"/>
                </a:solidFill>
                <a:latin typeface="Arial"/>
                <a:cs typeface="Arial"/>
              </a:rPr>
              <a:t>aquellas variaciones </a:t>
            </a:r>
            <a:r>
              <a:rPr sz="1600" b="1" spc="-155" dirty="0">
                <a:solidFill>
                  <a:srgbClr val="1E1C11"/>
                </a:solidFill>
                <a:latin typeface="Arial"/>
                <a:cs typeface="Arial"/>
              </a:rPr>
              <a:t>necesarias </a:t>
            </a:r>
            <a:r>
              <a:rPr sz="1600" b="1" spc="-160" dirty="0">
                <a:solidFill>
                  <a:srgbClr val="1E1C11"/>
                </a:solidFill>
                <a:latin typeface="Arial"/>
                <a:cs typeface="Arial"/>
              </a:rPr>
              <a:t>durante </a:t>
            </a:r>
            <a:r>
              <a:rPr sz="1600" b="1" spc="-15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600" b="1" spc="-125" dirty="0">
                <a:solidFill>
                  <a:srgbClr val="1E1C11"/>
                </a:solidFill>
                <a:latin typeface="Arial"/>
                <a:cs typeface="Arial"/>
              </a:rPr>
              <a:t>la</a:t>
            </a:r>
            <a:r>
              <a:rPr sz="1600" b="1" spc="-12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600" b="1" spc="-150" dirty="0">
                <a:solidFill>
                  <a:srgbClr val="1E1C11"/>
                </a:solidFill>
                <a:latin typeface="Arial"/>
                <a:cs typeface="Arial"/>
              </a:rPr>
              <a:t>ejecución</a:t>
            </a:r>
            <a:r>
              <a:rPr sz="1600" b="1" spc="-145" dirty="0">
                <a:solidFill>
                  <a:srgbClr val="1E1C11"/>
                </a:solidFill>
                <a:latin typeface="Arial"/>
                <a:cs typeface="Arial"/>
              </a:rPr>
              <a:t> del</a:t>
            </a:r>
            <a:r>
              <a:rPr sz="1600" b="1" spc="-14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600" b="1" spc="-150" dirty="0">
                <a:solidFill>
                  <a:srgbClr val="1E1C11"/>
                </a:solidFill>
                <a:latin typeface="Arial"/>
                <a:cs typeface="Arial"/>
              </a:rPr>
              <a:t>contrato</a:t>
            </a:r>
            <a:r>
              <a:rPr sz="1600" b="1" spc="-14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600" b="1" spc="-175" dirty="0">
                <a:solidFill>
                  <a:srgbClr val="1E1C11"/>
                </a:solidFill>
                <a:latin typeface="Arial"/>
                <a:cs typeface="Arial"/>
              </a:rPr>
              <a:t>con</a:t>
            </a:r>
            <a:r>
              <a:rPr sz="1600" b="1" spc="-17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600" b="1" spc="-125" dirty="0">
                <a:solidFill>
                  <a:srgbClr val="1E1C11"/>
                </a:solidFill>
                <a:latin typeface="Arial"/>
                <a:cs typeface="Arial"/>
              </a:rPr>
              <a:t>el</a:t>
            </a:r>
            <a:r>
              <a:rPr sz="1600" b="1" spc="-12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600" b="1" spc="-125" dirty="0">
                <a:solidFill>
                  <a:srgbClr val="1E1C11"/>
                </a:solidFill>
                <a:latin typeface="Arial"/>
                <a:cs typeface="Arial"/>
              </a:rPr>
              <a:t>fin</a:t>
            </a:r>
            <a:r>
              <a:rPr sz="1600" b="1" spc="-12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600" b="1" spc="-170" dirty="0">
                <a:solidFill>
                  <a:srgbClr val="1E1C11"/>
                </a:solidFill>
                <a:latin typeface="Arial"/>
                <a:cs typeface="Arial"/>
              </a:rPr>
              <a:t>de </a:t>
            </a:r>
            <a:r>
              <a:rPr sz="1600" b="1" spc="-16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600" b="1" spc="-135" dirty="0">
                <a:solidFill>
                  <a:srgbClr val="1E1C11"/>
                </a:solidFill>
                <a:latin typeface="Arial"/>
                <a:cs typeface="Arial"/>
              </a:rPr>
              <a:t>evitar</a:t>
            </a:r>
            <a:r>
              <a:rPr sz="1600" b="1" spc="-13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600" b="1" spc="-125" dirty="0">
                <a:solidFill>
                  <a:srgbClr val="1E1C11"/>
                </a:solidFill>
                <a:latin typeface="Arial"/>
                <a:cs typeface="Arial"/>
              </a:rPr>
              <a:t>la</a:t>
            </a:r>
            <a:r>
              <a:rPr sz="1600" b="1" spc="-12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600" b="1" spc="-145" dirty="0">
                <a:solidFill>
                  <a:srgbClr val="1E1C11"/>
                </a:solidFill>
                <a:latin typeface="Arial"/>
                <a:cs typeface="Arial"/>
              </a:rPr>
              <a:t>paralización</a:t>
            </a:r>
            <a:r>
              <a:rPr sz="1600" b="1" spc="15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600" b="1" spc="-180" dirty="0">
                <a:solidFill>
                  <a:srgbClr val="1E1C11"/>
                </a:solidFill>
                <a:latin typeface="Arial"/>
                <a:cs typeface="Arial"/>
              </a:rPr>
              <a:t>o</a:t>
            </a:r>
            <a:r>
              <a:rPr sz="1600" b="1" spc="-17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600" b="1" spc="-125" dirty="0">
                <a:solidFill>
                  <a:srgbClr val="1E1C11"/>
                </a:solidFill>
                <a:latin typeface="Arial"/>
                <a:cs typeface="Arial"/>
              </a:rPr>
              <a:t>la</a:t>
            </a:r>
            <a:r>
              <a:rPr sz="1600" b="1" spc="-12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600" b="1" spc="-150" dirty="0">
                <a:solidFill>
                  <a:srgbClr val="1E1C11"/>
                </a:solidFill>
                <a:latin typeface="Arial"/>
                <a:cs typeface="Arial"/>
              </a:rPr>
              <a:t>afectación </a:t>
            </a:r>
            <a:r>
              <a:rPr sz="1600" b="1" spc="-14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600" b="1" spc="-155" dirty="0">
                <a:solidFill>
                  <a:srgbClr val="1E1C11"/>
                </a:solidFill>
                <a:latin typeface="Arial"/>
                <a:cs typeface="Arial"/>
              </a:rPr>
              <a:t>grave</a:t>
            </a:r>
            <a:r>
              <a:rPr sz="1600" b="1" spc="-15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600" b="1" spc="-145" dirty="0">
                <a:solidFill>
                  <a:srgbClr val="1E1C11"/>
                </a:solidFill>
                <a:latin typeface="Arial"/>
                <a:cs typeface="Arial"/>
              </a:rPr>
              <a:t>del</a:t>
            </a:r>
            <a:r>
              <a:rPr sz="1600" b="1" spc="-14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600" b="1" spc="-145" dirty="0">
                <a:solidFill>
                  <a:srgbClr val="1E1C11"/>
                </a:solidFill>
                <a:latin typeface="Arial"/>
                <a:cs typeface="Arial"/>
              </a:rPr>
              <a:t>servicio</a:t>
            </a:r>
            <a:r>
              <a:rPr sz="1600" b="1" spc="-14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600" b="1" spc="-150" dirty="0">
                <a:solidFill>
                  <a:srgbClr val="1E1C11"/>
                </a:solidFill>
                <a:latin typeface="Arial"/>
                <a:cs typeface="Arial"/>
              </a:rPr>
              <a:t>público</a:t>
            </a:r>
            <a:r>
              <a:rPr sz="1600" b="1" spc="-14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600" b="1" spc="-175" dirty="0">
                <a:solidFill>
                  <a:srgbClr val="1E1C11"/>
                </a:solidFill>
                <a:latin typeface="Arial"/>
                <a:cs typeface="Arial"/>
              </a:rPr>
              <a:t>que</a:t>
            </a:r>
            <a:r>
              <a:rPr sz="1600" b="1" spc="-17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600" b="1" spc="-165" dirty="0">
                <a:solidFill>
                  <a:srgbClr val="1E1C11"/>
                </a:solidFill>
                <a:latin typeface="Arial"/>
                <a:cs typeface="Arial"/>
              </a:rPr>
              <a:t>se</a:t>
            </a:r>
            <a:r>
              <a:rPr sz="1600" b="1" spc="-16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600" b="1" spc="-175" dirty="0">
                <a:solidFill>
                  <a:srgbClr val="1E1C11"/>
                </a:solidFill>
                <a:latin typeface="Arial"/>
                <a:cs typeface="Arial"/>
              </a:rPr>
              <a:t>debe </a:t>
            </a:r>
            <a:r>
              <a:rPr sz="1600" b="1" spc="-17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600" b="1" spc="-140" dirty="0">
                <a:solidFill>
                  <a:srgbClr val="1E1C11"/>
                </a:solidFill>
                <a:latin typeface="Arial"/>
                <a:cs typeface="Arial"/>
              </a:rPr>
              <a:t>satisfacer</a:t>
            </a:r>
            <a:r>
              <a:rPr sz="1600" b="1" spc="-13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600" b="1" spc="-175" dirty="0">
                <a:solidFill>
                  <a:srgbClr val="1E1C11"/>
                </a:solidFill>
                <a:latin typeface="Arial"/>
                <a:cs typeface="Arial"/>
              </a:rPr>
              <a:t>con</a:t>
            </a:r>
            <a:r>
              <a:rPr sz="1600" b="1" spc="-17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600" b="1" spc="-125" dirty="0">
                <a:solidFill>
                  <a:srgbClr val="1E1C11"/>
                </a:solidFill>
                <a:latin typeface="Arial"/>
                <a:cs typeface="Arial"/>
              </a:rPr>
              <a:t>el</a:t>
            </a:r>
            <a:r>
              <a:rPr sz="1600" b="1" spc="-12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600" b="1" spc="-150" dirty="0">
                <a:solidFill>
                  <a:srgbClr val="1E1C11"/>
                </a:solidFill>
                <a:latin typeface="Arial"/>
                <a:cs typeface="Arial"/>
              </a:rPr>
              <a:t>contrato</a:t>
            </a:r>
            <a:r>
              <a:rPr sz="1600" b="1" spc="-14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600" b="1" spc="-165" dirty="0">
                <a:solidFill>
                  <a:srgbClr val="1E1C11"/>
                </a:solidFill>
                <a:latin typeface="Arial"/>
                <a:cs typeface="Arial"/>
              </a:rPr>
              <a:t>y</a:t>
            </a:r>
            <a:r>
              <a:rPr sz="1600" b="1" spc="-16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600" b="1" spc="-175" dirty="0">
                <a:solidFill>
                  <a:srgbClr val="1E1C11"/>
                </a:solidFill>
                <a:latin typeface="Arial"/>
                <a:cs typeface="Arial"/>
              </a:rPr>
              <a:t>cuando </a:t>
            </a:r>
            <a:r>
              <a:rPr sz="1600" b="1" spc="-17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600" b="1" spc="-160" dirty="0">
                <a:solidFill>
                  <a:srgbClr val="1E1C11"/>
                </a:solidFill>
                <a:latin typeface="Arial"/>
                <a:cs typeface="Arial"/>
              </a:rPr>
              <a:t>previamente</a:t>
            </a:r>
            <a:r>
              <a:rPr sz="1600" b="1" spc="-15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600" b="1" spc="-135" dirty="0">
                <a:solidFill>
                  <a:srgbClr val="1E1C11"/>
                </a:solidFill>
                <a:latin typeface="Arial"/>
                <a:cs typeface="Arial"/>
              </a:rPr>
              <a:t>las</a:t>
            </a:r>
            <a:r>
              <a:rPr sz="1600" b="1" spc="-13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600" b="1" spc="-150" dirty="0">
                <a:solidFill>
                  <a:srgbClr val="1E1C11"/>
                </a:solidFill>
                <a:latin typeface="Arial"/>
                <a:cs typeface="Arial"/>
              </a:rPr>
              <a:t>partes</a:t>
            </a:r>
            <a:r>
              <a:rPr sz="1600" b="1" spc="-14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600" b="1" spc="-180" dirty="0">
                <a:solidFill>
                  <a:srgbClr val="1E1C11"/>
                </a:solidFill>
                <a:latin typeface="Arial"/>
                <a:cs typeface="Arial"/>
              </a:rPr>
              <a:t>no</a:t>
            </a:r>
            <a:r>
              <a:rPr sz="1600" b="1" spc="-17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600" b="1" spc="-145" dirty="0">
                <a:solidFill>
                  <a:srgbClr val="1E1C11"/>
                </a:solidFill>
                <a:latin typeface="Arial"/>
                <a:cs typeface="Arial"/>
              </a:rPr>
              <a:t>llegan</a:t>
            </a:r>
            <a:r>
              <a:rPr sz="1600" b="1" spc="15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600" b="1" spc="-125" dirty="0">
                <a:solidFill>
                  <a:srgbClr val="1E1C11"/>
                </a:solidFill>
                <a:latin typeface="Arial"/>
                <a:cs typeface="Arial"/>
              </a:rPr>
              <a:t>al </a:t>
            </a:r>
            <a:r>
              <a:rPr sz="1600" b="1" spc="-12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600" b="1" spc="-165" dirty="0">
                <a:solidFill>
                  <a:srgbClr val="1E1C11"/>
                </a:solidFill>
                <a:latin typeface="Arial"/>
                <a:cs typeface="Arial"/>
              </a:rPr>
              <a:t>acuerdo</a:t>
            </a:r>
            <a:r>
              <a:rPr sz="1600" b="1" spc="-16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600" b="1" spc="-145" dirty="0">
                <a:solidFill>
                  <a:srgbClr val="1E1C11"/>
                </a:solidFill>
                <a:latin typeface="Arial"/>
                <a:cs typeface="Arial"/>
              </a:rPr>
              <a:t>respectivo.</a:t>
            </a:r>
            <a:r>
              <a:rPr sz="1600" b="1" spc="15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600" b="1" spc="-190" dirty="0">
                <a:solidFill>
                  <a:srgbClr val="1E1C11"/>
                </a:solidFill>
                <a:latin typeface="Arial"/>
                <a:cs typeface="Arial"/>
              </a:rPr>
              <a:t>En</a:t>
            </a:r>
            <a:r>
              <a:rPr sz="1600" b="1" spc="-18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600" b="1" spc="-150" dirty="0">
                <a:solidFill>
                  <a:srgbClr val="1E1C11"/>
                </a:solidFill>
                <a:latin typeface="Arial"/>
                <a:cs typeface="Arial"/>
              </a:rPr>
              <a:t>este</a:t>
            </a:r>
            <a:r>
              <a:rPr sz="1600" b="1" spc="-14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600" b="1" spc="-170" dirty="0">
                <a:solidFill>
                  <a:srgbClr val="1E1C11"/>
                </a:solidFill>
                <a:latin typeface="Arial"/>
                <a:cs typeface="Arial"/>
              </a:rPr>
              <a:t>caso</a:t>
            </a:r>
            <a:r>
              <a:rPr sz="1600" b="1" spc="10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600" b="1" spc="-130" dirty="0">
                <a:solidFill>
                  <a:srgbClr val="1E1C11"/>
                </a:solidFill>
                <a:latin typeface="Arial"/>
                <a:cs typeface="Arial"/>
              </a:rPr>
              <a:t>la </a:t>
            </a:r>
            <a:r>
              <a:rPr sz="1600" b="1" spc="-12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600" b="1" spc="-150" dirty="0">
                <a:solidFill>
                  <a:srgbClr val="1E1C11"/>
                </a:solidFill>
                <a:latin typeface="Arial"/>
                <a:cs typeface="Arial"/>
              </a:rPr>
              <a:t>administración</a:t>
            </a:r>
            <a:r>
              <a:rPr sz="1600" b="1" spc="-14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600" b="1" spc="-170" dirty="0">
                <a:solidFill>
                  <a:srgbClr val="1E1C11"/>
                </a:solidFill>
                <a:latin typeface="Arial"/>
                <a:cs typeface="Arial"/>
              </a:rPr>
              <a:t>en</a:t>
            </a:r>
            <a:r>
              <a:rPr sz="1600" b="1" spc="10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600" b="1" spc="-150" dirty="0">
                <a:solidFill>
                  <a:srgbClr val="1E1C11"/>
                </a:solidFill>
                <a:latin typeface="Arial"/>
                <a:cs typeface="Arial"/>
              </a:rPr>
              <a:t>acto</a:t>
            </a:r>
            <a:r>
              <a:rPr sz="1600" b="1" spc="-145" dirty="0">
                <a:solidFill>
                  <a:srgbClr val="1E1C11"/>
                </a:solidFill>
                <a:latin typeface="Arial"/>
                <a:cs typeface="Arial"/>
              </a:rPr>
              <a:t> administrativo </a:t>
            </a:r>
            <a:r>
              <a:rPr sz="1600" b="1" spc="-14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600" b="1" spc="-165" dirty="0">
                <a:solidFill>
                  <a:srgbClr val="1E1C11"/>
                </a:solidFill>
                <a:latin typeface="Arial"/>
                <a:cs typeface="Arial"/>
              </a:rPr>
              <a:t>debidamente</a:t>
            </a:r>
            <a:r>
              <a:rPr sz="1600" b="1" spc="-16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600" b="1" spc="-155" dirty="0">
                <a:solidFill>
                  <a:srgbClr val="1E1C11"/>
                </a:solidFill>
                <a:latin typeface="Arial"/>
                <a:cs typeface="Arial"/>
              </a:rPr>
              <a:t>motivado,</a:t>
            </a:r>
            <a:r>
              <a:rPr sz="1600" b="1" spc="-150" dirty="0">
                <a:solidFill>
                  <a:srgbClr val="1E1C11"/>
                </a:solidFill>
                <a:latin typeface="Arial"/>
                <a:cs typeface="Arial"/>
              </a:rPr>
              <a:t> modificará</a:t>
            </a:r>
            <a:r>
              <a:rPr sz="1600" b="1" spc="-14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600" b="1" spc="-125" dirty="0">
                <a:solidFill>
                  <a:srgbClr val="1E1C11"/>
                </a:solidFill>
                <a:latin typeface="Arial"/>
                <a:cs typeface="Arial"/>
              </a:rPr>
              <a:t>el </a:t>
            </a:r>
            <a:r>
              <a:rPr sz="1600" b="1" spc="-43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600" b="1" spc="-150" dirty="0">
                <a:solidFill>
                  <a:srgbClr val="1E1C11"/>
                </a:solidFill>
                <a:latin typeface="Arial"/>
                <a:cs typeface="Arial"/>
              </a:rPr>
              <a:t>contrato</a:t>
            </a:r>
            <a:r>
              <a:rPr sz="1600" b="1" spc="-14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600" b="1" spc="-160" dirty="0">
                <a:solidFill>
                  <a:srgbClr val="1E1C11"/>
                </a:solidFill>
                <a:latin typeface="Arial"/>
                <a:cs typeface="Arial"/>
              </a:rPr>
              <a:t>mediante</a:t>
            </a:r>
            <a:r>
              <a:rPr sz="1600" b="1" spc="12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600" b="1" spc="-125" dirty="0">
                <a:solidFill>
                  <a:srgbClr val="1E1C11"/>
                </a:solidFill>
                <a:latin typeface="Arial"/>
                <a:cs typeface="Arial"/>
              </a:rPr>
              <a:t>la</a:t>
            </a:r>
            <a:r>
              <a:rPr sz="1600" b="1" spc="19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600" b="1" spc="-155" dirty="0">
                <a:solidFill>
                  <a:srgbClr val="1E1C11"/>
                </a:solidFill>
                <a:latin typeface="Arial"/>
                <a:cs typeface="Arial"/>
              </a:rPr>
              <a:t>supresión</a:t>
            </a:r>
            <a:r>
              <a:rPr sz="1600" b="1" spc="13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600" b="1" spc="-180" dirty="0">
                <a:solidFill>
                  <a:srgbClr val="1E1C11"/>
                </a:solidFill>
                <a:latin typeface="Arial"/>
                <a:cs typeface="Arial"/>
              </a:rPr>
              <a:t>o </a:t>
            </a:r>
            <a:r>
              <a:rPr sz="1600" b="1" spc="-17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600" b="1" spc="-150" dirty="0">
                <a:solidFill>
                  <a:srgbClr val="1E1C11"/>
                </a:solidFill>
                <a:latin typeface="Arial"/>
                <a:cs typeface="Arial"/>
              </a:rPr>
              <a:t>adición</a:t>
            </a:r>
            <a:r>
              <a:rPr sz="1600" b="1" spc="-14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600" b="1" spc="-170" dirty="0">
                <a:solidFill>
                  <a:srgbClr val="1E1C11"/>
                </a:solidFill>
                <a:latin typeface="Arial"/>
                <a:cs typeface="Arial"/>
              </a:rPr>
              <a:t>de</a:t>
            </a:r>
            <a:r>
              <a:rPr sz="1600" b="1" spc="10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600" b="1" spc="-150" dirty="0">
                <a:solidFill>
                  <a:srgbClr val="1E1C11"/>
                </a:solidFill>
                <a:latin typeface="Arial"/>
                <a:cs typeface="Arial"/>
              </a:rPr>
              <a:t>obras,</a:t>
            </a:r>
            <a:r>
              <a:rPr sz="1600" b="1" spc="14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600" b="1" spc="-140" dirty="0">
                <a:solidFill>
                  <a:srgbClr val="1E1C11"/>
                </a:solidFill>
                <a:latin typeface="Arial"/>
                <a:cs typeface="Arial"/>
              </a:rPr>
              <a:t>trabajos,</a:t>
            </a:r>
            <a:r>
              <a:rPr sz="1600" b="1" spc="16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600" b="1" spc="-150" dirty="0">
                <a:solidFill>
                  <a:srgbClr val="1E1C11"/>
                </a:solidFill>
                <a:latin typeface="Arial"/>
                <a:cs typeface="Arial"/>
              </a:rPr>
              <a:t>suministros </a:t>
            </a:r>
            <a:r>
              <a:rPr sz="1600" b="1" spc="-14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600" b="1" spc="-180" dirty="0">
                <a:solidFill>
                  <a:srgbClr val="1E1C11"/>
                </a:solidFill>
                <a:latin typeface="Arial"/>
                <a:cs typeface="Arial"/>
              </a:rPr>
              <a:t>o</a:t>
            </a:r>
            <a:r>
              <a:rPr sz="1600" b="1" spc="-8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600" b="1" spc="-170" dirty="0">
                <a:solidFill>
                  <a:srgbClr val="1E1C11"/>
                </a:solidFill>
                <a:latin typeface="Arial"/>
                <a:cs typeface="Arial"/>
              </a:rPr>
              <a:t>s</a:t>
            </a:r>
            <a:r>
              <a:rPr sz="1600" b="1" spc="-165" dirty="0">
                <a:solidFill>
                  <a:srgbClr val="1E1C11"/>
                </a:solidFill>
                <a:latin typeface="Arial"/>
                <a:cs typeface="Arial"/>
              </a:rPr>
              <a:t>e</a:t>
            </a:r>
            <a:r>
              <a:rPr sz="1600" b="1" spc="-125" dirty="0">
                <a:solidFill>
                  <a:srgbClr val="1E1C11"/>
                </a:solidFill>
                <a:latin typeface="Arial"/>
                <a:cs typeface="Arial"/>
              </a:rPr>
              <a:t>r</a:t>
            </a:r>
            <a:r>
              <a:rPr sz="1600" b="1" spc="-145" dirty="0">
                <a:solidFill>
                  <a:srgbClr val="1E1C11"/>
                </a:solidFill>
                <a:latin typeface="Arial"/>
                <a:cs typeface="Arial"/>
              </a:rPr>
              <a:t>vicios</a:t>
            </a:r>
            <a:r>
              <a:rPr sz="1600" b="1" spc="-85" dirty="0">
                <a:solidFill>
                  <a:srgbClr val="1E1C11"/>
                </a:solidFill>
                <a:latin typeface="Arial"/>
                <a:cs typeface="Arial"/>
              </a:rPr>
              <a:t>,</a:t>
            </a:r>
            <a:r>
              <a:rPr sz="1600" b="1" spc="-7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600" b="1" spc="-170" dirty="0">
                <a:solidFill>
                  <a:srgbClr val="1E1C11"/>
                </a:solidFill>
                <a:latin typeface="Arial"/>
                <a:cs typeface="Arial"/>
              </a:rPr>
              <a:t>e</a:t>
            </a:r>
            <a:r>
              <a:rPr sz="1600" b="1" spc="-180" dirty="0">
                <a:solidFill>
                  <a:srgbClr val="1E1C11"/>
                </a:solidFill>
                <a:latin typeface="Arial"/>
                <a:cs typeface="Arial"/>
              </a:rPr>
              <a:t>n</a:t>
            </a:r>
            <a:r>
              <a:rPr sz="1600" b="1" spc="-100" dirty="0">
                <a:solidFill>
                  <a:srgbClr val="1E1C11"/>
                </a:solidFill>
                <a:latin typeface="Arial"/>
                <a:cs typeface="Arial"/>
              </a:rPr>
              <a:t>t</a:t>
            </a:r>
            <a:r>
              <a:rPr sz="1600" b="1" spc="-125" dirty="0">
                <a:solidFill>
                  <a:srgbClr val="1E1C11"/>
                </a:solidFill>
                <a:latin typeface="Arial"/>
                <a:cs typeface="Arial"/>
              </a:rPr>
              <a:t>r</a:t>
            </a:r>
            <a:r>
              <a:rPr sz="1600" b="1" spc="-165" dirty="0">
                <a:solidFill>
                  <a:srgbClr val="1E1C11"/>
                </a:solidFill>
                <a:latin typeface="Arial"/>
                <a:cs typeface="Arial"/>
              </a:rPr>
              <a:t>e</a:t>
            </a:r>
            <a:r>
              <a:rPr sz="1600" b="1" spc="-7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1600" b="1" spc="-140" dirty="0">
                <a:solidFill>
                  <a:srgbClr val="1E1C11"/>
                </a:solidFill>
                <a:latin typeface="Arial"/>
                <a:cs typeface="Arial"/>
              </a:rPr>
              <a:t>ot</a:t>
            </a:r>
            <a:r>
              <a:rPr sz="1600" b="1" spc="-125" dirty="0">
                <a:solidFill>
                  <a:srgbClr val="1E1C11"/>
                </a:solidFill>
                <a:latin typeface="Arial"/>
                <a:cs typeface="Arial"/>
              </a:rPr>
              <a:t>r</a:t>
            </a:r>
            <a:r>
              <a:rPr sz="1600" b="1" spc="-170" dirty="0">
                <a:solidFill>
                  <a:srgbClr val="1E1C11"/>
                </a:solidFill>
                <a:latin typeface="Arial"/>
                <a:cs typeface="Arial"/>
              </a:rPr>
              <a:t>os</a:t>
            </a:r>
            <a:endParaRPr sz="1600">
              <a:latin typeface="Arial"/>
              <a:cs typeface="Arial"/>
            </a:endParaRPr>
          </a:p>
        </p:txBody>
      </p: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007108" y="3087623"/>
            <a:ext cx="3412998" cy="3358134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2318716" y="4272534"/>
            <a:ext cx="2770505" cy="874598"/>
          </a:xfrm>
          <a:prstGeom prst="rect">
            <a:avLst/>
          </a:prstGeom>
        </p:spPr>
        <p:txBody>
          <a:bodyPr vert="horz" wrap="square" lIns="0" tIns="78740" rIns="0" bIns="0" rtlCol="0">
            <a:spAutoFit/>
          </a:bodyPr>
          <a:lstStyle/>
          <a:p>
            <a:pPr marL="146685" marR="5080" indent="-134620">
              <a:lnSpc>
                <a:spcPts val="3100"/>
              </a:lnSpc>
              <a:spcBef>
                <a:spcPts val="620"/>
              </a:spcBef>
            </a:pPr>
            <a:r>
              <a:rPr sz="2800" b="1" spc="-455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2800" b="1" spc="-41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800" b="1" spc="-300" dirty="0">
                <a:solidFill>
                  <a:srgbClr val="FFFFFF"/>
                </a:solidFill>
                <a:latin typeface="Arial"/>
                <a:cs typeface="Arial"/>
              </a:rPr>
              <a:t>DIFICACIONES  </a:t>
            </a:r>
            <a:r>
              <a:rPr sz="2800" b="1" spc="-350" dirty="0">
                <a:solidFill>
                  <a:srgbClr val="FFFFFF"/>
                </a:solidFill>
                <a:latin typeface="Arial"/>
                <a:cs typeface="Arial"/>
              </a:rPr>
              <a:t>UNILATERALES.</a:t>
            </a:r>
            <a:endParaRPr sz="28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4D1591B4-D83B-4BF4-9E98-A23BC89C3F75}"/>
              </a:ext>
            </a:extLst>
          </p:cNvPr>
          <p:cNvSpPr txBox="1">
            <a:spLocks/>
          </p:cNvSpPr>
          <p:nvPr/>
        </p:nvSpPr>
        <p:spPr>
          <a:xfrm>
            <a:off x="1493520" y="2981419"/>
            <a:ext cx="920496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200" b="1" i="0">
                <a:solidFill>
                  <a:srgbClr val="00AFEF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marR="5080" lvl="0" indent="8509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3600" dirty="0">
                <a:solidFill>
                  <a:srgbClr val="09235B"/>
                </a:solidFill>
                <a:latin typeface="arial" panose="020B0604020202020204" pitchFamily="34" charset="0"/>
                <a:ea typeface="+mn-ea"/>
                <a:cs typeface="+mn-cs"/>
              </a:rPr>
              <a:t>1. SUPERVISIÓN E INTERVENTORÍA</a:t>
            </a:r>
          </a:p>
        </p:txBody>
      </p:sp>
    </p:spTree>
    <p:extLst>
      <p:ext uri="{BB962C8B-B14F-4D97-AF65-F5344CB8AC3E}">
        <p14:creationId xmlns:p14="http://schemas.microsoft.com/office/powerpoint/2010/main" val="2993881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995017" y="823087"/>
            <a:ext cx="8338820" cy="45789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39720" marR="3241675" algn="ctr">
              <a:spcBef>
                <a:spcPts val="100"/>
              </a:spcBef>
            </a:pP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CLASE DE 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MOD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I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FIC</a:t>
            </a:r>
            <a:r>
              <a:rPr sz="2400" b="1" spc="-35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sz="2400" b="1" spc="-5" dirty="0">
                <a:solidFill>
                  <a:srgbClr val="006FC0"/>
                </a:solidFill>
                <a:latin typeface="Calibri"/>
                <a:cs typeface="Calibri"/>
              </a:rPr>
              <a:t>CI</a:t>
            </a:r>
            <a:r>
              <a:rPr sz="2400" b="1" spc="-10" dirty="0">
                <a:solidFill>
                  <a:srgbClr val="006FC0"/>
                </a:solidFill>
                <a:latin typeface="Calibri"/>
                <a:cs typeface="Calibri"/>
              </a:rPr>
              <a:t>O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N</a:t>
            </a:r>
            <a:r>
              <a:rPr sz="2400" b="1" spc="-20" dirty="0">
                <a:solidFill>
                  <a:srgbClr val="006FC0"/>
                </a:solidFill>
                <a:latin typeface="Calibri"/>
                <a:cs typeface="Calibri"/>
              </a:rPr>
              <a:t>E</a:t>
            </a:r>
            <a:r>
              <a:rPr sz="2400" b="1" dirty="0">
                <a:solidFill>
                  <a:srgbClr val="006FC0"/>
                </a:solidFill>
                <a:latin typeface="Calibri"/>
                <a:cs typeface="Calibri"/>
              </a:rPr>
              <a:t>S</a:t>
            </a:r>
            <a:endParaRPr sz="2400">
              <a:latin typeface="Calibri"/>
              <a:cs typeface="Calibri"/>
            </a:endParaRPr>
          </a:p>
          <a:p>
            <a:pPr marL="284480" indent="-272415">
              <a:spcBef>
                <a:spcPts val="1285"/>
              </a:spcBef>
              <a:buSzPct val="95833"/>
              <a:buFont typeface="Wingdings"/>
              <a:buChar char=""/>
              <a:tabLst>
                <a:tab pos="285115" algn="l"/>
              </a:tabLst>
            </a:pP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ADICIÓN:</a:t>
            </a:r>
            <a:r>
              <a:rPr sz="2400" spc="-2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modificación</a:t>
            </a:r>
            <a:r>
              <a:rPr sz="2400" spc="-2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del</a:t>
            </a:r>
            <a:r>
              <a:rPr sz="2400" spc="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20" dirty="0">
                <a:solidFill>
                  <a:srgbClr val="1E1C11"/>
                </a:solidFill>
                <a:latin typeface="Calibri"/>
                <a:cs typeface="Calibri"/>
              </a:rPr>
              <a:t>contrato 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aumentando</a:t>
            </a:r>
            <a:r>
              <a:rPr sz="2400" spc="-1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su</a:t>
            </a:r>
            <a:r>
              <a:rPr sz="2400" spc="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50" dirty="0">
                <a:solidFill>
                  <a:srgbClr val="1E1C11"/>
                </a:solidFill>
                <a:latin typeface="Calibri"/>
                <a:cs typeface="Calibri"/>
              </a:rPr>
              <a:t>valor.</a:t>
            </a:r>
            <a:endParaRPr sz="2400">
              <a:latin typeface="Calibri"/>
              <a:cs typeface="Calibri"/>
            </a:endParaRPr>
          </a:p>
          <a:p>
            <a:pPr>
              <a:spcBef>
                <a:spcPts val="10"/>
              </a:spcBef>
              <a:buClr>
                <a:srgbClr val="1E1C11"/>
              </a:buClr>
              <a:buFont typeface="Wingdings"/>
              <a:buChar char=""/>
            </a:pPr>
            <a:endParaRPr sz="2350">
              <a:latin typeface="Calibri"/>
              <a:cs typeface="Calibri"/>
            </a:endParaRPr>
          </a:p>
          <a:p>
            <a:pPr marL="12700" marR="5080">
              <a:buSzPct val="95833"/>
              <a:buFont typeface="Wingdings"/>
              <a:buChar char=""/>
              <a:tabLst>
                <a:tab pos="285115" algn="l"/>
              </a:tabLst>
            </a:pPr>
            <a:r>
              <a:rPr sz="2400" spc="-10" dirty="0">
                <a:solidFill>
                  <a:srgbClr val="1E1C11"/>
                </a:solidFill>
                <a:latin typeface="Calibri"/>
                <a:cs typeface="Calibri"/>
              </a:rPr>
              <a:t>PRORROGA:</a:t>
            </a:r>
            <a:r>
              <a:rPr sz="2400" spc="28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modificación</a:t>
            </a:r>
            <a:r>
              <a:rPr sz="2400" spc="29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del</a:t>
            </a:r>
            <a:r>
              <a:rPr sz="2400" spc="30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20" dirty="0">
                <a:solidFill>
                  <a:srgbClr val="1E1C11"/>
                </a:solidFill>
                <a:latin typeface="Calibri"/>
                <a:cs typeface="Calibri"/>
              </a:rPr>
              <a:t>contrato</a:t>
            </a:r>
            <a:r>
              <a:rPr sz="2400" spc="28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que</a:t>
            </a:r>
            <a:r>
              <a:rPr sz="2400" spc="29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implica</a:t>
            </a:r>
            <a:r>
              <a:rPr sz="2400" spc="28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la</a:t>
            </a:r>
            <a:r>
              <a:rPr sz="2400" spc="29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1E1C11"/>
                </a:solidFill>
                <a:latin typeface="Calibri"/>
                <a:cs typeface="Calibri"/>
              </a:rPr>
              <a:t>extensión </a:t>
            </a:r>
            <a:r>
              <a:rPr sz="2400" spc="-52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de su </a:t>
            </a:r>
            <a:r>
              <a:rPr sz="2400" spc="-15" dirty="0">
                <a:solidFill>
                  <a:srgbClr val="1E1C11"/>
                </a:solidFill>
                <a:latin typeface="Calibri"/>
                <a:cs typeface="Calibri"/>
              </a:rPr>
              <a:t>plazo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 de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ejecución.</a:t>
            </a:r>
            <a:endParaRPr sz="2400">
              <a:latin typeface="Calibri"/>
              <a:cs typeface="Calibri"/>
            </a:endParaRPr>
          </a:p>
          <a:p>
            <a:pPr>
              <a:spcBef>
                <a:spcPts val="15"/>
              </a:spcBef>
              <a:buClr>
                <a:srgbClr val="1E1C11"/>
              </a:buClr>
              <a:buFont typeface="Wingdings"/>
              <a:buChar char=""/>
            </a:pPr>
            <a:endParaRPr sz="2350">
              <a:latin typeface="Calibri"/>
              <a:cs typeface="Calibri"/>
            </a:endParaRPr>
          </a:p>
          <a:p>
            <a:pPr marL="12700" marR="7620">
              <a:buSzPct val="95833"/>
              <a:buFont typeface="Wingdings"/>
              <a:buChar char=""/>
              <a:tabLst>
                <a:tab pos="285115" algn="l"/>
                <a:tab pos="2447925" algn="l"/>
                <a:tab pos="3737610" algn="l"/>
                <a:tab pos="4218940" algn="l"/>
                <a:tab pos="4610735" algn="l"/>
                <a:tab pos="6026785" algn="l"/>
                <a:tab pos="6510020" algn="l"/>
                <a:tab pos="7505700" algn="l"/>
                <a:tab pos="7987030" algn="l"/>
              </a:tabLst>
            </a:pP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MOD</a:t>
            </a:r>
            <a:r>
              <a:rPr sz="2400" spc="-10" dirty="0">
                <a:solidFill>
                  <a:srgbClr val="1E1C11"/>
                </a:solidFill>
                <a:latin typeface="Calibri"/>
                <a:cs typeface="Calibri"/>
              </a:rPr>
              <a:t>I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FI</a:t>
            </a:r>
            <a:r>
              <a:rPr sz="2400" spc="-15" dirty="0">
                <a:solidFill>
                  <a:srgbClr val="1E1C11"/>
                </a:solidFill>
                <a:latin typeface="Calibri"/>
                <a:cs typeface="Calibri"/>
              </a:rPr>
              <a:t>C</a:t>
            </a:r>
            <a:r>
              <a:rPr sz="2400" spc="-25" dirty="0">
                <a:solidFill>
                  <a:srgbClr val="1E1C11"/>
                </a:solidFill>
                <a:latin typeface="Calibri"/>
                <a:cs typeface="Calibri"/>
              </a:rPr>
              <a:t>A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C</a:t>
            </a:r>
            <a:r>
              <a:rPr sz="2400" spc="-15" dirty="0">
                <a:solidFill>
                  <a:srgbClr val="1E1C11"/>
                </a:solidFill>
                <a:latin typeface="Calibri"/>
                <a:cs typeface="Calibri"/>
              </a:rPr>
              <a:t>I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ÓN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:	</a:t>
            </a:r>
            <a:r>
              <a:rPr sz="2400" spc="-40" dirty="0">
                <a:solidFill>
                  <a:srgbClr val="1E1C11"/>
                </a:solidFill>
                <a:latin typeface="Calibri"/>
                <a:cs typeface="Calibri"/>
              </a:rPr>
              <a:t>v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ariac</a:t>
            </a:r>
            <a:r>
              <a:rPr sz="2400" spc="-10" dirty="0">
                <a:solidFill>
                  <a:srgbClr val="1E1C11"/>
                </a:solidFill>
                <a:latin typeface="Calibri"/>
                <a:cs typeface="Calibri"/>
              </a:rPr>
              <a:t>i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ó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n	</a:t>
            </a:r>
            <a:r>
              <a:rPr sz="2400" spc="5" dirty="0">
                <a:solidFill>
                  <a:srgbClr val="1E1C11"/>
                </a:solidFill>
                <a:latin typeface="Calibri"/>
                <a:cs typeface="Calibri"/>
              </a:rPr>
              <a:t>e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n	</a:t>
            </a:r>
            <a:r>
              <a:rPr sz="2400" spc="5" dirty="0">
                <a:solidFill>
                  <a:srgbClr val="1E1C11"/>
                </a:solidFill>
                <a:latin typeface="Calibri"/>
                <a:cs typeface="Calibri"/>
              </a:rPr>
              <a:t>e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l	</a:t>
            </a:r>
            <a:r>
              <a:rPr sz="2400" spc="-10" dirty="0">
                <a:solidFill>
                  <a:srgbClr val="1E1C11"/>
                </a:solidFill>
                <a:latin typeface="Calibri"/>
                <a:cs typeface="Calibri"/>
              </a:rPr>
              <a:t>c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o</a:t>
            </a:r>
            <a:r>
              <a:rPr sz="2400" spc="-30" dirty="0">
                <a:solidFill>
                  <a:srgbClr val="1E1C11"/>
                </a:solidFill>
                <a:latin typeface="Calibri"/>
                <a:cs typeface="Calibri"/>
              </a:rPr>
              <a:t>n</a:t>
            </a:r>
            <a:r>
              <a:rPr sz="2400" spc="-25" dirty="0">
                <a:solidFill>
                  <a:srgbClr val="1E1C11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enido	</a:t>
            </a:r>
            <a:r>
              <a:rPr sz="2400" spc="10" dirty="0">
                <a:solidFill>
                  <a:srgbClr val="1E1C11"/>
                </a:solidFill>
                <a:latin typeface="Calibri"/>
                <a:cs typeface="Calibri"/>
              </a:rPr>
              <a:t>d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e	alguna	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d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e	las  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cláusulas</a:t>
            </a:r>
            <a:r>
              <a:rPr sz="2400" spc="-2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del</a:t>
            </a:r>
            <a:r>
              <a:rPr sz="2400" spc="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20" dirty="0">
                <a:solidFill>
                  <a:srgbClr val="1E1C11"/>
                </a:solidFill>
                <a:latin typeface="Calibri"/>
                <a:cs typeface="Calibri"/>
              </a:rPr>
              <a:t>contrato.</a:t>
            </a:r>
            <a:endParaRPr sz="2400">
              <a:latin typeface="Calibri"/>
              <a:cs typeface="Calibri"/>
            </a:endParaRPr>
          </a:p>
          <a:p>
            <a:pPr>
              <a:spcBef>
                <a:spcPts val="10"/>
              </a:spcBef>
              <a:buClr>
                <a:srgbClr val="1E1C11"/>
              </a:buClr>
              <a:buFont typeface="Wingdings"/>
              <a:buChar char=""/>
            </a:pPr>
            <a:endParaRPr sz="2350">
              <a:latin typeface="Calibri"/>
              <a:cs typeface="Calibri"/>
            </a:endParaRPr>
          </a:p>
          <a:p>
            <a:pPr marL="285115" indent="-273050">
              <a:buSzPct val="95833"/>
              <a:buFont typeface="Wingdings"/>
              <a:buChar char=""/>
              <a:tabLst>
                <a:tab pos="285750" algn="l"/>
                <a:tab pos="1146175" algn="l"/>
                <a:tab pos="1602105" algn="l"/>
                <a:tab pos="3016250" algn="l"/>
                <a:tab pos="3388360" algn="l"/>
                <a:tab pos="4184015" algn="l"/>
                <a:tab pos="4723765" algn="l"/>
                <a:tab pos="5929630" algn="l"/>
                <a:tab pos="6558915" algn="l"/>
                <a:tab pos="7035800" algn="l"/>
                <a:tab pos="8105775" algn="l"/>
              </a:tabLst>
            </a:pPr>
            <a:r>
              <a:rPr sz="2400" spc="-70" dirty="0">
                <a:solidFill>
                  <a:srgbClr val="1E1C11"/>
                </a:solidFill>
                <a:latin typeface="Calibri"/>
                <a:cs typeface="Calibri"/>
              </a:rPr>
              <a:t>O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T</a:t>
            </a:r>
            <a:r>
              <a:rPr sz="2400" spc="-30" dirty="0">
                <a:solidFill>
                  <a:srgbClr val="1E1C11"/>
                </a:solidFill>
                <a:latin typeface="Calibri"/>
                <a:cs typeface="Calibri"/>
              </a:rPr>
              <a:t>R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O	S</a:t>
            </a:r>
            <a:r>
              <a:rPr sz="2400" spc="-10" dirty="0">
                <a:solidFill>
                  <a:srgbClr val="1E1C11"/>
                </a:solidFill>
                <a:latin typeface="Calibri"/>
                <a:cs typeface="Calibri"/>
              </a:rPr>
              <a:t>I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:	acla</a:t>
            </a:r>
            <a:r>
              <a:rPr sz="2400" spc="-45" dirty="0">
                <a:solidFill>
                  <a:srgbClr val="1E1C11"/>
                </a:solidFill>
                <a:latin typeface="Calibri"/>
                <a:cs typeface="Calibri"/>
              </a:rPr>
              <a:t>r</a:t>
            </a:r>
            <a:r>
              <a:rPr sz="2400" spc="-10" dirty="0">
                <a:solidFill>
                  <a:srgbClr val="1E1C11"/>
                </a:solidFill>
                <a:latin typeface="Calibri"/>
                <a:cs typeface="Calibri"/>
              </a:rPr>
              <a:t>a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ción	al	</a:t>
            </a:r>
            <a:r>
              <a:rPr sz="2400" spc="-25" dirty="0">
                <a:solidFill>
                  <a:srgbClr val="1E1C11"/>
                </a:solidFill>
                <a:latin typeface="Calibri"/>
                <a:cs typeface="Calibri"/>
              </a:rPr>
              <a:t>t</a:t>
            </a:r>
            <a:r>
              <a:rPr sz="2400" spc="-35" dirty="0">
                <a:solidFill>
                  <a:srgbClr val="1E1C11"/>
                </a:solidFill>
                <a:latin typeface="Calibri"/>
                <a:cs typeface="Calibri"/>
              </a:rPr>
              <a:t>e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x</a:t>
            </a:r>
            <a:r>
              <a:rPr sz="2400" spc="-25" dirty="0">
                <a:solidFill>
                  <a:srgbClr val="1E1C11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o	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de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l	</a:t>
            </a:r>
            <a:r>
              <a:rPr sz="2400" spc="-20" dirty="0">
                <a:solidFill>
                  <a:srgbClr val="1E1C11"/>
                </a:solidFill>
                <a:latin typeface="Calibri"/>
                <a:cs typeface="Calibri"/>
              </a:rPr>
              <a:t>c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o</a:t>
            </a:r>
            <a:r>
              <a:rPr sz="2400" spc="-35" dirty="0">
                <a:solidFill>
                  <a:srgbClr val="1E1C11"/>
                </a:solidFill>
                <a:latin typeface="Calibri"/>
                <a:cs typeface="Calibri"/>
              </a:rPr>
              <a:t>n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t</a:t>
            </a:r>
            <a:r>
              <a:rPr sz="2400" spc="-50" dirty="0">
                <a:solidFill>
                  <a:srgbClr val="1E1C11"/>
                </a:solidFill>
                <a:latin typeface="Calibri"/>
                <a:cs typeface="Calibri"/>
              </a:rPr>
              <a:t>r</a:t>
            </a:r>
            <a:r>
              <a:rPr sz="2400" spc="-25" dirty="0">
                <a:solidFill>
                  <a:srgbClr val="1E1C11"/>
                </a:solidFill>
                <a:latin typeface="Calibri"/>
                <a:cs typeface="Calibri"/>
              </a:rPr>
              <a:t>at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o	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qu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e	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n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o	</a:t>
            </a:r>
            <a:r>
              <a:rPr sz="2400" spc="-10" dirty="0">
                <a:solidFill>
                  <a:srgbClr val="1E1C11"/>
                </a:solidFill>
                <a:latin typeface="Calibri"/>
                <a:cs typeface="Calibri"/>
              </a:rPr>
              <a:t>a</a:t>
            </a:r>
            <a:r>
              <a:rPr sz="2400" spc="-65" dirty="0">
                <a:solidFill>
                  <a:srgbClr val="1E1C11"/>
                </a:solidFill>
                <a:latin typeface="Calibri"/>
                <a:cs typeface="Calibri"/>
              </a:rPr>
              <a:t>f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e</a:t>
            </a:r>
            <a:r>
              <a:rPr sz="2400" spc="10" dirty="0">
                <a:solidFill>
                  <a:srgbClr val="1E1C11"/>
                </a:solidFill>
                <a:latin typeface="Calibri"/>
                <a:cs typeface="Calibri"/>
              </a:rPr>
              <a:t>c</a:t>
            </a:r>
            <a:r>
              <a:rPr sz="2400" spc="-25" dirty="0">
                <a:solidFill>
                  <a:srgbClr val="1E1C11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a	la</a:t>
            </a:r>
            <a:endParaRPr sz="2400">
              <a:latin typeface="Calibri"/>
              <a:cs typeface="Calibri"/>
            </a:endParaRPr>
          </a:p>
          <a:p>
            <a:pPr marL="12700">
              <a:spcBef>
                <a:spcPts val="5"/>
              </a:spcBef>
            </a:pPr>
            <a:r>
              <a:rPr sz="2400" spc="-15" dirty="0">
                <a:solidFill>
                  <a:srgbClr val="1E1C11"/>
                </a:solidFill>
                <a:latin typeface="Calibri"/>
                <a:cs typeface="Calibri"/>
              </a:rPr>
              <a:t>voluntad</a:t>
            </a:r>
            <a:r>
              <a:rPr sz="2400" spc="-2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de</a:t>
            </a:r>
            <a:r>
              <a:rPr sz="2400" spc="-1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las</a:t>
            </a:r>
            <a:r>
              <a:rPr sz="2400" spc="-2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partes.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981200" y="2505456"/>
            <a:ext cx="4038600" cy="2867025"/>
            <a:chOff x="457200" y="2505455"/>
            <a:chExt cx="4038600" cy="28670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7200" y="2505455"/>
              <a:ext cx="4038600" cy="286664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281427" y="5172455"/>
              <a:ext cx="2214880" cy="200025"/>
            </a:xfrm>
            <a:custGeom>
              <a:avLst/>
              <a:gdLst/>
              <a:ahLst/>
              <a:cxnLst/>
              <a:rect l="l" t="t" r="r" b="b"/>
              <a:pathLst>
                <a:path w="2214879" h="200025">
                  <a:moveTo>
                    <a:pt x="2214372" y="0"/>
                  </a:moveTo>
                  <a:lnTo>
                    <a:pt x="0" y="0"/>
                  </a:lnTo>
                  <a:lnTo>
                    <a:pt x="0" y="199644"/>
                  </a:lnTo>
                  <a:lnTo>
                    <a:pt x="2214372" y="199644"/>
                  </a:lnTo>
                  <a:lnTo>
                    <a:pt x="221437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251828" y="1736852"/>
            <a:ext cx="3888104" cy="779145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12700">
              <a:lnSpc>
                <a:spcPts val="2965"/>
              </a:lnSpc>
              <a:spcBef>
                <a:spcPts val="105"/>
              </a:spcBef>
              <a:tabLst>
                <a:tab pos="3213100" algn="l"/>
              </a:tabLst>
            </a:pPr>
            <a:r>
              <a:rPr sz="2600" dirty="0">
                <a:solidFill>
                  <a:srgbClr val="006FC0"/>
                </a:solidFill>
              </a:rPr>
              <a:t>CE</a:t>
            </a:r>
            <a:r>
              <a:rPr sz="2600" spc="5" dirty="0">
                <a:solidFill>
                  <a:srgbClr val="006FC0"/>
                </a:solidFill>
              </a:rPr>
              <a:t>S</a:t>
            </a:r>
            <a:r>
              <a:rPr sz="2600" dirty="0">
                <a:solidFill>
                  <a:srgbClr val="006FC0"/>
                </a:solidFill>
              </a:rPr>
              <a:t>I</a:t>
            </a:r>
            <a:r>
              <a:rPr sz="2600" spc="-15" dirty="0">
                <a:solidFill>
                  <a:srgbClr val="006FC0"/>
                </a:solidFill>
              </a:rPr>
              <a:t>Ó</a:t>
            </a:r>
            <a:r>
              <a:rPr sz="2600" dirty="0">
                <a:solidFill>
                  <a:srgbClr val="006FC0"/>
                </a:solidFill>
              </a:rPr>
              <a:t>N	DEL</a:t>
            </a:r>
            <a:endParaRPr sz="2600"/>
          </a:p>
          <a:p>
            <a:pPr marL="12700">
              <a:lnSpc>
                <a:spcPts val="2965"/>
              </a:lnSpc>
              <a:tabLst>
                <a:tab pos="2244090" algn="l"/>
                <a:tab pos="2911475" algn="l"/>
              </a:tabLst>
            </a:pPr>
            <a:r>
              <a:rPr sz="2600" spc="-30" dirty="0">
                <a:solidFill>
                  <a:srgbClr val="006FC0"/>
                </a:solidFill>
              </a:rPr>
              <a:t>CONTRATO</a:t>
            </a:r>
            <a:r>
              <a:rPr sz="2600" spc="-30" dirty="0">
                <a:solidFill>
                  <a:srgbClr val="FF0000"/>
                </a:solidFill>
              </a:rPr>
              <a:t>.	</a:t>
            </a:r>
            <a:r>
              <a:rPr sz="2600" dirty="0">
                <a:solidFill>
                  <a:srgbClr val="1E1C11"/>
                </a:solidFill>
                <a:latin typeface="Arial MT"/>
                <a:cs typeface="Arial MT"/>
              </a:rPr>
              <a:t>La	cesión</a:t>
            </a:r>
            <a:endParaRPr sz="260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251828" y="2450084"/>
            <a:ext cx="3881754" cy="3275965"/>
          </a:xfrm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12700" marR="5080" algn="just">
              <a:lnSpc>
                <a:spcPct val="90000"/>
              </a:lnSpc>
              <a:spcBef>
                <a:spcPts val="415"/>
              </a:spcBef>
              <a:tabLst>
                <a:tab pos="2028825" algn="l"/>
              </a:tabLst>
            </a:pPr>
            <a:r>
              <a:rPr sz="2600" dirty="0">
                <a:solidFill>
                  <a:srgbClr val="1E1C11"/>
                </a:solidFill>
                <a:latin typeface="Arial MT"/>
                <a:cs typeface="Arial MT"/>
              </a:rPr>
              <a:t>consiste</a:t>
            </a:r>
            <a:r>
              <a:rPr sz="26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600" dirty="0">
                <a:solidFill>
                  <a:srgbClr val="1E1C11"/>
                </a:solidFill>
                <a:latin typeface="Arial MT"/>
                <a:cs typeface="Arial MT"/>
              </a:rPr>
              <a:t>en</a:t>
            </a:r>
            <a:r>
              <a:rPr sz="26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600" spc="-5" dirty="0">
                <a:solidFill>
                  <a:srgbClr val="1E1C11"/>
                </a:solidFill>
                <a:latin typeface="Arial MT"/>
                <a:cs typeface="Arial MT"/>
              </a:rPr>
              <a:t>la</a:t>
            </a:r>
            <a:r>
              <a:rPr sz="2600" spc="71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600" dirty="0">
                <a:solidFill>
                  <a:srgbClr val="1E1C11"/>
                </a:solidFill>
                <a:latin typeface="Arial MT"/>
                <a:cs typeface="Arial MT"/>
              </a:rPr>
              <a:t>facultad </a:t>
            </a:r>
            <a:r>
              <a:rPr sz="2600" spc="-7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600" dirty="0">
                <a:solidFill>
                  <a:srgbClr val="1E1C11"/>
                </a:solidFill>
                <a:latin typeface="Arial MT"/>
                <a:cs typeface="Arial MT"/>
              </a:rPr>
              <a:t>que tienen las </a:t>
            </a:r>
            <a:r>
              <a:rPr sz="2600" spc="-5" dirty="0">
                <a:solidFill>
                  <a:srgbClr val="1E1C11"/>
                </a:solidFill>
                <a:latin typeface="Arial MT"/>
                <a:cs typeface="Arial MT"/>
              </a:rPr>
              <a:t>partes </a:t>
            </a:r>
            <a:r>
              <a:rPr sz="2600" dirty="0">
                <a:solidFill>
                  <a:srgbClr val="1E1C11"/>
                </a:solidFill>
                <a:latin typeface="Arial MT"/>
                <a:cs typeface="Arial MT"/>
              </a:rPr>
              <a:t>de </a:t>
            </a:r>
            <a:r>
              <a:rPr sz="26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600" dirty="0">
                <a:solidFill>
                  <a:srgbClr val="1E1C11"/>
                </a:solidFill>
                <a:latin typeface="Arial MT"/>
                <a:cs typeface="Arial MT"/>
              </a:rPr>
              <a:t>un contrato, para hacerse </a:t>
            </a:r>
            <a:r>
              <a:rPr sz="2600" spc="-7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600" dirty="0">
                <a:solidFill>
                  <a:srgbClr val="1E1C11"/>
                </a:solidFill>
                <a:latin typeface="Arial MT"/>
                <a:cs typeface="Arial MT"/>
              </a:rPr>
              <a:t>sustituir por un tercero, en </a:t>
            </a:r>
            <a:r>
              <a:rPr sz="2600" spc="-7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600" dirty="0">
                <a:solidFill>
                  <a:srgbClr val="1E1C11"/>
                </a:solidFill>
                <a:latin typeface="Arial MT"/>
                <a:cs typeface="Arial MT"/>
              </a:rPr>
              <a:t>las	o</a:t>
            </a:r>
            <a:r>
              <a:rPr sz="2600" spc="5" dirty="0">
                <a:solidFill>
                  <a:srgbClr val="1E1C11"/>
                </a:solidFill>
                <a:latin typeface="Arial MT"/>
                <a:cs typeface="Arial MT"/>
              </a:rPr>
              <a:t>b</a:t>
            </a:r>
            <a:r>
              <a:rPr sz="2600" dirty="0">
                <a:solidFill>
                  <a:srgbClr val="1E1C11"/>
                </a:solidFill>
                <a:latin typeface="Arial MT"/>
                <a:cs typeface="Arial MT"/>
              </a:rPr>
              <a:t>lig</a:t>
            </a:r>
            <a:r>
              <a:rPr sz="2600" spc="-10" dirty="0">
                <a:solidFill>
                  <a:srgbClr val="1E1C11"/>
                </a:solidFill>
                <a:latin typeface="Arial MT"/>
                <a:cs typeface="Arial MT"/>
              </a:rPr>
              <a:t>a</a:t>
            </a:r>
            <a:r>
              <a:rPr sz="2600" dirty="0">
                <a:solidFill>
                  <a:srgbClr val="1E1C11"/>
                </a:solidFill>
                <a:latin typeface="Arial MT"/>
                <a:cs typeface="Arial MT"/>
              </a:rPr>
              <a:t>ci</a:t>
            </a:r>
            <a:r>
              <a:rPr sz="2600" spc="5" dirty="0">
                <a:solidFill>
                  <a:srgbClr val="1E1C11"/>
                </a:solidFill>
                <a:latin typeface="Arial MT"/>
                <a:cs typeface="Arial MT"/>
              </a:rPr>
              <a:t>o</a:t>
            </a:r>
            <a:r>
              <a:rPr sz="2600" spc="-10" dirty="0">
                <a:solidFill>
                  <a:srgbClr val="1E1C11"/>
                </a:solidFill>
                <a:latin typeface="Arial MT"/>
                <a:cs typeface="Arial MT"/>
              </a:rPr>
              <a:t>n</a:t>
            </a:r>
            <a:r>
              <a:rPr sz="2600" dirty="0">
                <a:solidFill>
                  <a:srgbClr val="1E1C11"/>
                </a:solidFill>
                <a:latin typeface="Arial MT"/>
                <a:cs typeface="Arial MT"/>
              </a:rPr>
              <a:t>es  derivadas</a:t>
            </a:r>
            <a:r>
              <a:rPr sz="2600" spc="5" dirty="0">
                <a:solidFill>
                  <a:srgbClr val="1E1C11"/>
                </a:solidFill>
                <a:latin typeface="Arial MT"/>
                <a:cs typeface="Arial MT"/>
              </a:rPr>
              <a:t> del</a:t>
            </a:r>
            <a:r>
              <a:rPr sz="2600" spc="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600" dirty="0">
                <a:solidFill>
                  <a:srgbClr val="1E1C11"/>
                </a:solidFill>
                <a:latin typeface="Arial MT"/>
                <a:cs typeface="Arial MT"/>
              </a:rPr>
              <a:t>contrato, </a:t>
            </a:r>
            <a:r>
              <a:rPr sz="26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600" dirty="0">
                <a:solidFill>
                  <a:srgbClr val="1E1C11"/>
                </a:solidFill>
                <a:latin typeface="Arial MT"/>
                <a:cs typeface="Arial MT"/>
              </a:rPr>
              <a:t>conforme</a:t>
            </a:r>
            <a:r>
              <a:rPr sz="26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600" dirty="0">
                <a:solidFill>
                  <a:srgbClr val="1E1C11"/>
                </a:solidFill>
                <a:latin typeface="Arial MT"/>
                <a:cs typeface="Arial MT"/>
              </a:rPr>
              <a:t>al</a:t>
            </a:r>
            <a:r>
              <a:rPr sz="26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600" dirty="0">
                <a:solidFill>
                  <a:srgbClr val="1E1C11"/>
                </a:solidFill>
                <a:latin typeface="Arial MT"/>
                <a:cs typeface="Arial MT"/>
              </a:rPr>
              <a:t>artículo</a:t>
            </a:r>
            <a:r>
              <a:rPr sz="26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600" dirty="0">
                <a:solidFill>
                  <a:srgbClr val="1E1C11"/>
                </a:solidFill>
                <a:latin typeface="Arial MT"/>
                <a:cs typeface="Arial MT"/>
              </a:rPr>
              <a:t>887 </a:t>
            </a:r>
            <a:r>
              <a:rPr sz="2600" spc="-7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600" dirty="0">
                <a:solidFill>
                  <a:srgbClr val="1E1C11"/>
                </a:solidFill>
                <a:latin typeface="Arial MT"/>
                <a:cs typeface="Arial MT"/>
              </a:rPr>
              <a:t>del Código de Comercio y </a:t>
            </a:r>
            <a:r>
              <a:rPr sz="2600" spc="-7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600" dirty="0">
                <a:solidFill>
                  <a:srgbClr val="1E1C11"/>
                </a:solidFill>
                <a:latin typeface="Arial MT"/>
                <a:cs typeface="Arial MT"/>
              </a:rPr>
              <a:t>41</a:t>
            </a:r>
            <a:r>
              <a:rPr sz="2600" spc="-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600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z="2600" spc="-5" dirty="0">
                <a:solidFill>
                  <a:srgbClr val="1E1C11"/>
                </a:solidFill>
                <a:latin typeface="Arial MT"/>
                <a:cs typeface="Arial MT"/>
              </a:rPr>
              <a:t> la </a:t>
            </a:r>
            <a:r>
              <a:rPr sz="2600" dirty="0">
                <a:solidFill>
                  <a:srgbClr val="1E1C11"/>
                </a:solidFill>
                <a:latin typeface="Arial MT"/>
                <a:cs typeface="Arial MT"/>
              </a:rPr>
              <a:t>Ley 80</a:t>
            </a:r>
            <a:r>
              <a:rPr sz="2600" spc="-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600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z="2600" spc="-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600" dirty="0">
                <a:solidFill>
                  <a:srgbClr val="1E1C11"/>
                </a:solidFill>
                <a:latin typeface="Arial MT"/>
                <a:cs typeface="Arial MT"/>
              </a:rPr>
              <a:t>1993.</a:t>
            </a:r>
            <a:endParaRPr sz="2600"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957561" y="6556044"/>
            <a:ext cx="175260" cy="1750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050" dirty="0">
                <a:solidFill>
                  <a:srgbClr val="FFFFFF"/>
                </a:solidFill>
                <a:latin typeface="Arial MT"/>
                <a:cs typeface="Arial MT"/>
              </a:rPr>
              <a:t>42</a:t>
            </a:r>
            <a:endParaRPr sz="1050">
              <a:latin typeface="Arial MT"/>
              <a:cs typeface="Arial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904615" y="5202428"/>
            <a:ext cx="2036445" cy="1199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700" u="sng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3"/>
              </a:rPr>
              <a:t>Esta</a:t>
            </a:r>
            <a:r>
              <a:rPr sz="700" u="sng" spc="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700" u="sng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3"/>
              </a:rPr>
              <a:t>foto</a:t>
            </a:r>
            <a:r>
              <a:rPr sz="700" spc="25" dirty="0">
                <a:solidFill>
                  <a:srgbClr val="FFFFFF"/>
                </a:solidFill>
                <a:latin typeface="Calibri"/>
                <a:cs typeface="Calibri"/>
                <a:hlinkClick r:id="rId3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FFFFFF"/>
                </a:solidFill>
                <a:latin typeface="Calibri"/>
                <a:cs typeface="Calibri"/>
              </a:rPr>
              <a:t>Autor</a:t>
            </a:r>
            <a:r>
              <a:rPr sz="7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FFFFFF"/>
                </a:solidFill>
                <a:latin typeface="Calibri"/>
                <a:cs typeface="Calibri"/>
              </a:rPr>
              <a:t>desconocido</a:t>
            </a:r>
            <a:r>
              <a:rPr sz="7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FFFFFF"/>
                </a:solidFill>
                <a:latin typeface="Calibri"/>
                <a:cs typeface="Calibri"/>
              </a:rPr>
              <a:t>está</a:t>
            </a:r>
            <a:r>
              <a:rPr sz="7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FFFFFF"/>
                </a:solidFill>
                <a:latin typeface="Calibri"/>
                <a:cs typeface="Calibri"/>
              </a:rPr>
              <a:t>bajo</a:t>
            </a:r>
            <a:r>
              <a:rPr sz="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-5" dirty="0">
                <a:solidFill>
                  <a:srgbClr val="FFFFFF"/>
                </a:solidFill>
                <a:latin typeface="Calibri"/>
                <a:cs typeface="Calibri"/>
              </a:rPr>
              <a:t>licencia</a:t>
            </a:r>
            <a:r>
              <a:rPr sz="7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u="sng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4"/>
              </a:rPr>
              <a:t>CC</a:t>
            </a:r>
            <a:r>
              <a:rPr sz="700" u="sng" spc="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4"/>
              </a:rPr>
              <a:t> </a:t>
            </a:r>
            <a:r>
              <a:rPr sz="700" u="sng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4"/>
              </a:rPr>
              <a:t>BY</a:t>
            </a:r>
            <a:endParaRPr sz="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46173" y="1582674"/>
            <a:ext cx="7952105" cy="43573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99"/>
              </a:lnSpc>
              <a:spcBef>
                <a:spcPts val="100"/>
              </a:spcBef>
            </a:pPr>
            <a:r>
              <a:rPr sz="3200" b="1" spc="-10" dirty="0">
                <a:solidFill>
                  <a:srgbClr val="006FC0"/>
                </a:solidFill>
                <a:latin typeface="Calibri"/>
                <a:cs typeface="Calibri"/>
              </a:rPr>
              <a:t>CESIÓN </a:t>
            </a:r>
            <a:r>
              <a:rPr sz="3200" b="1" spc="-5" dirty="0">
                <a:solidFill>
                  <a:srgbClr val="006FC0"/>
                </a:solidFill>
                <a:latin typeface="Calibri"/>
                <a:cs typeface="Calibri"/>
              </a:rPr>
              <a:t>DEL </a:t>
            </a:r>
            <a:r>
              <a:rPr sz="3200" b="1" spc="-50" dirty="0">
                <a:solidFill>
                  <a:srgbClr val="006FC0"/>
                </a:solidFill>
                <a:latin typeface="Calibri"/>
                <a:cs typeface="Calibri"/>
              </a:rPr>
              <a:t>CONTRATO. </a:t>
            </a:r>
            <a:r>
              <a:rPr sz="2800" spc="-35" dirty="0">
                <a:solidFill>
                  <a:srgbClr val="1E1C11"/>
                </a:solidFill>
                <a:latin typeface="Calibri"/>
                <a:cs typeface="Calibri"/>
              </a:rPr>
              <a:t>Teniendo </a:t>
            </a:r>
            <a:r>
              <a:rPr sz="2800" dirty="0">
                <a:solidFill>
                  <a:srgbClr val="1E1C11"/>
                </a:solidFill>
                <a:latin typeface="Calibri"/>
                <a:cs typeface="Calibri"/>
              </a:rPr>
              <a:t>en </a:t>
            </a:r>
            <a:r>
              <a:rPr sz="2800" spc="-15" dirty="0">
                <a:solidFill>
                  <a:srgbClr val="1E1C11"/>
                </a:solidFill>
                <a:latin typeface="Calibri"/>
                <a:cs typeface="Calibri"/>
              </a:rPr>
              <a:t>cuenta </a:t>
            </a:r>
            <a:r>
              <a:rPr sz="2800" spc="-10" dirty="0">
                <a:solidFill>
                  <a:srgbClr val="1E1C11"/>
                </a:solidFill>
                <a:latin typeface="Calibri"/>
                <a:cs typeface="Calibri"/>
              </a:rPr>
              <a:t>que </a:t>
            </a:r>
            <a:r>
              <a:rPr sz="2800" spc="-5" dirty="0">
                <a:solidFill>
                  <a:srgbClr val="1E1C11"/>
                </a:solidFill>
                <a:latin typeface="Calibri"/>
                <a:cs typeface="Calibri"/>
              </a:rPr>
              <a:t> los </a:t>
            </a:r>
            <a:r>
              <a:rPr sz="2800" spc="-20" dirty="0">
                <a:solidFill>
                  <a:srgbClr val="1E1C11"/>
                </a:solidFill>
                <a:latin typeface="Calibri"/>
                <a:cs typeface="Calibri"/>
              </a:rPr>
              <a:t>contratos estatales </a:t>
            </a:r>
            <a:r>
              <a:rPr sz="2800" spc="-5" dirty="0">
                <a:solidFill>
                  <a:srgbClr val="1E1C11"/>
                </a:solidFill>
                <a:latin typeface="Calibri"/>
                <a:cs typeface="Calibri"/>
              </a:rPr>
              <a:t>se </a:t>
            </a:r>
            <a:r>
              <a:rPr sz="2800" spc="-10" dirty="0">
                <a:solidFill>
                  <a:srgbClr val="1E1C11"/>
                </a:solidFill>
                <a:latin typeface="Calibri"/>
                <a:cs typeface="Calibri"/>
              </a:rPr>
              <a:t>celebran </a:t>
            </a:r>
            <a:r>
              <a:rPr sz="2800" dirty="0">
                <a:solidFill>
                  <a:srgbClr val="1E1C11"/>
                </a:solidFill>
                <a:latin typeface="Calibri"/>
                <a:cs typeface="Calibri"/>
              </a:rPr>
              <a:t>en </a:t>
            </a:r>
            <a:r>
              <a:rPr sz="2800" spc="-10" dirty="0">
                <a:solidFill>
                  <a:srgbClr val="1E1C11"/>
                </a:solidFill>
                <a:latin typeface="Calibri"/>
                <a:cs typeface="Calibri"/>
              </a:rPr>
              <a:t>consideración </a:t>
            </a:r>
            <a:r>
              <a:rPr sz="2800" spc="-5" dirty="0">
                <a:solidFill>
                  <a:srgbClr val="1E1C11"/>
                </a:solidFill>
                <a:latin typeface="Calibri"/>
                <a:cs typeface="Calibri"/>
              </a:rPr>
              <a:t>a </a:t>
            </a:r>
            <a:r>
              <a:rPr sz="280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1E1C11"/>
                </a:solidFill>
                <a:latin typeface="Calibri"/>
                <a:cs typeface="Calibri"/>
              </a:rPr>
              <a:t>las </a:t>
            </a:r>
            <a:r>
              <a:rPr sz="2800" spc="-10" dirty="0">
                <a:solidFill>
                  <a:srgbClr val="1E1C11"/>
                </a:solidFill>
                <a:latin typeface="Calibri"/>
                <a:cs typeface="Calibri"/>
              </a:rPr>
              <a:t>calidades </a:t>
            </a:r>
            <a:r>
              <a:rPr sz="2800" spc="-15" dirty="0">
                <a:solidFill>
                  <a:srgbClr val="1E1C11"/>
                </a:solidFill>
                <a:latin typeface="Calibri"/>
                <a:cs typeface="Calibri"/>
              </a:rPr>
              <a:t>demostradas </a:t>
            </a:r>
            <a:r>
              <a:rPr sz="2800" spc="-5" dirty="0">
                <a:solidFill>
                  <a:srgbClr val="1E1C11"/>
                </a:solidFill>
                <a:latin typeface="Calibri"/>
                <a:cs typeface="Calibri"/>
              </a:rPr>
              <a:t>por el </a:t>
            </a:r>
            <a:r>
              <a:rPr sz="2800" spc="-15" dirty="0">
                <a:solidFill>
                  <a:srgbClr val="1E1C11"/>
                </a:solidFill>
                <a:latin typeface="Calibri"/>
                <a:cs typeface="Calibri"/>
              </a:rPr>
              <a:t>proponente </a:t>
            </a:r>
            <a:r>
              <a:rPr sz="2800" spc="-10" dirty="0">
                <a:solidFill>
                  <a:srgbClr val="1E1C11"/>
                </a:solidFill>
                <a:latin typeface="Calibri"/>
                <a:cs typeface="Calibri"/>
              </a:rPr>
              <a:t>(intuito </a:t>
            </a:r>
            <a:r>
              <a:rPr sz="2800" spc="-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1E1C11"/>
                </a:solidFill>
                <a:latin typeface="Calibri"/>
                <a:cs typeface="Calibri"/>
              </a:rPr>
              <a:t>personae), una </a:t>
            </a:r>
            <a:r>
              <a:rPr sz="2800" spc="-20" dirty="0">
                <a:solidFill>
                  <a:srgbClr val="1E1C11"/>
                </a:solidFill>
                <a:latin typeface="Calibri"/>
                <a:cs typeface="Calibri"/>
              </a:rPr>
              <a:t>vez </a:t>
            </a:r>
            <a:r>
              <a:rPr sz="2800" spc="-10" dirty="0">
                <a:solidFill>
                  <a:srgbClr val="1E1C11"/>
                </a:solidFill>
                <a:latin typeface="Calibri"/>
                <a:cs typeface="Calibri"/>
              </a:rPr>
              <a:t>suscritos </a:t>
            </a:r>
            <a:r>
              <a:rPr sz="2800" spc="-5" dirty="0">
                <a:solidFill>
                  <a:srgbClr val="1E1C11"/>
                </a:solidFill>
                <a:latin typeface="Calibri"/>
                <a:cs typeface="Calibri"/>
              </a:rPr>
              <a:t>solo </a:t>
            </a:r>
            <a:r>
              <a:rPr sz="2800" spc="-15" dirty="0">
                <a:solidFill>
                  <a:srgbClr val="1E1C11"/>
                </a:solidFill>
                <a:latin typeface="Calibri"/>
                <a:cs typeface="Calibri"/>
              </a:rPr>
              <a:t>podrán </a:t>
            </a:r>
            <a:r>
              <a:rPr sz="2800" spc="-10" dirty="0">
                <a:solidFill>
                  <a:srgbClr val="1E1C11"/>
                </a:solidFill>
                <a:latin typeface="Calibri"/>
                <a:cs typeface="Calibri"/>
              </a:rPr>
              <a:t>cederse </a:t>
            </a:r>
            <a:r>
              <a:rPr sz="2800" spc="-15" dirty="0">
                <a:solidFill>
                  <a:srgbClr val="1E1C11"/>
                </a:solidFill>
                <a:latin typeface="Calibri"/>
                <a:cs typeface="Calibri"/>
              </a:rPr>
              <a:t>con </a:t>
            </a:r>
            <a:r>
              <a:rPr sz="2800" spc="-1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800" spc="-15" dirty="0">
                <a:solidFill>
                  <a:srgbClr val="1E1C11"/>
                </a:solidFill>
                <a:latin typeface="Calibri"/>
                <a:cs typeface="Calibri"/>
              </a:rPr>
              <a:t>previa</a:t>
            </a:r>
            <a:r>
              <a:rPr sz="2800" spc="-10" dirty="0">
                <a:solidFill>
                  <a:srgbClr val="1E1C11"/>
                </a:solidFill>
                <a:latin typeface="Calibri"/>
                <a:cs typeface="Calibri"/>
              </a:rPr>
              <a:t> autorización</a:t>
            </a:r>
            <a:r>
              <a:rPr sz="2800" spc="-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1E1C11"/>
                </a:solidFill>
                <a:latin typeface="Calibri"/>
                <a:cs typeface="Calibri"/>
              </a:rPr>
              <a:t>escrita</a:t>
            </a:r>
            <a:r>
              <a:rPr sz="2800" spc="-5" dirty="0">
                <a:solidFill>
                  <a:srgbClr val="1E1C11"/>
                </a:solidFill>
                <a:latin typeface="Calibri"/>
                <a:cs typeface="Calibri"/>
              </a:rPr>
              <a:t> de </a:t>
            </a:r>
            <a:r>
              <a:rPr sz="2800" spc="-10" dirty="0">
                <a:solidFill>
                  <a:srgbClr val="1E1C11"/>
                </a:solidFill>
                <a:latin typeface="Calibri"/>
                <a:cs typeface="Calibri"/>
              </a:rPr>
              <a:t>la</a:t>
            </a:r>
            <a:r>
              <a:rPr sz="2800" spc="-5" dirty="0">
                <a:solidFill>
                  <a:srgbClr val="1E1C11"/>
                </a:solidFill>
                <a:latin typeface="Calibri"/>
                <a:cs typeface="Calibri"/>
              </a:rPr>
              <a:t> AEROCIVIL, a quien </a:t>
            </a:r>
            <a:r>
              <a:rPr sz="280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800" spc="-15" dirty="0">
                <a:solidFill>
                  <a:srgbClr val="1E1C11"/>
                </a:solidFill>
                <a:latin typeface="Calibri"/>
                <a:cs typeface="Calibri"/>
              </a:rPr>
              <a:t>acredite </a:t>
            </a:r>
            <a:r>
              <a:rPr sz="2800" spc="-10" dirty="0">
                <a:solidFill>
                  <a:srgbClr val="1E1C11"/>
                </a:solidFill>
                <a:latin typeface="Calibri"/>
                <a:cs typeface="Calibri"/>
              </a:rPr>
              <a:t>iguales </a:t>
            </a:r>
            <a:r>
              <a:rPr sz="2800" spc="-5" dirty="0">
                <a:solidFill>
                  <a:srgbClr val="1E1C11"/>
                </a:solidFill>
                <a:latin typeface="Calibri"/>
                <a:cs typeface="Calibri"/>
              </a:rPr>
              <a:t>o </a:t>
            </a:r>
            <a:r>
              <a:rPr sz="2800" spc="-10" dirty="0">
                <a:solidFill>
                  <a:srgbClr val="1E1C11"/>
                </a:solidFill>
                <a:latin typeface="Calibri"/>
                <a:cs typeface="Calibri"/>
              </a:rPr>
              <a:t>mejores condiciones </a:t>
            </a:r>
            <a:r>
              <a:rPr sz="2800" spc="-5" dirty="0">
                <a:solidFill>
                  <a:srgbClr val="1E1C11"/>
                </a:solidFill>
                <a:latin typeface="Calibri"/>
                <a:cs typeface="Calibri"/>
              </a:rPr>
              <a:t>a las </a:t>
            </a:r>
            <a:r>
              <a:rPr sz="2800" spc="-15" dirty="0">
                <a:solidFill>
                  <a:srgbClr val="1E1C11"/>
                </a:solidFill>
                <a:latin typeface="Calibri"/>
                <a:cs typeface="Calibri"/>
              </a:rPr>
              <a:t>exigidas </a:t>
            </a:r>
            <a:r>
              <a:rPr sz="2800" spc="-5" dirty="0">
                <a:solidFill>
                  <a:srgbClr val="1E1C11"/>
                </a:solidFill>
                <a:latin typeface="Calibri"/>
                <a:cs typeface="Calibri"/>
              </a:rPr>
              <a:t>al </a:t>
            </a:r>
            <a:r>
              <a:rPr sz="280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800" spc="-25" dirty="0">
                <a:solidFill>
                  <a:srgbClr val="1E1C11"/>
                </a:solidFill>
                <a:latin typeface="Calibri"/>
                <a:cs typeface="Calibri"/>
              </a:rPr>
              <a:t>contratista </a:t>
            </a:r>
            <a:r>
              <a:rPr sz="2800" spc="-5" dirty="0">
                <a:solidFill>
                  <a:srgbClr val="1E1C11"/>
                </a:solidFill>
                <a:latin typeface="Calibri"/>
                <a:cs typeface="Calibri"/>
              </a:rPr>
              <a:t>en el </a:t>
            </a:r>
            <a:r>
              <a:rPr sz="2800" spc="-10" dirty="0">
                <a:solidFill>
                  <a:srgbClr val="1E1C11"/>
                </a:solidFill>
                <a:latin typeface="Calibri"/>
                <a:cs typeface="Calibri"/>
              </a:rPr>
              <a:t>proceso </a:t>
            </a:r>
            <a:r>
              <a:rPr sz="2800" spc="-5" dirty="0">
                <a:solidFill>
                  <a:srgbClr val="1E1C11"/>
                </a:solidFill>
                <a:latin typeface="Calibri"/>
                <a:cs typeface="Calibri"/>
              </a:rPr>
              <a:t>de selección aplicado. </a:t>
            </a:r>
            <a:r>
              <a:rPr sz="2800" spc="-35" dirty="0">
                <a:solidFill>
                  <a:srgbClr val="1E1C11"/>
                </a:solidFill>
                <a:latin typeface="Calibri"/>
                <a:cs typeface="Calibri"/>
              </a:rPr>
              <a:t>Para </a:t>
            </a:r>
            <a:r>
              <a:rPr sz="2800" spc="-3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1E1C11"/>
                </a:solidFill>
                <a:latin typeface="Calibri"/>
                <a:cs typeface="Calibri"/>
              </a:rPr>
              <a:t>ello</a:t>
            </a:r>
            <a:r>
              <a:rPr sz="2800" spc="-5" dirty="0">
                <a:solidFill>
                  <a:srgbClr val="1E1C11"/>
                </a:solidFill>
                <a:latin typeface="Calibri"/>
                <a:cs typeface="Calibri"/>
              </a:rPr>
              <a:t> el</a:t>
            </a:r>
            <a:r>
              <a:rPr sz="280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1E1C11"/>
                </a:solidFill>
                <a:latin typeface="Calibri"/>
                <a:cs typeface="Calibri"/>
              </a:rPr>
              <a:t>supervisor</a:t>
            </a:r>
            <a:r>
              <a:rPr sz="280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1E1C11"/>
                </a:solidFill>
                <a:latin typeface="Calibri"/>
                <a:cs typeface="Calibri"/>
              </a:rPr>
              <a:t>o</a:t>
            </a:r>
            <a:r>
              <a:rPr sz="280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800" spc="-15" dirty="0">
                <a:solidFill>
                  <a:srgbClr val="1E1C11"/>
                </a:solidFill>
                <a:latin typeface="Calibri"/>
                <a:cs typeface="Calibri"/>
              </a:rPr>
              <a:t>interventor</a:t>
            </a:r>
            <a:r>
              <a:rPr sz="2800" spc="-1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800" spc="-20" dirty="0">
                <a:solidFill>
                  <a:srgbClr val="1E1C11"/>
                </a:solidFill>
                <a:latin typeface="Calibri"/>
                <a:cs typeface="Calibri"/>
              </a:rPr>
              <a:t>efectuarán</a:t>
            </a:r>
            <a:r>
              <a:rPr sz="2800" spc="-15" dirty="0">
                <a:solidFill>
                  <a:srgbClr val="1E1C11"/>
                </a:solidFill>
                <a:latin typeface="Calibri"/>
                <a:cs typeface="Calibri"/>
              </a:rPr>
              <a:t> la </a:t>
            </a:r>
            <a:r>
              <a:rPr sz="2800" spc="-10" dirty="0">
                <a:solidFill>
                  <a:srgbClr val="1E1C11"/>
                </a:solidFill>
                <a:latin typeface="Calibri"/>
                <a:cs typeface="Calibri"/>
              </a:rPr>
              <a:t> verificación </a:t>
            </a:r>
            <a:r>
              <a:rPr sz="2800" spc="-15" dirty="0">
                <a:solidFill>
                  <a:srgbClr val="1E1C11"/>
                </a:solidFill>
                <a:latin typeface="Calibri"/>
                <a:cs typeface="Calibri"/>
              </a:rPr>
              <a:t>correspondiente </a:t>
            </a:r>
            <a:r>
              <a:rPr sz="2800" spc="-5" dirty="0">
                <a:solidFill>
                  <a:srgbClr val="1E1C11"/>
                </a:solidFill>
                <a:latin typeface="Calibri"/>
                <a:cs typeface="Calibri"/>
              </a:rPr>
              <a:t>y </a:t>
            </a:r>
            <a:r>
              <a:rPr sz="2800" spc="-15" dirty="0">
                <a:solidFill>
                  <a:srgbClr val="1E1C11"/>
                </a:solidFill>
                <a:latin typeface="Calibri"/>
                <a:cs typeface="Calibri"/>
              </a:rPr>
              <a:t>conceptuarán </a:t>
            </a:r>
            <a:r>
              <a:rPr sz="2800" spc="-10" dirty="0">
                <a:solidFill>
                  <a:srgbClr val="1E1C11"/>
                </a:solidFill>
                <a:latin typeface="Calibri"/>
                <a:cs typeface="Calibri"/>
              </a:rPr>
              <a:t>sobre </a:t>
            </a:r>
            <a:r>
              <a:rPr sz="2800" spc="15" dirty="0">
                <a:solidFill>
                  <a:srgbClr val="1E1C11"/>
                </a:solidFill>
                <a:latin typeface="Calibri"/>
                <a:cs typeface="Calibri"/>
              </a:rPr>
              <a:t>su </a:t>
            </a:r>
            <a:r>
              <a:rPr sz="2800" spc="2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800" spc="-15" dirty="0">
                <a:solidFill>
                  <a:srgbClr val="1E1C11"/>
                </a:solidFill>
                <a:latin typeface="Calibri"/>
                <a:cs typeface="Calibri"/>
              </a:rPr>
              <a:t>conveniencia.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96263" y="592023"/>
            <a:ext cx="6303645" cy="452120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0" dirty="0">
                <a:solidFill>
                  <a:srgbClr val="006FC0"/>
                </a:solidFill>
                <a:latin typeface="Calibri"/>
                <a:cs typeface="Calibri"/>
              </a:rPr>
              <a:t>CESIÓN</a:t>
            </a:r>
            <a:r>
              <a:rPr sz="2800" spc="14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006FC0"/>
                </a:solidFill>
                <a:latin typeface="Calibri"/>
                <a:cs typeface="Calibri"/>
              </a:rPr>
              <a:t>DEL</a:t>
            </a:r>
            <a:r>
              <a:rPr sz="2800" spc="15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800" spc="-45" dirty="0">
                <a:solidFill>
                  <a:srgbClr val="006FC0"/>
                </a:solidFill>
                <a:latin typeface="Calibri"/>
                <a:cs typeface="Calibri"/>
              </a:rPr>
              <a:t>CONTRATO.</a:t>
            </a:r>
            <a:r>
              <a:rPr sz="2800" spc="13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La</a:t>
            </a:r>
            <a:r>
              <a:rPr sz="2400" spc="3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cesión</a:t>
            </a:r>
            <a:r>
              <a:rPr sz="2400" spc="1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1E1C11"/>
                </a:solidFill>
                <a:latin typeface="Calibri"/>
                <a:cs typeface="Calibri"/>
              </a:rPr>
              <a:t>procede</a:t>
            </a:r>
            <a:r>
              <a:rPr sz="2400" spc="3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1E1C11"/>
                </a:solidFill>
                <a:latin typeface="Calibri"/>
                <a:cs typeface="Calibri"/>
              </a:rPr>
              <a:t>en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896262" y="1022350"/>
            <a:ext cx="6304280" cy="481413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spcBef>
                <a:spcPts val="100"/>
              </a:spcBef>
            </a:pP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los</a:t>
            </a:r>
            <a:r>
              <a:rPr sz="2400" spc="-3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1E1C11"/>
                </a:solidFill>
                <a:latin typeface="Calibri"/>
                <a:cs typeface="Calibri"/>
              </a:rPr>
              <a:t>siguientes</a:t>
            </a:r>
            <a:r>
              <a:rPr sz="2400" spc="-2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15" dirty="0">
                <a:solidFill>
                  <a:srgbClr val="1E1C11"/>
                </a:solidFill>
                <a:latin typeface="Calibri"/>
                <a:cs typeface="Calibri"/>
              </a:rPr>
              <a:t>eventos:</a:t>
            </a:r>
            <a:endParaRPr sz="2400">
              <a:latin typeface="Calibri"/>
              <a:cs typeface="Calibri"/>
            </a:endParaRPr>
          </a:p>
          <a:p>
            <a:pPr marL="12700" marR="8255" algn="just">
              <a:lnSpc>
                <a:spcPct val="99600"/>
              </a:lnSpc>
              <a:spcBef>
                <a:spcPts val="35"/>
              </a:spcBef>
              <a:buFont typeface="Segoe UI Symbol"/>
              <a:buChar char="➢"/>
              <a:tabLst>
                <a:tab pos="796925" algn="l"/>
              </a:tabLst>
            </a:pPr>
            <a:r>
              <a:rPr sz="2400" spc="-20" dirty="0">
                <a:solidFill>
                  <a:srgbClr val="1E1C11"/>
                </a:solidFill>
                <a:latin typeface="Calibri"/>
                <a:cs typeface="Calibri"/>
              </a:rPr>
              <a:t>Por</a:t>
            </a:r>
            <a:r>
              <a:rPr sz="2400" spc="-1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inhabilidad</a:t>
            </a:r>
            <a:r>
              <a:rPr sz="2400" spc="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o</a:t>
            </a:r>
            <a:r>
              <a:rPr sz="2400" spc="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1E1C11"/>
                </a:solidFill>
                <a:latin typeface="Calibri"/>
                <a:cs typeface="Calibri"/>
              </a:rPr>
              <a:t>incompatibilidad </a:t>
            </a:r>
            <a:r>
              <a:rPr sz="2400" spc="-53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1E1C11"/>
                </a:solidFill>
                <a:latin typeface="Calibri"/>
                <a:cs typeface="Calibri"/>
              </a:rPr>
              <a:t>sobreviniente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 del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25" dirty="0">
                <a:solidFill>
                  <a:srgbClr val="1E1C11"/>
                </a:solidFill>
                <a:latin typeface="Calibri"/>
                <a:cs typeface="Calibri"/>
              </a:rPr>
              <a:t>contratista</a:t>
            </a:r>
            <a:r>
              <a:rPr sz="2400" spc="-2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(Art.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9.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Ley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80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 de </a:t>
            </a:r>
            <a:r>
              <a:rPr sz="2400" spc="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1993)</a:t>
            </a:r>
            <a:endParaRPr sz="2400">
              <a:latin typeface="Calibri"/>
              <a:cs typeface="Calibri"/>
            </a:endParaRPr>
          </a:p>
          <a:p>
            <a:pPr marL="12700" marR="5080" algn="just">
              <a:lnSpc>
                <a:spcPct val="99600"/>
              </a:lnSpc>
              <a:spcBef>
                <a:spcPts val="35"/>
              </a:spcBef>
              <a:buFont typeface="Segoe UI Symbol"/>
              <a:buChar char="➢"/>
              <a:tabLst>
                <a:tab pos="427990" algn="l"/>
              </a:tabLst>
            </a:pPr>
            <a:r>
              <a:rPr sz="2400" spc="-20" dirty="0">
                <a:solidFill>
                  <a:srgbClr val="1E1C11"/>
                </a:solidFill>
                <a:latin typeface="Calibri"/>
                <a:cs typeface="Calibri"/>
              </a:rPr>
              <a:t>Por 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inhabilidad o 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incompatibilidad de uno 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de </a:t>
            </a:r>
            <a:r>
              <a:rPr sz="2400" spc="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los</a:t>
            </a:r>
            <a:r>
              <a:rPr sz="2400" spc="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15" dirty="0">
                <a:solidFill>
                  <a:srgbClr val="1E1C11"/>
                </a:solidFill>
                <a:latin typeface="Calibri"/>
                <a:cs typeface="Calibri"/>
              </a:rPr>
              <a:t>integrantes</a:t>
            </a:r>
            <a:r>
              <a:rPr sz="2400" spc="-1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del</a:t>
            </a:r>
            <a:r>
              <a:rPr sz="2400" spc="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15" dirty="0">
                <a:solidFill>
                  <a:srgbClr val="1E1C11"/>
                </a:solidFill>
                <a:latin typeface="Calibri"/>
                <a:cs typeface="Calibri"/>
              </a:rPr>
              <a:t>consorcio</a:t>
            </a:r>
            <a:r>
              <a:rPr sz="2400" spc="-1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o</a:t>
            </a:r>
            <a:r>
              <a:rPr sz="2400" spc="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de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 la</a:t>
            </a:r>
            <a:r>
              <a:rPr sz="2400" spc="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unión 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1E1C11"/>
                </a:solidFill>
                <a:latin typeface="Calibri"/>
                <a:cs typeface="Calibri"/>
              </a:rPr>
              <a:t>temporal</a:t>
            </a:r>
            <a:endParaRPr sz="2400">
              <a:latin typeface="Calibri"/>
              <a:cs typeface="Calibri"/>
            </a:endParaRPr>
          </a:p>
          <a:p>
            <a:pPr marL="12700" marR="5715" algn="just">
              <a:lnSpc>
                <a:spcPct val="99900"/>
              </a:lnSpc>
              <a:spcBef>
                <a:spcPts val="30"/>
              </a:spcBef>
              <a:buFont typeface="Segoe UI Symbol"/>
              <a:buChar char="➢"/>
              <a:tabLst>
                <a:tab pos="482600" algn="l"/>
              </a:tabLst>
            </a:pP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Cuando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por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motivos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de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1E1C11"/>
                </a:solidFill>
                <a:latin typeface="Calibri"/>
                <a:cs typeface="Calibri"/>
              </a:rPr>
              <a:t>conveniencia,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15" dirty="0">
                <a:solidFill>
                  <a:srgbClr val="1E1C11"/>
                </a:solidFill>
                <a:latin typeface="Calibri"/>
                <a:cs typeface="Calibri"/>
              </a:rPr>
              <a:t>para </a:t>
            </a:r>
            <a:r>
              <a:rPr sz="2400" spc="-10" dirty="0">
                <a:solidFill>
                  <a:srgbClr val="1E1C11"/>
                </a:solidFill>
                <a:latin typeface="Calibri"/>
                <a:cs typeface="Calibri"/>
              </a:rPr>
              <a:t> satisfacción 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de 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los </a:t>
            </a:r>
            <a:r>
              <a:rPr sz="2400" spc="-10" dirty="0">
                <a:solidFill>
                  <a:srgbClr val="1E1C11"/>
                </a:solidFill>
                <a:latin typeface="Calibri"/>
                <a:cs typeface="Calibri"/>
              </a:rPr>
              <a:t>intereses 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de 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las </a:t>
            </a:r>
            <a:r>
              <a:rPr sz="2400" spc="-10" dirty="0">
                <a:solidFill>
                  <a:srgbClr val="1E1C11"/>
                </a:solidFill>
                <a:latin typeface="Calibri"/>
                <a:cs typeface="Calibri"/>
              </a:rPr>
              <a:t>partes 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o </a:t>
            </a:r>
            <a:r>
              <a:rPr sz="2400" spc="-15" dirty="0">
                <a:solidFill>
                  <a:srgbClr val="1E1C11"/>
                </a:solidFill>
                <a:latin typeface="Calibri"/>
                <a:cs typeface="Calibri"/>
              </a:rPr>
              <a:t>para 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la </a:t>
            </a:r>
            <a:r>
              <a:rPr sz="2400" spc="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oportuna, </a:t>
            </a:r>
            <a:r>
              <a:rPr sz="2400" spc="-10" dirty="0">
                <a:solidFill>
                  <a:srgbClr val="1E1C11"/>
                </a:solidFill>
                <a:latin typeface="Calibri"/>
                <a:cs typeface="Calibri"/>
              </a:rPr>
              <a:t>eficaz 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y </a:t>
            </a:r>
            <a:r>
              <a:rPr sz="2400" spc="-15" dirty="0">
                <a:solidFill>
                  <a:srgbClr val="1E1C11"/>
                </a:solidFill>
                <a:latin typeface="Calibri"/>
                <a:cs typeface="Calibri"/>
              </a:rPr>
              <a:t>completa 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ejecución del </a:t>
            </a:r>
            <a:r>
              <a:rPr sz="2400" spc="-20" dirty="0">
                <a:solidFill>
                  <a:srgbClr val="1E1C11"/>
                </a:solidFill>
                <a:latin typeface="Calibri"/>
                <a:cs typeface="Calibri"/>
              </a:rPr>
              <a:t>objeto, </a:t>
            </a:r>
            <a:r>
              <a:rPr sz="2400" spc="-1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en </a:t>
            </a:r>
            <a:r>
              <a:rPr sz="2400" spc="-10" dirty="0">
                <a:solidFill>
                  <a:srgbClr val="1E1C11"/>
                </a:solidFill>
                <a:latin typeface="Calibri"/>
                <a:cs typeface="Calibri"/>
              </a:rPr>
              <a:t>concordancia con los 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principios de economía, 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 celeridad</a:t>
            </a:r>
            <a:r>
              <a:rPr sz="2400" spc="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y</a:t>
            </a:r>
            <a:r>
              <a:rPr sz="2400" spc="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1E1C11"/>
                </a:solidFill>
                <a:latin typeface="Calibri"/>
                <a:cs typeface="Calibri"/>
              </a:rPr>
              <a:t>eficacia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1E1C11"/>
                </a:solidFill>
                <a:latin typeface="Calibri"/>
                <a:cs typeface="Calibri"/>
              </a:rPr>
              <a:t>de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la</a:t>
            </a:r>
            <a:r>
              <a:rPr sz="2400" spc="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labor</a:t>
            </a:r>
            <a:r>
              <a:rPr sz="2400" spc="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15" dirty="0">
                <a:solidFill>
                  <a:srgbClr val="1E1C11"/>
                </a:solidFill>
                <a:latin typeface="Calibri"/>
                <a:cs typeface="Calibri"/>
              </a:rPr>
              <a:t>administrativa </a:t>
            </a:r>
            <a:r>
              <a:rPr sz="2400" spc="-10" dirty="0">
                <a:solidFill>
                  <a:srgbClr val="1E1C11"/>
                </a:solidFill>
                <a:latin typeface="Calibri"/>
                <a:cs typeface="Calibri"/>
              </a:rPr>
              <a:t> contractual,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las</a:t>
            </a:r>
            <a:r>
              <a:rPr sz="2400" spc="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1E1C11"/>
                </a:solidFill>
                <a:latin typeface="Calibri"/>
                <a:cs typeface="Calibri"/>
              </a:rPr>
              <a:t>partes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 acuerden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 o</a:t>
            </a:r>
            <a:r>
              <a:rPr sz="2400" spc="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15" dirty="0">
                <a:solidFill>
                  <a:srgbClr val="1E1C11"/>
                </a:solidFill>
                <a:latin typeface="Calibri"/>
                <a:cs typeface="Calibri"/>
              </a:rPr>
              <a:t>convengan </a:t>
            </a:r>
            <a:r>
              <a:rPr sz="2400" spc="-53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cederlo</a:t>
            </a:r>
            <a:r>
              <a:rPr sz="2400" spc="-1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(arts.</a:t>
            </a:r>
            <a:r>
              <a:rPr sz="2400" spc="-2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26</a:t>
            </a:r>
            <a:r>
              <a:rPr sz="2400" spc="-1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y</a:t>
            </a:r>
            <a:r>
              <a:rPr sz="2400" spc="-1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3</a:t>
            </a:r>
            <a:r>
              <a:rPr sz="2400" spc="-10" dirty="0">
                <a:solidFill>
                  <a:srgbClr val="1E1C11"/>
                </a:solidFill>
                <a:latin typeface="Calibri"/>
                <a:cs typeface="Calibri"/>
              </a:rPr>
              <a:t> Ley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80</a:t>
            </a:r>
            <a:r>
              <a:rPr sz="2400" spc="-2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de 1993).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276843" y="1999488"/>
            <a:ext cx="2380488" cy="2380488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57068" y="175119"/>
            <a:ext cx="2985574" cy="260648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360545" y="1666443"/>
            <a:ext cx="232029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  <a:tabLst>
                <a:tab pos="1681480" algn="l"/>
              </a:tabLst>
            </a:pPr>
            <a:r>
              <a:rPr sz="3200" b="1" spc="-5" dirty="0">
                <a:solidFill>
                  <a:srgbClr val="006FC0"/>
                </a:solidFill>
                <a:latin typeface="Calibri"/>
                <a:cs typeface="Calibri"/>
              </a:rPr>
              <a:t>C</a:t>
            </a:r>
            <a:r>
              <a:rPr sz="3200" b="1" spc="-50" dirty="0">
                <a:solidFill>
                  <a:srgbClr val="006FC0"/>
                </a:solidFill>
                <a:latin typeface="Calibri"/>
                <a:cs typeface="Calibri"/>
              </a:rPr>
              <a:t>E</a:t>
            </a:r>
            <a:r>
              <a:rPr sz="3200" b="1" dirty="0">
                <a:solidFill>
                  <a:srgbClr val="006FC0"/>
                </a:solidFill>
                <a:latin typeface="Calibri"/>
                <a:cs typeface="Calibri"/>
              </a:rPr>
              <a:t>SIÓN	</a:t>
            </a:r>
            <a:r>
              <a:rPr sz="3200" b="1" spc="-10" dirty="0">
                <a:solidFill>
                  <a:srgbClr val="006FC0"/>
                </a:solidFill>
                <a:latin typeface="Calibri"/>
                <a:cs typeface="Calibri"/>
              </a:rPr>
              <a:t>DEL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070598" y="1666443"/>
            <a:ext cx="270065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  <a:tabLst>
                <a:tab pos="2395855" algn="l"/>
              </a:tabLst>
            </a:pPr>
            <a:r>
              <a:rPr sz="3200" b="1" spc="-30" dirty="0">
                <a:solidFill>
                  <a:srgbClr val="006FC0"/>
                </a:solidFill>
                <a:latin typeface="Calibri"/>
                <a:cs typeface="Calibri"/>
              </a:rPr>
              <a:t>C</a:t>
            </a:r>
            <a:r>
              <a:rPr sz="3200" b="1" spc="-5" dirty="0">
                <a:solidFill>
                  <a:srgbClr val="006FC0"/>
                </a:solidFill>
                <a:latin typeface="Calibri"/>
                <a:cs typeface="Calibri"/>
              </a:rPr>
              <a:t>ONTR</a:t>
            </a:r>
            <a:r>
              <a:rPr sz="3200" b="1" spc="-260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sz="3200" b="1" spc="-90" dirty="0">
                <a:solidFill>
                  <a:srgbClr val="006FC0"/>
                </a:solidFill>
                <a:latin typeface="Calibri"/>
                <a:cs typeface="Calibri"/>
              </a:rPr>
              <a:t>T</a:t>
            </a:r>
            <a:r>
              <a:rPr sz="3200" b="1" spc="-40" dirty="0">
                <a:solidFill>
                  <a:srgbClr val="006FC0"/>
                </a:solidFill>
                <a:latin typeface="Calibri"/>
                <a:cs typeface="Calibri"/>
              </a:rPr>
              <a:t>O</a:t>
            </a:r>
            <a:r>
              <a:rPr sz="3200" b="1" dirty="0">
                <a:solidFill>
                  <a:srgbClr val="006FC0"/>
                </a:solidFill>
                <a:latin typeface="Calibri"/>
                <a:cs typeface="Calibri"/>
              </a:rPr>
              <a:t>.	</a:t>
            </a:r>
            <a:r>
              <a:rPr sz="3200" spc="-10" dirty="0">
                <a:solidFill>
                  <a:srgbClr val="1E1C11"/>
                </a:solidFill>
                <a:latin typeface="Calibri"/>
                <a:cs typeface="Calibri"/>
              </a:rPr>
              <a:t>El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360546" y="2154682"/>
            <a:ext cx="5413375" cy="100139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spcBef>
                <a:spcPts val="105"/>
              </a:spcBef>
              <a:tabLst>
                <a:tab pos="1554480" algn="l"/>
                <a:tab pos="2358390" algn="l"/>
                <a:tab pos="2638425" algn="l"/>
                <a:tab pos="3466465" algn="l"/>
                <a:tab pos="4167504" algn="l"/>
                <a:tab pos="4932680" algn="l"/>
              </a:tabLst>
            </a:pPr>
            <a:r>
              <a:rPr sz="3200" dirty="0">
                <a:solidFill>
                  <a:srgbClr val="1E1C11"/>
                </a:solidFill>
                <a:latin typeface="Calibri"/>
                <a:cs typeface="Calibri"/>
              </a:rPr>
              <a:t>cesionar</a:t>
            </a:r>
            <a:r>
              <a:rPr sz="3200" spc="-15" dirty="0">
                <a:solidFill>
                  <a:srgbClr val="1E1C11"/>
                </a:solidFill>
                <a:latin typeface="Calibri"/>
                <a:cs typeface="Calibri"/>
              </a:rPr>
              <a:t>i</a:t>
            </a:r>
            <a:r>
              <a:rPr sz="3200" dirty="0">
                <a:solidFill>
                  <a:srgbClr val="1E1C11"/>
                </a:solidFill>
                <a:latin typeface="Calibri"/>
                <a:cs typeface="Calibri"/>
              </a:rPr>
              <a:t>o	</a:t>
            </a:r>
            <a:r>
              <a:rPr sz="3200" spc="-5" dirty="0">
                <a:solidFill>
                  <a:srgbClr val="1E1C11"/>
                </a:solidFill>
                <a:latin typeface="Calibri"/>
                <a:cs typeface="Calibri"/>
              </a:rPr>
              <a:t>debe</a:t>
            </a:r>
            <a:r>
              <a:rPr sz="3200" spc="-60" dirty="0">
                <a:solidFill>
                  <a:srgbClr val="1E1C11"/>
                </a:solidFill>
                <a:latin typeface="Calibri"/>
                <a:cs typeface="Calibri"/>
              </a:rPr>
              <a:t>r</a:t>
            </a:r>
            <a:r>
              <a:rPr sz="3200" dirty="0">
                <a:solidFill>
                  <a:srgbClr val="1E1C11"/>
                </a:solidFill>
                <a:latin typeface="Calibri"/>
                <a:cs typeface="Calibri"/>
              </a:rPr>
              <a:t>á	</a:t>
            </a:r>
            <a:r>
              <a:rPr sz="3200" spc="-10" dirty="0">
                <a:solidFill>
                  <a:srgbClr val="1E1C11"/>
                </a:solidFill>
                <a:latin typeface="Calibri"/>
                <a:cs typeface="Calibri"/>
              </a:rPr>
              <a:t>a</a:t>
            </a:r>
            <a:r>
              <a:rPr sz="3200" spc="-5" dirty="0">
                <a:solidFill>
                  <a:srgbClr val="1E1C11"/>
                </a:solidFill>
                <a:latin typeface="Calibri"/>
                <a:cs typeface="Calibri"/>
              </a:rPr>
              <a:t>por</a:t>
            </a:r>
            <a:r>
              <a:rPr sz="3200" spc="-45" dirty="0">
                <a:solidFill>
                  <a:srgbClr val="1E1C11"/>
                </a:solidFill>
                <a:latin typeface="Calibri"/>
                <a:cs typeface="Calibri"/>
              </a:rPr>
              <a:t>t</a:t>
            </a:r>
            <a:r>
              <a:rPr sz="3200" dirty="0">
                <a:solidFill>
                  <a:srgbClr val="1E1C11"/>
                </a:solidFill>
                <a:latin typeface="Calibri"/>
                <a:cs typeface="Calibri"/>
              </a:rPr>
              <a:t>ar  </a:t>
            </a:r>
            <a:r>
              <a:rPr sz="3200" spc="-60" dirty="0">
                <a:solidFill>
                  <a:srgbClr val="1E1C11"/>
                </a:solidFill>
                <a:latin typeface="Calibri"/>
                <a:cs typeface="Calibri"/>
              </a:rPr>
              <a:t>g</a:t>
            </a:r>
            <a:r>
              <a:rPr sz="3200" dirty="0">
                <a:solidFill>
                  <a:srgbClr val="1E1C11"/>
                </a:solidFill>
                <a:latin typeface="Calibri"/>
                <a:cs typeface="Calibri"/>
              </a:rPr>
              <a:t>a</a:t>
            </a:r>
            <a:r>
              <a:rPr sz="3200" spc="-65" dirty="0">
                <a:solidFill>
                  <a:srgbClr val="1E1C11"/>
                </a:solidFill>
                <a:latin typeface="Calibri"/>
                <a:cs typeface="Calibri"/>
              </a:rPr>
              <a:t>r</a:t>
            </a:r>
            <a:r>
              <a:rPr sz="3200" dirty="0">
                <a:solidFill>
                  <a:srgbClr val="1E1C11"/>
                </a:solidFill>
                <a:latin typeface="Calibri"/>
                <a:cs typeface="Calibri"/>
              </a:rPr>
              <a:t>a</a:t>
            </a:r>
            <a:r>
              <a:rPr sz="3200" spc="-30" dirty="0">
                <a:solidFill>
                  <a:srgbClr val="1E1C11"/>
                </a:solidFill>
                <a:latin typeface="Calibri"/>
                <a:cs typeface="Calibri"/>
              </a:rPr>
              <a:t>n</a:t>
            </a:r>
            <a:r>
              <a:rPr sz="3200" dirty="0">
                <a:solidFill>
                  <a:srgbClr val="1E1C11"/>
                </a:solidFill>
                <a:latin typeface="Calibri"/>
                <a:cs typeface="Calibri"/>
              </a:rPr>
              <a:t>t</a:t>
            </a:r>
            <a:r>
              <a:rPr sz="3200" spc="-10" dirty="0">
                <a:solidFill>
                  <a:srgbClr val="1E1C11"/>
                </a:solidFill>
                <a:latin typeface="Calibri"/>
                <a:cs typeface="Calibri"/>
              </a:rPr>
              <a:t>í</a:t>
            </a:r>
            <a:r>
              <a:rPr sz="3200" dirty="0">
                <a:solidFill>
                  <a:srgbClr val="1E1C11"/>
                </a:solidFill>
                <a:latin typeface="Calibri"/>
                <a:cs typeface="Calibri"/>
              </a:rPr>
              <a:t>a	</a:t>
            </a:r>
            <a:r>
              <a:rPr sz="3200" spc="-5" dirty="0">
                <a:solidFill>
                  <a:srgbClr val="1E1C11"/>
                </a:solidFill>
                <a:latin typeface="Calibri"/>
                <a:cs typeface="Calibri"/>
              </a:rPr>
              <a:t>ú</a:t>
            </a:r>
            <a:r>
              <a:rPr sz="3200" spc="5" dirty="0">
                <a:solidFill>
                  <a:srgbClr val="1E1C11"/>
                </a:solidFill>
                <a:latin typeface="Calibri"/>
                <a:cs typeface="Calibri"/>
              </a:rPr>
              <a:t>n</a:t>
            </a:r>
            <a:r>
              <a:rPr sz="3200" dirty="0">
                <a:solidFill>
                  <a:srgbClr val="1E1C11"/>
                </a:solidFill>
                <a:latin typeface="Calibri"/>
                <a:cs typeface="Calibri"/>
              </a:rPr>
              <a:t>i</a:t>
            </a:r>
            <a:r>
              <a:rPr sz="3200" spc="-25" dirty="0">
                <a:solidFill>
                  <a:srgbClr val="1E1C11"/>
                </a:solidFill>
                <a:latin typeface="Calibri"/>
                <a:cs typeface="Calibri"/>
              </a:rPr>
              <a:t>c</a:t>
            </a:r>
            <a:r>
              <a:rPr sz="3200" dirty="0">
                <a:solidFill>
                  <a:srgbClr val="1E1C11"/>
                </a:solidFill>
                <a:latin typeface="Calibri"/>
                <a:cs typeface="Calibri"/>
              </a:rPr>
              <a:t>a	</a:t>
            </a:r>
            <a:r>
              <a:rPr sz="3200" spc="-5" dirty="0">
                <a:solidFill>
                  <a:srgbClr val="1E1C11"/>
                </a:solidFill>
                <a:latin typeface="Calibri"/>
                <a:cs typeface="Calibri"/>
              </a:rPr>
              <a:t>qu</a:t>
            </a:r>
            <a:r>
              <a:rPr sz="3200" dirty="0">
                <a:solidFill>
                  <a:srgbClr val="1E1C11"/>
                </a:solidFill>
                <a:latin typeface="Calibri"/>
                <a:cs typeface="Calibri"/>
              </a:rPr>
              <a:t>e	ampa</a:t>
            </a:r>
            <a:r>
              <a:rPr sz="3200" spc="-30" dirty="0">
                <a:solidFill>
                  <a:srgbClr val="1E1C11"/>
                </a:solidFill>
                <a:latin typeface="Calibri"/>
                <a:cs typeface="Calibri"/>
              </a:rPr>
              <a:t>r</a:t>
            </a:r>
            <a:r>
              <a:rPr sz="3200" dirty="0">
                <a:solidFill>
                  <a:srgbClr val="1E1C11"/>
                </a:solidFill>
                <a:latin typeface="Calibri"/>
                <a:cs typeface="Calibri"/>
              </a:rPr>
              <a:t>e	los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982462" y="3130424"/>
            <a:ext cx="3789679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  <a:tabLst>
                <a:tab pos="1519555" algn="l"/>
                <a:tab pos="2374900" algn="l"/>
              </a:tabLst>
            </a:pPr>
            <a:r>
              <a:rPr sz="3200" dirty="0">
                <a:solidFill>
                  <a:srgbClr val="1E1C11"/>
                </a:solidFill>
                <a:latin typeface="Calibri"/>
                <a:cs typeface="Calibri"/>
              </a:rPr>
              <a:t>rie</a:t>
            </a:r>
            <a:r>
              <a:rPr sz="3200" spc="-15" dirty="0">
                <a:solidFill>
                  <a:srgbClr val="1E1C11"/>
                </a:solidFill>
                <a:latin typeface="Calibri"/>
                <a:cs typeface="Calibri"/>
              </a:rPr>
              <a:t>s</a:t>
            </a:r>
            <a:r>
              <a:rPr sz="3200" spc="-25" dirty="0">
                <a:solidFill>
                  <a:srgbClr val="1E1C11"/>
                </a:solidFill>
                <a:latin typeface="Calibri"/>
                <a:cs typeface="Calibri"/>
              </a:rPr>
              <a:t>g</a:t>
            </a:r>
            <a:r>
              <a:rPr sz="3200" spc="-5" dirty="0">
                <a:solidFill>
                  <a:srgbClr val="1E1C11"/>
                </a:solidFill>
                <a:latin typeface="Calibri"/>
                <a:cs typeface="Calibri"/>
              </a:rPr>
              <a:t>o</a:t>
            </a:r>
            <a:r>
              <a:rPr sz="3200" dirty="0">
                <a:solidFill>
                  <a:srgbClr val="1E1C11"/>
                </a:solidFill>
                <a:latin typeface="Calibri"/>
                <a:cs typeface="Calibri"/>
              </a:rPr>
              <a:t>s	</a:t>
            </a:r>
            <a:r>
              <a:rPr sz="3200" spc="-5" dirty="0">
                <a:solidFill>
                  <a:srgbClr val="1E1C11"/>
                </a:solidFill>
                <a:latin typeface="Calibri"/>
                <a:cs typeface="Calibri"/>
              </a:rPr>
              <a:t>de</a:t>
            </a:r>
            <a:r>
              <a:rPr sz="3200" dirty="0">
                <a:solidFill>
                  <a:srgbClr val="1E1C11"/>
                </a:solidFill>
                <a:latin typeface="Calibri"/>
                <a:cs typeface="Calibri"/>
              </a:rPr>
              <a:t>l	</a:t>
            </a:r>
            <a:r>
              <a:rPr sz="3200" spc="-25" dirty="0">
                <a:solidFill>
                  <a:srgbClr val="1E1C11"/>
                </a:solidFill>
                <a:latin typeface="Calibri"/>
                <a:cs typeface="Calibri"/>
              </a:rPr>
              <a:t>c</a:t>
            </a:r>
            <a:r>
              <a:rPr sz="3200" spc="-5" dirty="0">
                <a:solidFill>
                  <a:srgbClr val="1E1C11"/>
                </a:solidFill>
                <a:latin typeface="Calibri"/>
                <a:cs typeface="Calibri"/>
              </a:rPr>
              <a:t>o</a:t>
            </a:r>
            <a:r>
              <a:rPr sz="3200" spc="-25" dirty="0">
                <a:solidFill>
                  <a:srgbClr val="1E1C11"/>
                </a:solidFill>
                <a:latin typeface="Calibri"/>
                <a:cs typeface="Calibri"/>
              </a:rPr>
              <a:t>n</a:t>
            </a:r>
            <a:r>
              <a:rPr sz="3200" dirty="0">
                <a:solidFill>
                  <a:srgbClr val="1E1C11"/>
                </a:solidFill>
                <a:latin typeface="Calibri"/>
                <a:cs typeface="Calibri"/>
              </a:rPr>
              <a:t>t</a:t>
            </a:r>
            <a:r>
              <a:rPr sz="3200" spc="-70" dirty="0">
                <a:solidFill>
                  <a:srgbClr val="1E1C11"/>
                </a:solidFill>
                <a:latin typeface="Calibri"/>
                <a:cs typeface="Calibri"/>
              </a:rPr>
              <a:t>r</a:t>
            </a:r>
            <a:r>
              <a:rPr sz="3200" spc="-25" dirty="0">
                <a:solidFill>
                  <a:srgbClr val="1E1C11"/>
                </a:solidFill>
                <a:latin typeface="Calibri"/>
                <a:cs typeface="Calibri"/>
              </a:rPr>
              <a:t>a</a:t>
            </a:r>
            <a:r>
              <a:rPr sz="3200" spc="-45" dirty="0">
                <a:solidFill>
                  <a:srgbClr val="1E1C11"/>
                </a:solidFill>
                <a:latin typeface="Calibri"/>
                <a:cs typeface="Calibri"/>
              </a:rPr>
              <a:t>t</a:t>
            </a:r>
            <a:r>
              <a:rPr sz="3200" dirty="0">
                <a:solidFill>
                  <a:srgbClr val="1E1C11"/>
                </a:solidFill>
                <a:latin typeface="Calibri"/>
                <a:cs typeface="Calibri"/>
              </a:rPr>
              <a:t>o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360545" y="3130423"/>
            <a:ext cx="1795780" cy="100139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spcBef>
                <a:spcPts val="105"/>
              </a:spcBef>
              <a:tabLst>
                <a:tab pos="1495425" algn="l"/>
              </a:tabLst>
            </a:pPr>
            <a:r>
              <a:rPr sz="3200" dirty="0">
                <a:solidFill>
                  <a:srgbClr val="1E1C11"/>
                </a:solidFill>
                <a:latin typeface="Calibri"/>
                <a:cs typeface="Calibri"/>
              </a:rPr>
              <a:t>mismos </a:t>
            </a:r>
            <a:r>
              <a:rPr sz="3200" spc="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1E1C11"/>
                </a:solidFill>
                <a:latin typeface="Calibri"/>
                <a:cs typeface="Calibri"/>
              </a:rPr>
              <a:t>inicial,	</a:t>
            </a:r>
            <a:r>
              <a:rPr sz="3200" spc="-5" dirty="0">
                <a:solidFill>
                  <a:srgbClr val="1E1C11"/>
                </a:solidFill>
                <a:latin typeface="Calibri"/>
                <a:cs typeface="Calibri"/>
              </a:rPr>
              <a:t>la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557010" y="3618103"/>
            <a:ext cx="321754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1114425" algn="l"/>
                <a:tab pos="2700655" algn="l"/>
              </a:tabLst>
            </a:pPr>
            <a:r>
              <a:rPr sz="3200" dirty="0">
                <a:solidFill>
                  <a:srgbClr val="1E1C11"/>
                </a:solidFill>
                <a:latin typeface="Calibri"/>
                <a:cs typeface="Calibri"/>
              </a:rPr>
              <a:t>cu</a:t>
            </a:r>
            <a:r>
              <a:rPr sz="3200" spc="10" dirty="0">
                <a:solidFill>
                  <a:srgbClr val="1E1C11"/>
                </a:solidFill>
                <a:latin typeface="Calibri"/>
                <a:cs typeface="Calibri"/>
              </a:rPr>
              <a:t>a</a:t>
            </a:r>
            <a:r>
              <a:rPr sz="3200" dirty="0">
                <a:solidFill>
                  <a:srgbClr val="1E1C11"/>
                </a:solidFill>
                <a:latin typeface="Calibri"/>
                <a:cs typeface="Calibri"/>
              </a:rPr>
              <a:t>l	</a:t>
            </a:r>
            <a:r>
              <a:rPr sz="3200" spc="-5" dirty="0">
                <a:solidFill>
                  <a:srgbClr val="1E1C11"/>
                </a:solidFill>
                <a:latin typeface="Calibri"/>
                <a:cs typeface="Calibri"/>
              </a:rPr>
              <a:t>debe</a:t>
            </a:r>
            <a:r>
              <a:rPr sz="3200" spc="-70" dirty="0">
                <a:solidFill>
                  <a:srgbClr val="1E1C11"/>
                </a:solidFill>
                <a:latin typeface="Calibri"/>
                <a:cs typeface="Calibri"/>
              </a:rPr>
              <a:t>r</a:t>
            </a:r>
            <a:r>
              <a:rPr sz="3200" dirty="0">
                <a:solidFill>
                  <a:srgbClr val="1E1C11"/>
                </a:solidFill>
                <a:latin typeface="Calibri"/>
                <a:cs typeface="Calibri"/>
              </a:rPr>
              <a:t>á	</a:t>
            </a:r>
            <a:r>
              <a:rPr sz="3200" spc="-5" dirty="0">
                <a:solidFill>
                  <a:srgbClr val="1E1C11"/>
                </a:solidFill>
                <a:latin typeface="Calibri"/>
                <a:cs typeface="Calibri"/>
              </a:rPr>
              <a:t>ser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360545" y="4105478"/>
            <a:ext cx="5411470" cy="10020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spcBef>
                <a:spcPts val="105"/>
              </a:spcBef>
              <a:tabLst>
                <a:tab pos="1826260" algn="l"/>
                <a:tab pos="2632710" algn="l"/>
                <a:tab pos="3158490" algn="l"/>
                <a:tab pos="4658360" algn="l"/>
              </a:tabLst>
            </a:pPr>
            <a:r>
              <a:rPr sz="3200" dirty="0">
                <a:solidFill>
                  <a:srgbClr val="1E1C11"/>
                </a:solidFill>
                <a:latin typeface="Calibri"/>
                <a:cs typeface="Calibri"/>
              </a:rPr>
              <a:t>ap</a:t>
            </a:r>
            <a:r>
              <a:rPr sz="3200" spc="-55" dirty="0">
                <a:solidFill>
                  <a:srgbClr val="1E1C11"/>
                </a:solidFill>
                <a:latin typeface="Calibri"/>
                <a:cs typeface="Calibri"/>
              </a:rPr>
              <a:t>r</a:t>
            </a:r>
            <a:r>
              <a:rPr sz="3200" spc="-5" dirty="0">
                <a:solidFill>
                  <a:srgbClr val="1E1C11"/>
                </a:solidFill>
                <a:latin typeface="Calibri"/>
                <a:cs typeface="Calibri"/>
              </a:rPr>
              <a:t>obad</a:t>
            </a:r>
            <a:r>
              <a:rPr sz="3200" dirty="0">
                <a:solidFill>
                  <a:srgbClr val="1E1C11"/>
                </a:solidFill>
                <a:latin typeface="Calibri"/>
                <a:cs typeface="Calibri"/>
              </a:rPr>
              <a:t>a	</a:t>
            </a:r>
            <a:r>
              <a:rPr sz="3200" spc="-5" dirty="0">
                <a:solidFill>
                  <a:srgbClr val="1E1C11"/>
                </a:solidFill>
                <a:latin typeface="Calibri"/>
                <a:cs typeface="Calibri"/>
              </a:rPr>
              <a:t>po</a:t>
            </a:r>
            <a:r>
              <a:rPr sz="3200" dirty="0">
                <a:solidFill>
                  <a:srgbClr val="1E1C11"/>
                </a:solidFill>
                <a:latin typeface="Calibri"/>
                <a:cs typeface="Calibri"/>
              </a:rPr>
              <a:t>r	</a:t>
            </a:r>
            <a:r>
              <a:rPr sz="3200" spc="-5" dirty="0">
                <a:solidFill>
                  <a:srgbClr val="1E1C11"/>
                </a:solidFill>
                <a:latin typeface="Calibri"/>
                <a:cs typeface="Calibri"/>
              </a:rPr>
              <a:t>l</a:t>
            </a:r>
            <a:r>
              <a:rPr sz="3200" dirty="0">
                <a:solidFill>
                  <a:srgbClr val="1E1C11"/>
                </a:solidFill>
                <a:latin typeface="Calibri"/>
                <a:cs typeface="Calibri"/>
              </a:rPr>
              <a:t>a	</a:t>
            </a:r>
            <a:r>
              <a:rPr sz="3200" spc="-5" dirty="0">
                <a:solidFill>
                  <a:srgbClr val="1E1C11"/>
                </a:solidFill>
                <a:latin typeface="Calibri"/>
                <a:cs typeface="Calibri"/>
              </a:rPr>
              <a:t>E</a:t>
            </a:r>
            <a:r>
              <a:rPr sz="3200" spc="-35" dirty="0">
                <a:solidFill>
                  <a:srgbClr val="1E1C11"/>
                </a:solidFill>
                <a:latin typeface="Calibri"/>
                <a:cs typeface="Calibri"/>
              </a:rPr>
              <a:t>n</a:t>
            </a:r>
            <a:r>
              <a:rPr sz="3200" dirty="0">
                <a:solidFill>
                  <a:srgbClr val="1E1C11"/>
                </a:solidFill>
                <a:latin typeface="Calibri"/>
                <a:cs typeface="Calibri"/>
              </a:rPr>
              <a:t>tidad	</a:t>
            </a:r>
            <a:r>
              <a:rPr sz="3200" spc="-5" dirty="0">
                <a:solidFill>
                  <a:srgbClr val="1E1C11"/>
                </a:solidFill>
                <a:latin typeface="Calibri"/>
                <a:cs typeface="Calibri"/>
              </a:rPr>
              <a:t>(A</a:t>
            </a:r>
            <a:r>
              <a:rPr sz="3200" spc="-15" dirty="0">
                <a:solidFill>
                  <a:srgbClr val="1E1C11"/>
                </a:solidFill>
                <a:latin typeface="Calibri"/>
                <a:cs typeface="Calibri"/>
              </a:rPr>
              <a:t>r</a:t>
            </a:r>
            <a:r>
              <a:rPr sz="3200" spc="5" dirty="0">
                <a:solidFill>
                  <a:srgbClr val="1E1C11"/>
                </a:solidFill>
                <a:latin typeface="Calibri"/>
                <a:cs typeface="Calibri"/>
              </a:rPr>
              <a:t>t</a:t>
            </a:r>
            <a:r>
              <a:rPr sz="3200" dirty="0">
                <a:solidFill>
                  <a:srgbClr val="1E1C11"/>
                </a:solidFill>
                <a:latin typeface="Calibri"/>
                <a:cs typeface="Calibri"/>
              </a:rPr>
              <a:t>.  </a:t>
            </a:r>
            <a:r>
              <a:rPr sz="3200" spc="-5" dirty="0">
                <a:solidFill>
                  <a:srgbClr val="1E1C11"/>
                </a:solidFill>
                <a:latin typeface="Calibri"/>
                <a:cs typeface="Calibri"/>
              </a:rPr>
              <a:t>41.</a:t>
            </a:r>
            <a:r>
              <a:rPr sz="3200" spc="1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3200" spc="-10" dirty="0">
                <a:solidFill>
                  <a:srgbClr val="1E1C11"/>
                </a:solidFill>
                <a:latin typeface="Calibri"/>
                <a:cs typeface="Calibri"/>
              </a:rPr>
              <a:t>Ley</a:t>
            </a:r>
            <a:r>
              <a:rPr sz="320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3200" spc="-5" dirty="0">
                <a:solidFill>
                  <a:srgbClr val="1E1C11"/>
                </a:solidFill>
                <a:latin typeface="Calibri"/>
                <a:cs typeface="Calibri"/>
              </a:rPr>
              <a:t>80</a:t>
            </a:r>
            <a:r>
              <a:rPr sz="3200" spc="1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3200" spc="-5" dirty="0">
                <a:solidFill>
                  <a:srgbClr val="1E1C11"/>
                </a:solidFill>
                <a:latin typeface="Calibri"/>
                <a:cs typeface="Calibri"/>
              </a:rPr>
              <a:t>de 1993).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34305" y="510795"/>
            <a:ext cx="6601369" cy="1367682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5" dirty="0">
                <a:solidFill>
                  <a:srgbClr val="006FC0"/>
                </a:solidFill>
                <a:latin typeface="Calibri"/>
                <a:cs typeface="Calibri"/>
              </a:rPr>
              <a:t>PROCEDIMIENTO</a:t>
            </a:r>
            <a:r>
              <a:rPr spc="-2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006FC0"/>
                </a:solidFill>
                <a:latin typeface="Calibri"/>
                <a:cs typeface="Calibri"/>
              </a:rPr>
              <a:t>CESIÓN</a:t>
            </a:r>
            <a:r>
              <a:rPr spc="-1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006FC0"/>
                </a:solidFill>
                <a:latin typeface="Calibri"/>
                <a:cs typeface="Calibri"/>
              </a:rPr>
              <a:t>DEL</a:t>
            </a:r>
            <a:r>
              <a:rPr lang="es-ES" spc="-5" dirty="0">
                <a:solidFill>
                  <a:srgbClr val="006FC0"/>
                </a:solidFill>
                <a:latin typeface="Calibri"/>
                <a:cs typeface="Calibri"/>
              </a:rPr>
              <a:t> CONTRATO</a:t>
            </a:r>
            <a:endParaRPr spc="-5" dirty="0">
              <a:solidFill>
                <a:srgbClr val="006FC0"/>
              </a:solidFill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034794" y="311150"/>
            <a:ext cx="1325880" cy="1708150"/>
            <a:chOff x="510794" y="311150"/>
            <a:chExt cx="1325880" cy="1708150"/>
          </a:xfrm>
        </p:grpSpPr>
        <p:sp>
          <p:nvSpPr>
            <p:cNvPr id="5" name="object 5"/>
            <p:cNvSpPr/>
            <p:nvPr/>
          </p:nvSpPr>
          <p:spPr>
            <a:xfrm>
              <a:off x="674370" y="1233677"/>
              <a:ext cx="879475" cy="772795"/>
            </a:xfrm>
            <a:custGeom>
              <a:avLst/>
              <a:gdLst/>
              <a:ahLst/>
              <a:cxnLst/>
              <a:rect l="l" t="t" r="r" b="b"/>
              <a:pathLst>
                <a:path w="879475" h="772794">
                  <a:moveTo>
                    <a:pt x="253745" y="0"/>
                  </a:moveTo>
                  <a:lnTo>
                    <a:pt x="0" y="0"/>
                  </a:lnTo>
                  <a:lnTo>
                    <a:pt x="0" y="706374"/>
                  </a:lnTo>
                  <a:lnTo>
                    <a:pt x="602868" y="706374"/>
                  </a:lnTo>
                  <a:lnTo>
                    <a:pt x="602868" y="772668"/>
                  </a:lnTo>
                  <a:lnTo>
                    <a:pt x="879348" y="579501"/>
                  </a:lnTo>
                  <a:lnTo>
                    <a:pt x="602868" y="386334"/>
                  </a:lnTo>
                  <a:lnTo>
                    <a:pt x="602868" y="452627"/>
                  </a:lnTo>
                  <a:lnTo>
                    <a:pt x="253745" y="452627"/>
                  </a:lnTo>
                  <a:lnTo>
                    <a:pt x="253745" y="0"/>
                  </a:lnTo>
                  <a:close/>
                </a:path>
              </a:pathLst>
            </a:custGeom>
            <a:solidFill>
              <a:srgbClr val="BBDF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74370" y="1233677"/>
              <a:ext cx="879475" cy="772795"/>
            </a:xfrm>
            <a:custGeom>
              <a:avLst/>
              <a:gdLst/>
              <a:ahLst/>
              <a:cxnLst/>
              <a:rect l="l" t="t" r="r" b="b"/>
              <a:pathLst>
                <a:path w="879475" h="772794">
                  <a:moveTo>
                    <a:pt x="253745" y="0"/>
                  </a:moveTo>
                  <a:lnTo>
                    <a:pt x="253745" y="452627"/>
                  </a:lnTo>
                  <a:lnTo>
                    <a:pt x="602868" y="452627"/>
                  </a:lnTo>
                  <a:lnTo>
                    <a:pt x="602868" y="386334"/>
                  </a:lnTo>
                  <a:lnTo>
                    <a:pt x="879348" y="579501"/>
                  </a:lnTo>
                  <a:lnTo>
                    <a:pt x="602868" y="772668"/>
                  </a:lnTo>
                  <a:lnTo>
                    <a:pt x="602868" y="706374"/>
                  </a:lnTo>
                  <a:lnTo>
                    <a:pt x="0" y="706374"/>
                  </a:lnTo>
                  <a:lnTo>
                    <a:pt x="0" y="0"/>
                  </a:lnTo>
                  <a:lnTo>
                    <a:pt x="253745" y="0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23494" y="323850"/>
              <a:ext cx="1300480" cy="909955"/>
            </a:xfrm>
            <a:custGeom>
              <a:avLst/>
              <a:gdLst/>
              <a:ahLst/>
              <a:cxnLst/>
              <a:rect l="l" t="t" r="r" b="b"/>
              <a:pathLst>
                <a:path w="1300480" h="909955">
                  <a:moveTo>
                    <a:pt x="1148333" y="0"/>
                  </a:moveTo>
                  <a:lnTo>
                    <a:pt x="151663" y="0"/>
                  </a:lnTo>
                  <a:lnTo>
                    <a:pt x="103727" y="7735"/>
                  </a:lnTo>
                  <a:lnTo>
                    <a:pt x="62095" y="29272"/>
                  </a:lnTo>
                  <a:lnTo>
                    <a:pt x="29263" y="62106"/>
                  </a:lnTo>
                  <a:lnTo>
                    <a:pt x="7732" y="103729"/>
                  </a:lnTo>
                  <a:lnTo>
                    <a:pt x="0" y="151637"/>
                  </a:lnTo>
                  <a:lnTo>
                    <a:pt x="0" y="758189"/>
                  </a:lnTo>
                  <a:lnTo>
                    <a:pt x="7732" y="806098"/>
                  </a:lnTo>
                  <a:lnTo>
                    <a:pt x="29263" y="847721"/>
                  </a:lnTo>
                  <a:lnTo>
                    <a:pt x="62095" y="880555"/>
                  </a:lnTo>
                  <a:lnTo>
                    <a:pt x="103727" y="902092"/>
                  </a:lnTo>
                  <a:lnTo>
                    <a:pt x="151663" y="909827"/>
                  </a:lnTo>
                  <a:lnTo>
                    <a:pt x="1148333" y="909827"/>
                  </a:lnTo>
                  <a:lnTo>
                    <a:pt x="1196242" y="902092"/>
                  </a:lnTo>
                  <a:lnTo>
                    <a:pt x="1237865" y="880555"/>
                  </a:lnTo>
                  <a:lnTo>
                    <a:pt x="1270699" y="847721"/>
                  </a:lnTo>
                  <a:lnTo>
                    <a:pt x="1292236" y="806098"/>
                  </a:lnTo>
                  <a:lnTo>
                    <a:pt x="1299972" y="758189"/>
                  </a:lnTo>
                  <a:lnTo>
                    <a:pt x="1299972" y="151637"/>
                  </a:lnTo>
                  <a:lnTo>
                    <a:pt x="1292236" y="103729"/>
                  </a:lnTo>
                  <a:lnTo>
                    <a:pt x="1270699" y="62106"/>
                  </a:lnTo>
                  <a:lnTo>
                    <a:pt x="1237865" y="29272"/>
                  </a:lnTo>
                  <a:lnTo>
                    <a:pt x="1196242" y="7735"/>
                  </a:lnTo>
                  <a:lnTo>
                    <a:pt x="1148333" y="0"/>
                  </a:lnTo>
                  <a:close/>
                </a:path>
              </a:pathLst>
            </a:custGeom>
            <a:solidFill>
              <a:srgbClr val="00B9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23494" y="323850"/>
              <a:ext cx="1300480" cy="909955"/>
            </a:xfrm>
            <a:custGeom>
              <a:avLst/>
              <a:gdLst/>
              <a:ahLst/>
              <a:cxnLst/>
              <a:rect l="l" t="t" r="r" b="b"/>
              <a:pathLst>
                <a:path w="1300480" h="909955">
                  <a:moveTo>
                    <a:pt x="0" y="151637"/>
                  </a:moveTo>
                  <a:lnTo>
                    <a:pt x="7732" y="103729"/>
                  </a:lnTo>
                  <a:lnTo>
                    <a:pt x="29263" y="62106"/>
                  </a:lnTo>
                  <a:lnTo>
                    <a:pt x="62095" y="29272"/>
                  </a:lnTo>
                  <a:lnTo>
                    <a:pt x="103727" y="7735"/>
                  </a:lnTo>
                  <a:lnTo>
                    <a:pt x="151663" y="0"/>
                  </a:lnTo>
                  <a:lnTo>
                    <a:pt x="1148333" y="0"/>
                  </a:lnTo>
                  <a:lnTo>
                    <a:pt x="1196242" y="7735"/>
                  </a:lnTo>
                  <a:lnTo>
                    <a:pt x="1237865" y="29272"/>
                  </a:lnTo>
                  <a:lnTo>
                    <a:pt x="1270699" y="62106"/>
                  </a:lnTo>
                  <a:lnTo>
                    <a:pt x="1292236" y="103729"/>
                  </a:lnTo>
                  <a:lnTo>
                    <a:pt x="1299972" y="151637"/>
                  </a:lnTo>
                  <a:lnTo>
                    <a:pt x="1299972" y="758189"/>
                  </a:lnTo>
                  <a:lnTo>
                    <a:pt x="1292236" y="806098"/>
                  </a:lnTo>
                  <a:lnTo>
                    <a:pt x="1270699" y="847721"/>
                  </a:lnTo>
                  <a:lnTo>
                    <a:pt x="1237865" y="880555"/>
                  </a:lnTo>
                  <a:lnTo>
                    <a:pt x="1196242" y="902092"/>
                  </a:lnTo>
                  <a:lnTo>
                    <a:pt x="1148333" y="909827"/>
                  </a:lnTo>
                  <a:lnTo>
                    <a:pt x="151663" y="909827"/>
                  </a:lnTo>
                  <a:lnTo>
                    <a:pt x="103727" y="902092"/>
                  </a:lnTo>
                  <a:lnTo>
                    <a:pt x="62095" y="880555"/>
                  </a:lnTo>
                  <a:lnTo>
                    <a:pt x="29263" y="847721"/>
                  </a:lnTo>
                  <a:lnTo>
                    <a:pt x="7732" y="806098"/>
                  </a:lnTo>
                  <a:lnTo>
                    <a:pt x="0" y="758189"/>
                  </a:lnTo>
                  <a:lnTo>
                    <a:pt x="0" y="151637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2251660" y="587120"/>
            <a:ext cx="888365" cy="347980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33655" marR="5080" indent="-21590">
              <a:lnSpc>
                <a:spcPts val="1210"/>
              </a:lnSpc>
              <a:spcBef>
                <a:spcPts val="235"/>
              </a:spcBef>
            </a:pPr>
            <a:r>
              <a:rPr sz="1100" b="1" spc="-10" dirty="0">
                <a:solidFill>
                  <a:srgbClr val="1E1C11"/>
                </a:solidFill>
                <a:latin typeface="Calibri"/>
                <a:cs typeface="Calibri"/>
              </a:rPr>
              <a:t>S</a:t>
            </a:r>
            <a:r>
              <a:rPr sz="1100" b="1" spc="-5" dirty="0">
                <a:solidFill>
                  <a:srgbClr val="1E1C11"/>
                </a:solidFill>
                <a:latin typeface="Calibri"/>
                <a:cs typeface="Calibri"/>
              </a:rPr>
              <a:t>OL</a:t>
            </a:r>
            <a:r>
              <a:rPr sz="1100" b="1" dirty="0">
                <a:solidFill>
                  <a:srgbClr val="1E1C11"/>
                </a:solidFill>
                <a:latin typeface="Calibri"/>
                <a:cs typeface="Calibri"/>
              </a:rPr>
              <a:t>ICITUD</a:t>
            </a:r>
            <a:r>
              <a:rPr sz="1100" b="1" spc="-3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1E1C11"/>
                </a:solidFill>
                <a:latin typeface="Calibri"/>
                <a:cs typeface="Calibri"/>
              </a:rPr>
              <a:t>DEL  CONTRATISTA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3113786" y="1333753"/>
            <a:ext cx="1325880" cy="1706880"/>
            <a:chOff x="1589786" y="1333753"/>
            <a:chExt cx="1325880" cy="1706880"/>
          </a:xfrm>
        </p:grpSpPr>
        <p:sp>
          <p:nvSpPr>
            <p:cNvPr id="11" name="object 11"/>
            <p:cNvSpPr/>
            <p:nvPr/>
          </p:nvSpPr>
          <p:spPr>
            <a:xfrm>
              <a:off x="1753362" y="2256281"/>
              <a:ext cx="879475" cy="771525"/>
            </a:xfrm>
            <a:custGeom>
              <a:avLst/>
              <a:gdLst/>
              <a:ahLst/>
              <a:cxnLst/>
              <a:rect l="l" t="t" r="r" b="b"/>
              <a:pathLst>
                <a:path w="879475" h="771525">
                  <a:moveTo>
                    <a:pt x="253237" y="0"/>
                  </a:moveTo>
                  <a:lnTo>
                    <a:pt x="0" y="0"/>
                  </a:lnTo>
                  <a:lnTo>
                    <a:pt x="0" y="704976"/>
                  </a:lnTo>
                  <a:lnTo>
                    <a:pt x="603376" y="704976"/>
                  </a:lnTo>
                  <a:lnTo>
                    <a:pt x="603376" y="771143"/>
                  </a:lnTo>
                  <a:lnTo>
                    <a:pt x="879348" y="578357"/>
                  </a:lnTo>
                  <a:lnTo>
                    <a:pt x="603376" y="385571"/>
                  </a:lnTo>
                  <a:lnTo>
                    <a:pt x="603376" y="451738"/>
                  </a:lnTo>
                  <a:lnTo>
                    <a:pt x="253237" y="451738"/>
                  </a:lnTo>
                  <a:lnTo>
                    <a:pt x="253237" y="0"/>
                  </a:lnTo>
                  <a:close/>
                </a:path>
              </a:pathLst>
            </a:custGeom>
            <a:solidFill>
              <a:srgbClr val="C4F0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753362" y="2256281"/>
              <a:ext cx="879475" cy="771525"/>
            </a:xfrm>
            <a:custGeom>
              <a:avLst/>
              <a:gdLst/>
              <a:ahLst/>
              <a:cxnLst/>
              <a:rect l="l" t="t" r="r" b="b"/>
              <a:pathLst>
                <a:path w="879475" h="771525">
                  <a:moveTo>
                    <a:pt x="253237" y="0"/>
                  </a:moveTo>
                  <a:lnTo>
                    <a:pt x="253237" y="451738"/>
                  </a:lnTo>
                  <a:lnTo>
                    <a:pt x="603376" y="451738"/>
                  </a:lnTo>
                  <a:lnTo>
                    <a:pt x="603376" y="385571"/>
                  </a:lnTo>
                  <a:lnTo>
                    <a:pt x="879348" y="578357"/>
                  </a:lnTo>
                  <a:lnTo>
                    <a:pt x="603376" y="771143"/>
                  </a:lnTo>
                  <a:lnTo>
                    <a:pt x="603376" y="704976"/>
                  </a:lnTo>
                  <a:lnTo>
                    <a:pt x="0" y="704976"/>
                  </a:lnTo>
                  <a:lnTo>
                    <a:pt x="0" y="0"/>
                  </a:lnTo>
                  <a:lnTo>
                    <a:pt x="253237" y="0"/>
                  </a:lnTo>
                  <a:close/>
                </a:path>
              </a:pathLst>
            </a:custGeom>
            <a:ln w="253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602486" y="1346453"/>
              <a:ext cx="1300480" cy="909955"/>
            </a:xfrm>
            <a:custGeom>
              <a:avLst/>
              <a:gdLst/>
              <a:ahLst/>
              <a:cxnLst/>
              <a:rect l="l" t="t" r="r" b="b"/>
              <a:pathLst>
                <a:path w="1300480" h="909955">
                  <a:moveTo>
                    <a:pt x="1148333" y="0"/>
                  </a:moveTo>
                  <a:lnTo>
                    <a:pt x="151637" y="0"/>
                  </a:lnTo>
                  <a:lnTo>
                    <a:pt x="103729" y="7735"/>
                  </a:lnTo>
                  <a:lnTo>
                    <a:pt x="62106" y="29272"/>
                  </a:lnTo>
                  <a:lnTo>
                    <a:pt x="29272" y="62106"/>
                  </a:lnTo>
                  <a:lnTo>
                    <a:pt x="7735" y="103729"/>
                  </a:lnTo>
                  <a:lnTo>
                    <a:pt x="0" y="151637"/>
                  </a:lnTo>
                  <a:lnTo>
                    <a:pt x="0" y="758190"/>
                  </a:lnTo>
                  <a:lnTo>
                    <a:pt x="7735" y="806098"/>
                  </a:lnTo>
                  <a:lnTo>
                    <a:pt x="29272" y="847721"/>
                  </a:lnTo>
                  <a:lnTo>
                    <a:pt x="62106" y="880555"/>
                  </a:lnTo>
                  <a:lnTo>
                    <a:pt x="103729" y="902092"/>
                  </a:lnTo>
                  <a:lnTo>
                    <a:pt x="151637" y="909828"/>
                  </a:lnTo>
                  <a:lnTo>
                    <a:pt x="1148333" y="909828"/>
                  </a:lnTo>
                  <a:lnTo>
                    <a:pt x="1196242" y="902092"/>
                  </a:lnTo>
                  <a:lnTo>
                    <a:pt x="1237865" y="880555"/>
                  </a:lnTo>
                  <a:lnTo>
                    <a:pt x="1270699" y="847721"/>
                  </a:lnTo>
                  <a:lnTo>
                    <a:pt x="1292236" y="806098"/>
                  </a:lnTo>
                  <a:lnTo>
                    <a:pt x="1299971" y="758190"/>
                  </a:lnTo>
                  <a:lnTo>
                    <a:pt x="1299971" y="151637"/>
                  </a:lnTo>
                  <a:lnTo>
                    <a:pt x="1292236" y="103729"/>
                  </a:lnTo>
                  <a:lnTo>
                    <a:pt x="1270699" y="62106"/>
                  </a:lnTo>
                  <a:lnTo>
                    <a:pt x="1237865" y="29272"/>
                  </a:lnTo>
                  <a:lnTo>
                    <a:pt x="1196242" y="7735"/>
                  </a:lnTo>
                  <a:lnTo>
                    <a:pt x="1148333" y="0"/>
                  </a:lnTo>
                  <a:close/>
                </a:path>
              </a:pathLst>
            </a:custGeom>
            <a:solidFill>
              <a:srgbClr val="00DA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602486" y="1346453"/>
              <a:ext cx="1300480" cy="909955"/>
            </a:xfrm>
            <a:custGeom>
              <a:avLst/>
              <a:gdLst/>
              <a:ahLst/>
              <a:cxnLst/>
              <a:rect l="l" t="t" r="r" b="b"/>
              <a:pathLst>
                <a:path w="1300480" h="909955">
                  <a:moveTo>
                    <a:pt x="0" y="151637"/>
                  </a:moveTo>
                  <a:lnTo>
                    <a:pt x="7735" y="103729"/>
                  </a:lnTo>
                  <a:lnTo>
                    <a:pt x="29272" y="62106"/>
                  </a:lnTo>
                  <a:lnTo>
                    <a:pt x="62106" y="29272"/>
                  </a:lnTo>
                  <a:lnTo>
                    <a:pt x="103729" y="7735"/>
                  </a:lnTo>
                  <a:lnTo>
                    <a:pt x="151637" y="0"/>
                  </a:lnTo>
                  <a:lnTo>
                    <a:pt x="1148333" y="0"/>
                  </a:lnTo>
                  <a:lnTo>
                    <a:pt x="1196242" y="7735"/>
                  </a:lnTo>
                  <a:lnTo>
                    <a:pt x="1237865" y="29272"/>
                  </a:lnTo>
                  <a:lnTo>
                    <a:pt x="1270699" y="62106"/>
                  </a:lnTo>
                  <a:lnTo>
                    <a:pt x="1292236" y="103729"/>
                  </a:lnTo>
                  <a:lnTo>
                    <a:pt x="1299971" y="151637"/>
                  </a:lnTo>
                  <a:lnTo>
                    <a:pt x="1299971" y="758190"/>
                  </a:lnTo>
                  <a:lnTo>
                    <a:pt x="1292236" y="806098"/>
                  </a:lnTo>
                  <a:lnTo>
                    <a:pt x="1270699" y="847721"/>
                  </a:lnTo>
                  <a:lnTo>
                    <a:pt x="1237865" y="880555"/>
                  </a:lnTo>
                  <a:lnTo>
                    <a:pt x="1196242" y="902092"/>
                  </a:lnTo>
                  <a:lnTo>
                    <a:pt x="1148333" y="909828"/>
                  </a:lnTo>
                  <a:lnTo>
                    <a:pt x="151637" y="909828"/>
                  </a:lnTo>
                  <a:lnTo>
                    <a:pt x="103729" y="902092"/>
                  </a:lnTo>
                  <a:lnTo>
                    <a:pt x="62106" y="880555"/>
                  </a:lnTo>
                  <a:lnTo>
                    <a:pt x="29272" y="847721"/>
                  </a:lnTo>
                  <a:lnTo>
                    <a:pt x="7735" y="806098"/>
                  </a:lnTo>
                  <a:lnTo>
                    <a:pt x="0" y="758190"/>
                  </a:lnTo>
                  <a:lnTo>
                    <a:pt x="0" y="151637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3317875" y="1533270"/>
            <a:ext cx="913130" cy="501650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24765" marR="5080" indent="-12700" algn="just">
              <a:lnSpc>
                <a:spcPts val="1210"/>
              </a:lnSpc>
              <a:spcBef>
                <a:spcPts val="235"/>
              </a:spcBef>
            </a:pPr>
            <a:r>
              <a:rPr sz="1100" b="1" dirty="0">
                <a:solidFill>
                  <a:srgbClr val="1E1C11"/>
                </a:solidFill>
                <a:latin typeface="Calibri"/>
                <a:cs typeface="Calibri"/>
              </a:rPr>
              <a:t>C</a:t>
            </a:r>
            <a:r>
              <a:rPr sz="1100" b="1" spc="-5" dirty="0">
                <a:solidFill>
                  <a:srgbClr val="1E1C11"/>
                </a:solidFill>
                <a:latin typeface="Calibri"/>
                <a:cs typeface="Calibri"/>
              </a:rPr>
              <a:t>ON</a:t>
            </a:r>
            <a:r>
              <a:rPr sz="1100" b="1" spc="5" dirty="0">
                <a:solidFill>
                  <a:srgbClr val="1E1C11"/>
                </a:solidFill>
                <a:latin typeface="Calibri"/>
                <a:cs typeface="Calibri"/>
              </a:rPr>
              <a:t>C</a:t>
            </a:r>
            <a:r>
              <a:rPr sz="1100" b="1" dirty="0">
                <a:solidFill>
                  <a:srgbClr val="1E1C11"/>
                </a:solidFill>
                <a:latin typeface="Calibri"/>
                <a:cs typeface="Calibri"/>
              </a:rPr>
              <a:t>EP</a:t>
            </a:r>
            <a:r>
              <a:rPr sz="1100" b="1" spc="5" dirty="0">
                <a:solidFill>
                  <a:srgbClr val="1E1C11"/>
                </a:solidFill>
                <a:latin typeface="Calibri"/>
                <a:cs typeface="Calibri"/>
              </a:rPr>
              <a:t>T</a:t>
            </a:r>
            <a:r>
              <a:rPr sz="1100" b="1" dirty="0">
                <a:solidFill>
                  <a:srgbClr val="1E1C11"/>
                </a:solidFill>
                <a:latin typeface="Calibri"/>
                <a:cs typeface="Calibri"/>
              </a:rPr>
              <a:t>O</a:t>
            </a:r>
            <a:r>
              <a:rPr sz="1100" b="1" spc="-4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1E1C11"/>
                </a:solidFill>
                <a:latin typeface="Calibri"/>
                <a:cs typeface="Calibri"/>
              </a:rPr>
              <a:t>DEL  SUPERVISOR </a:t>
            </a:r>
            <a:r>
              <a:rPr sz="1100" b="1" dirty="0">
                <a:solidFill>
                  <a:srgbClr val="1E1C11"/>
                </a:solidFill>
                <a:latin typeface="Calibri"/>
                <a:cs typeface="Calibri"/>
              </a:rPr>
              <a:t>O </a:t>
            </a:r>
            <a:r>
              <a:rPr sz="1100" b="1" spc="-23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1E1C11"/>
                </a:solidFill>
                <a:latin typeface="Calibri"/>
                <a:cs typeface="Calibri"/>
              </a:rPr>
              <a:t>INTERVENTOR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4191254" y="2356357"/>
            <a:ext cx="1325880" cy="1706880"/>
            <a:chOff x="2667254" y="2356357"/>
            <a:chExt cx="1325880" cy="1706880"/>
          </a:xfrm>
        </p:grpSpPr>
        <p:sp>
          <p:nvSpPr>
            <p:cNvPr id="17" name="object 17"/>
            <p:cNvSpPr/>
            <p:nvPr/>
          </p:nvSpPr>
          <p:spPr>
            <a:xfrm>
              <a:off x="2830830" y="3278885"/>
              <a:ext cx="879475" cy="771525"/>
            </a:xfrm>
            <a:custGeom>
              <a:avLst/>
              <a:gdLst/>
              <a:ahLst/>
              <a:cxnLst/>
              <a:rect l="l" t="t" r="r" b="b"/>
              <a:pathLst>
                <a:path w="879475" h="771525">
                  <a:moveTo>
                    <a:pt x="253237" y="0"/>
                  </a:moveTo>
                  <a:lnTo>
                    <a:pt x="0" y="0"/>
                  </a:lnTo>
                  <a:lnTo>
                    <a:pt x="0" y="704976"/>
                  </a:lnTo>
                  <a:lnTo>
                    <a:pt x="603377" y="704976"/>
                  </a:lnTo>
                  <a:lnTo>
                    <a:pt x="603377" y="771144"/>
                  </a:lnTo>
                  <a:lnTo>
                    <a:pt x="879347" y="578357"/>
                  </a:lnTo>
                  <a:lnTo>
                    <a:pt x="603377" y="385571"/>
                  </a:lnTo>
                  <a:lnTo>
                    <a:pt x="603377" y="451738"/>
                  </a:lnTo>
                  <a:lnTo>
                    <a:pt x="253237" y="451738"/>
                  </a:lnTo>
                  <a:lnTo>
                    <a:pt x="253237" y="0"/>
                  </a:lnTo>
                  <a:close/>
                </a:path>
              </a:pathLst>
            </a:custGeom>
            <a:solidFill>
              <a:srgbClr val="DCF7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2830830" y="3278885"/>
              <a:ext cx="879475" cy="771525"/>
            </a:xfrm>
            <a:custGeom>
              <a:avLst/>
              <a:gdLst/>
              <a:ahLst/>
              <a:cxnLst/>
              <a:rect l="l" t="t" r="r" b="b"/>
              <a:pathLst>
                <a:path w="879475" h="771525">
                  <a:moveTo>
                    <a:pt x="253237" y="0"/>
                  </a:moveTo>
                  <a:lnTo>
                    <a:pt x="253237" y="451738"/>
                  </a:lnTo>
                  <a:lnTo>
                    <a:pt x="603377" y="451738"/>
                  </a:lnTo>
                  <a:lnTo>
                    <a:pt x="603377" y="385571"/>
                  </a:lnTo>
                  <a:lnTo>
                    <a:pt x="879347" y="578357"/>
                  </a:lnTo>
                  <a:lnTo>
                    <a:pt x="603377" y="771144"/>
                  </a:lnTo>
                  <a:lnTo>
                    <a:pt x="603377" y="704976"/>
                  </a:lnTo>
                  <a:lnTo>
                    <a:pt x="0" y="704976"/>
                  </a:lnTo>
                  <a:lnTo>
                    <a:pt x="0" y="0"/>
                  </a:lnTo>
                  <a:lnTo>
                    <a:pt x="253237" y="0"/>
                  </a:lnTo>
                  <a:close/>
                </a:path>
              </a:pathLst>
            </a:custGeom>
            <a:ln w="253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2679954" y="2369057"/>
              <a:ext cx="1300480" cy="909955"/>
            </a:xfrm>
            <a:custGeom>
              <a:avLst/>
              <a:gdLst/>
              <a:ahLst/>
              <a:cxnLst/>
              <a:rect l="l" t="t" r="r" b="b"/>
              <a:pathLst>
                <a:path w="1300479" h="909954">
                  <a:moveTo>
                    <a:pt x="1148333" y="0"/>
                  </a:moveTo>
                  <a:lnTo>
                    <a:pt x="151637" y="0"/>
                  </a:lnTo>
                  <a:lnTo>
                    <a:pt x="103729" y="7735"/>
                  </a:lnTo>
                  <a:lnTo>
                    <a:pt x="62106" y="29272"/>
                  </a:lnTo>
                  <a:lnTo>
                    <a:pt x="29272" y="62106"/>
                  </a:lnTo>
                  <a:lnTo>
                    <a:pt x="7735" y="103729"/>
                  </a:lnTo>
                  <a:lnTo>
                    <a:pt x="0" y="151637"/>
                  </a:lnTo>
                  <a:lnTo>
                    <a:pt x="0" y="758189"/>
                  </a:lnTo>
                  <a:lnTo>
                    <a:pt x="7735" y="806098"/>
                  </a:lnTo>
                  <a:lnTo>
                    <a:pt x="29272" y="847721"/>
                  </a:lnTo>
                  <a:lnTo>
                    <a:pt x="62106" y="880555"/>
                  </a:lnTo>
                  <a:lnTo>
                    <a:pt x="103729" y="902092"/>
                  </a:lnTo>
                  <a:lnTo>
                    <a:pt x="151637" y="909827"/>
                  </a:lnTo>
                  <a:lnTo>
                    <a:pt x="1148333" y="909827"/>
                  </a:lnTo>
                  <a:lnTo>
                    <a:pt x="1196242" y="902092"/>
                  </a:lnTo>
                  <a:lnTo>
                    <a:pt x="1237865" y="880555"/>
                  </a:lnTo>
                  <a:lnTo>
                    <a:pt x="1270699" y="847721"/>
                  </a:lnTo>
                  <a:lnTo>
                    <a:pt x="1292236" y="806098"/>
                  </a:lnTo>
                  <a:lnTo>
                    <a:pt x="1299971" y="758189"/>
                  </a:lnTo>
                  <a:lnTo>
                    <a:pt x="1299971" y="151637"/>
                  </a:lnTo>
                  <a:lnTo>
                    <a:pt x="1292236" y="103729"/>
                  </a:lnTo>
                  <a:lnTo>
                    <a:pt x="1270699" y="62106"/>
                  </a:lnTo>
                  <a:lnTo>
                    <a:pt x="1237865" y="29272"/>
                  </a:lnTo>
                  <a:lnTo>
                    <a:pt x="1196242" y="7735"/>
                  </a:lnTo>
                  <a:lnTo>
                    <a:pt x="1148333" y="0"/>
                  </a:lnTo>
                  <a:close/>
                </a:path>
              </a:pathLst>
            </a:custGeom>
            <a:solidFill>
              <a:srgbClr val="00E00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2679954" y="2369057"/>
              <a:ext cx="1300480" cy="909955"/>
            </a:xfrm>
            <a:custGeom>
              <a:avLst/>
              <a:gdLst/>
              <a:ahLst/>
              <a:cxnLst/>
              <a:rect l="l" t="t" r="r" b="b"/>
              <a:pathLst>
                <a:path w="1300479" h="909954">
                  <a:moveTo>
                    <a:pt x="0" y="151637"/>
                  </a:moveTo>
                  <a:lnTo>
                    <a:pt x="7735" y="103729"/>
                  </a:lnTo>
                  <a:lnTo>
                    <a:pt x="29272" y="62106"/>
                  </a:lnTo>
                  <a:lnTo>
                    <a:pt x="62106" y="29272"/>
                  </a:lnTo>
                  <a:lnTo>
                    <a:pt x="103729" y="7735"/>
                  </a:lnTo>
                  <a:lnTo>
                    <a:pt x="151637" y="0"/>
                  </a:lnTo>
                  <a:lnTo>
                    <a:pt x="1148333" y="0"/>
                  </a:lnTo>
                  <a:lnTo>
                    <a:pt x="1196242" y="7735"/>
                  </a:lnTo>
                  <a:lnTo>
                    <a:pt x="1237865" y="29272"/>
                  </a:lnTo>
                  <a:lnTo>
                    <a:pt x="1270699" y="62106"/>
                  </a:lnTo>
                  <a:lnTo>
                    <a:pt x="1292236" y="103729"/>
                  </a:lnTo>
                  <a:lnTo>
                    <a:pt x="1299971" y="151637"/>
                  </a:lnTo>
                  <a:lnTo>
                    <a:pt x="1299971" y="758189"/>
                  </a:lnTo>
                  <a:lnTo>
                    <a:pt x="1292236" y="806098"/>
                  </a:lnTo>
                  <a:lnTo>
                    <a:pt x="1270699" y="847721"/>
                  </a:lnTo>
                  <a:lnTo>
                    <a:pt x="1237865" y="880555"/>
                  </a:lnTo>
                  <a:lnTo>
                    <a:pt x="1196242" y="902092"/>
                  </a:lnTo>
                  <a:lnTo>
                    <a:pt x="1148333" y="909827"/>
                  </a:lnTo>
                  <a:lnTo>
                    <a:pt x="151637" y="909827"/>
                  </a:lnTo>
                  <a:lnTo>
                    <a:pt x="103729" y="902092"/>
                  </a:lnTo>
                  <a:lnTo>
                    <a:pt x="62106" y="880555"/>
                  </a:lnTo>
                  <a:lnTo>
                    <a:pt x="29272" y="847721"/>
                  </a:lnTo>
                  <a:lnTo>
                    <a:pt x="7735" y="806098"/>
                  </a:lnTo>
                  <a:lnTo>
                    <a:pt x="0" y="758189"/>
                  </a:lnTo>
                  <a:lnTo>
                    <a:pt x="0" y="151637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4321556" y="2402587"/>
            <a:ext cx="1062355" cy="808355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12065" marR="5080" algn="ctr">
              <a:lnSpc>
                <a:spcPct val="91600"/>
              </a:lnSpc>
              <a:spcBef>
                <a:spcPts val="215"/>
              </a:spcBef>
            </a:pPr>
            <a:r>
              <a:rPr sz="1100" b="1" spc="-5" dirty="0">
                <a:solidFill>
                  <a:srgbClr val="1E1C11"/>
                </a:solidFill>
                <a:latin typeface="Calibri"/>
                <a:cs typeface="Calibri"/>
              </a:rPr>
              <a:t>REMISIÓN </a:t>
            </a:r>
            <a:r>
              <a:rPr sz="1100" b="1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1E1C11"/>
                </a:solidFill>
                <a:latin typeface="Calibri"/>
                <a:cs typeface="Calibri"/>
              </a:rPr>
              <a:t>ORDE</a:t>
            </a:r>
            <a:r>
              <a:rPr sz="1100" b="1" spc="5" dirty="0">
                <a:solidFill>
                  <a:srgbClr val="1E1C11"/>
                </a:solidFill>
                <a:latin typeface="Calibri"/>
                <a:cs typeface="Calibri"/>
              </a:rPr>
              <a:t>N</a:t>
            </a:r>
            <a:r>
              <a:rPr sz="1100" b="1" dirty="0">
                <a:solidFill>
                  <a:srgbClr val="1E1C11"/>
                </a:solidFill>
                <a:latin typeface="Calibri"/>
                <a:cs typeface="Calibri"/>
              </a:rPr>
              <a:t>AD</a:t>
            </a:r>
            <a:r>
              <a:rPr sz="1100" b="1" spc="-5" dirty="0">
                <a:solidFill>
                  <a:srgbClr val="1E1C11"/>
                </a:solidFill>
                <a:latin typeface="Calibri"/>
                <a:cs typeface="Calibri"/>
              </a:rPr>
              <a:t>O</a:t>
            </a:r>
            <a:r>
              <a:rPr sz="1100" b="1" dirty="0">
                <a:solidFill>
                  <a:srgbClr val="1E1C11"/>
                </a:solidFill>
                <a:latin typeface="Calibri"/>
                <a:cs typeface="Calibri"/>
              </a:rPr>
              <a:t>R</a:t>
            </a:r>
            <a:r>
              <a:rPr sz="1100" b="1" spc="-3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1E1C11"/>
                </a:solidFill>
                <a:latin typeface="Calibri"/>
                <a:cs typeface="Calibri"/>
              </a:rPr>
              <a:t>DEL  </a:t>
            </a:r>
            <a:r>
              <a:rPr sz="1100" b="1" dirty="0">
                <a:solidFill>
                  <a:srgbClr val="1E1C11"/>
                </a:solidFill>
                <a:latin typeface="Calibri"/>
                <a:cs typeface="Calibri"/>
              </a:rPr>
              <a:t>GASTO A LA </a:t>
            </a:r>
            <a:r>
              <a:rPr sz="1100" b="1" spc="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1E1C11"/>
                </a:solidFill>
                <a:latin typeface="Calibri"/>
                <a:cs typeface="Calibri"/>
              </a:rPr>
              <a:t>DIRECCIÓN </a:t>
            </a:r>
            <a:r>
              <a:rPr sz="1100" b="1" spc="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1E1C11"/>
                </a:solidFill>
                <a:latin typeface="Calibri"/>
                <a:cs typeface="Calibri"/>
              </a:rPr>
              <a:t>AD</a:t>
            </a:r>
            <a:r>
              <a:rPr sz="1100" b="1" spc="-5" dirty="0">
                <a:solidFill>
                  <a:srgbClr val="1E1C11"/>
                </a:solidFill>
                <a:latin typeface="Calibri"/>
                <a:cs typeface="Calibri"/>
              </a:rPr>
              <a:t>M</a:t>
            </a:r>
            <a:r>
              <a:rPr sz="1100" b="1" dirty="0">
                <a:solidFill>
                  <a:srgbClr val="1E1C11"/>
                </a:solidFill>
                <a:latin typeface="Calibri"/>
                <a:cs typeface="Calibri"/>
              </a:rPr>
              <a:t>INI</a:t>
            </a:r>
            <a:r>
              <a:rPr sz="1100" b="1" spc="-10" dirty="0">
                <a:solidFill>
                  <a:srgbClr val="1E1C11"/>
                </a:solidFill>
                <a:latin typeface="Calibri"/>
                <a:cs typeface="Calibri"/>
              </a:rPr>
              <a:t>S</a:t>
            </a:r>
            <a:r>
              <a:rPr sz="1100" b="1" dirty="0">
                <a:solidFill>
                  <a:srgbClr val="1E1C11"/>
                </a:solidFill>
                <a:latin typeface="Calibri"/>
                <a:cs typeface="Calibri"/>
              </a:rPr>
              <a:t>TRA</a:t>
            </a:r>
            <a:r>
              <a:rPr sz="1100" b="1" spc="-10" dirty="0">
                <a:solidFill>
                  <a:srgbClr val="1E1C11"/>
                </a:solidFill>
                <a:latin typeface="Calibri"/>
                <a:cs typeface="Calibri"/>
              </a:rPr>
              <a:t>TI</a:t>
            </a:r>
            <a:r>
              <a:rPr sz="1100" b="1" spc="-5" dirty="0">
                <a:solidFill>
                  <a:srgbClr val="1E1C11"/>
                </a:solidFill>
                <a:latin typeface="Calibri"/>
                <a:cs typeface="Calibri"/>
              </a:rPr>
              <a:t>V</a:t>
            </a:r>
            <a:r>
              <a:rPr sz="1100" b="1" dirty="0">
                <a:solidFill>
                  <a:srgbClr val="1E1C11"/>
                </a:solidFill>
                <a:latin typeface="Calibri"/>
                <a:cs typeface="Calibri"/>
              </a:rPr>
              <a:t>A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5270246" y="3378961"/>
            <a:ext cx="3482340" cy="2980690"/>
            <a:chOff x="3746246" y="3378961"/>
            <a:chExt cx="3482340" cy="2980690"/>
          </a:xfrm>
        </p:grpSpPr>
        <p:sp>
          <p:nvSpPr>
            <p:cNvPr id="23" name="object 23"/>
            <p:cNvSpPr/>
            <p:nvPr/>
          </p:nvSpPr>
          <p:spPr>
            <a:xfrm>
              <a:off x="3909822" y="4301489"/>
              <a:ext cx="879475" cy="771525"/>
            </a:xfrm>
            <a:custGeom>
              <a:avLst/>
              <a:gdLst/>
              <a:ahLst/>
              <a:cxnLst/>
              <a:rect l="l" t="t" r="r" b="b"/>
              <a:pathLst>
                <a:path w="879475" h="771525">
                  <a:moveTo>
                    <a:pt x="253237" y="0"/>
                  </a:moveTo>
                  <a:lnTo>
                    <a:pt x="0" y="0"/>
                  </a:lnTo>
                  <a:lnTo>
                    <a:pt x="0" y="704977"/>
                  </a:lnTo>
                  <a:lnTo>
                    <a:pt x="603376" y="704977"/>
                  </a:lnTo>
                  <a:lnTo>
                    <a:pt x="603376" y="771144"/>
                  </a:lnTo>
                  <a:lnTo>
                    <a:pt x="879348" y="578358"/>
                  </a:lnTo>
                  <a:lnTo>
                    <a:pt x="603376" y="385572"/>
                  </a:lnTo>
                  <a:lnTo>
                    <a:pt x="603376" y="451739"/>
                  </a:lnTo>
                  <a:lnTo>
                    <a:pt x="253237" y="451739"/>
                  </a:lnTo>
                  <a:lnTo>
                    <a:pt x="253237" y="0"/>
                  </a:lnTo>
                  <a:close/>
                </a:path>
              </a:pathLst>
            </a:custGeom>
            <a:solidFill>
              <a:srgbClr val="FAF7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3909822" y="4301489"/>
              <a:ext cx="879475" cy="771525"/>
            </a:xfrm>
            <a:custGeom>
              <a:avLst/>
              <a:gdLst/>
              <a:ahLst/>
              <a:cxnLst/>
              <a:rect l="l" t="t" r="r" b="b"/>
              <a:pathLst>
                <a:path w="879475" h="771525">
                  <a:moveTo>
                    <a:pt x="253237" y="0"/>
                  </a:moveTo>
                  <a:lnTo>
                    <a:pt x="253237" y="451739"/>
                  </a:lnTo>
                  <a:lnTo>
                    <a:pt x="603376" y="451739"/>
                  </a:lnTo>
                  <a:lnTo>
                    <a:pt x="603376" y="385572"/>
                  </a:lnTo>
                  <a:lnTo>
                    <a:pt x="879348" y="578358"/>
                  </a:lnTo>
                  <a:lnTo>
                    <a:pt x="603376" y="771144"/>
                  </a:lnTo>
                  <a:lnTo>
                    <a:pt x="603376" y="704977"/>
                  </a:lnTo>
                  <a:lnTo>
                    <a:pt x="0" y="704977"/>
                  </a:lnTo>
                  <a:lnTo>
                    <a:pt x="0" y="0"/>
                  </a:lnTo>
                  <a:lnTo>
                    <a:pt x="253237" y="0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3758946" y="3391661"/>
              <a:ext cx="1300480" cy="909955"/>
            </a:xfrm>
            <a:custGeom>
              <a:avLst/>
              <a:gdLst/>
              <a:ahLst/>
              <a:cxnLst/>
              <a:rect l="l" t="t" r="r" b="b"/>
              <a:pathLst>
                <a:path w="1300479" h="909954">
                  <a:moveTo>
                    <a:pt x="1148333" y="0"/>
                  </a:moveTo>
                  <a:lnTo>
                    <a:pt x="151637" y="0"/>
                  </a:lnTo>
                  <a:lnTo>
                    <a:pt x="103729" y="7735"/>
                  </a:lnTo>
                  <a:lnTo>
                    <a:pt x="62106" y="29272"/>
                  </a:lnTo>
                  <a:lnTo>
                    <a:pt x="29272" y="62106"/>
                  </a:lnTo>
                  <a:lnTo>
                    <a:pt x="7735" y="103729"/>
                  </a:lnTo>
                  <a:lnTo>
                    <a:pt x="0" y="151637"/>
                  </a:lnTo>
                  <a:lnTo>
                    <a:pt x="0" y="758189"/>
                  </a:lnTo>
                  <a:lnTo>
                    <a:pt x="7735" y="806098"/>
                  </a:lnTo>
                  <a:lnTo>
                    <a:pt x="29272" y="847721"/>
                  </a:lnTo>
                  <a:lnTo>
                    <a:pt x="62106" y="880555"/>
                  </a:lnTo>
                  <a:lnTo>
                    <a:pt x="103729" y="902092"/>
                  </a:lnTo>
                  <a:lnTo>
                    <a:pt x="151637" y="909827"/>
                  </a:lnTo>
                  <a:lnTo>
                    <a:pt x="1148333" y="909827"/>
                  </a:lnTo>
                  <a:lnTo>
                    <a:pt x="1196242" y="902092"/>
                  </a:lnTo>
                  <a:lnTo>
                    <a:pt x="1237865" y="880555"/>
                  </a:lnTo>
                  <a:lnTo>
                    <a:pt x="1270699" y="847721"/>
                  </a:lnTo>
                  <a:lnTo>
                    <a:pt x="1292236" y="806098"/>
                  </a:lnTo>
                  <a:lnTo>
                    <a:pt x="1299971" y="758189"/>
                  </a:lnTo>
                  <a:lnTo>
                    <a:pt x="1299971" y="151637"/>
                  </a:lnTo>
                  <a:lnTo>
                    <a:pt x="1292236" y="103729"/>
                  </a:lnTo>
                  <a:lnTo>
                    <a:pt x="1270699" y="62106"/>
                  </a:lnTo>
                  <a:lnTo>
                    <a:pt x="1237865" y="29272"/>
                  </a:lnTo>
                  <a:lnTo>
                    <a:pt x="1196242" y="7735"/>
                  </a:lnTo>
                  <a:lnTo>
                    <a:pt x="1148333" y="0"/>
                  </a:lnTo>
                  <a:close/>
                </a:path>
              </a:pathLst>
            </a:custGeom>
            <a:solidFill>
              <a:srgbClr val="7AE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3758946" y="3391661"/>
              <a:ext cx="1300480" cy="909955"/>
            </a:xfrm>
            <a:custGeom>
              <a:avLst/>
              <a:gdLst/>
              <a:ahLst/>
              <a:cxnLst/>
              <a:rect l="l" t="t" r="r" b="b"/>
              <a:pathLst>
                <a:path w="1300479" h="909954">
                  <a:moveTo>
                    <a:pt x="0" y="151637"/>
                  </a:moveTo>
                  <a:lnTo>
                    <a:pt x="7735" y="103729"/>
                  </a:lnTo>
                  <a:lnTo>
                    <a:pt x="29272" y="62106"/>
                  </a:lnTo>
                  <a:lnTo>
                    <a:pt x="62106" y="29272"/>
                  </a:lnTo>
                  <a:lnTo>
                    <a:pt x="103729" y="7735"/>
                  </a:lnTo>
                  <a:lnTo>
                    <a:pt x="151637" y="0"/>
                  </a:lnTo>
                  <a:lnTo>
                    <a:pt x="1148333" y="0"/>
                  </a:lnTo>
                  <a:lnTo>
                    <a:pt x="1196242" y="7735"/>
                  </a:lnTo>
                  <a:lnTo>
                    <a:pt x="1237865" y="29272"/>
                  </a:lnTo>
                  <a:lnTo>
                    <a:pt x="1270699" y="62106"/>
                  </a:lnTo>
                  <a:lnTo>
                    <a:pt x="1292236" y="103729"/>
                  </a:lnTo>
                  <a:lnTo>
                    <a:pt x="1299971" y="151637"/>
                  </a:lnTo>
                  <a:lnTo>
                    <a:pt x="1299971" y="758189"/>
                  </a:lnTo>
                  <a:lnTo>
                    <a:pt x="1292236" y="806098"/>
                  </a:lnTo>
                  <a:lnTo>
                    <a:pt x="1270699" y="847721"/>
                  </a:lnTo>
                  <a:lnTo>
                    <a:pt x="1237865" y="880555"/>
                  </a:lnTo>
                  <a:lnTo>
                    <a:pt x="1196242" y="902092"/>
                  </a:lnTo>
                  <a:lnTo>
                    <a:pt x="1148333" y="909827"/>
                  </a:lnTo>
                  <a:lnTo>
                    <a:pt x="151637" y="909827"/>
                  </a:lnTo>
                  <a:lnTo>
                    <a:pt x="103729" y="902092"/>
                  </a:lnTo>
                  <a:lnTo>
                    <a:pt x="62106" y="880555"/>
                  </a:lnTo>
                  <a:lnTo>
                    <a:pt x="29272" y="847721"/>
                  </a:lnTo>
                  <a:lnTo>
                    <a:pt x="7735" y="806098"/>
                  </a:lnTo>
                  <a:lnTo>
                    <a:pt x="0" y="758189"/>
                  </a:lnTo>
                  <a:lnTo>
                    <a:pt x="0" y="151637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4987290" y="5324094"/>
              <a:ext cx="879475" cy="771525"/>
            </a:xfrm>
            <a:custGeom>
              <a:avLst/>
              <a:gdLst/>
              <a:ahLst/>
              <a:cxnLst/>
              <a:rect l="l" t="t" r="r" b="b"/>
              <a:pathLst>
                <a:path w="879475" h="771525">
                  <a:moveTo>
                    <a:pt x="253237" y="0"/>
                  </a:moveTo>
                  <a:lnTo>
                    <a:pt x="0" y="0"/>
                  </a:lnTo>
                  <a:lnTo>
                    <a:pt x="0" y="704976"/>
                  </a:lnTo>
                  <a:lnTo>
                    <a:pt x="603376" y="704976"/>
                  </a:lnTo>
                  <a:lnTo>
                    <a:pt x="603376" y="771143"/>
                  </a:lnTo>
                  <a:lnTo>
                    <a:pt x="879348" y="578357"/>
                  </a:lnTo>
                  <a:lnTo>
                    <a:pt x="603376" y="385571"/>
                  </a:lnTo>
                  <a:lnTo>
                    <a:pt x="603376" y="451738"/>
                  </a:lnTo>
                  <a:lnTo>
                    <a:pt x="253237" y="451738"/>
                  </a:lnTo>
                  <a:lnTo>
                    <a:pt x="253237" y="0"/>
                  </a:lnTo>
                  <a:close/>
                </a:path>
              </a:pathLst>
            </a:custGeom>
            <a:solidFill>
              <a:srgbClr val="FCEA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987290" y="5324094"/>
              <a:ext cx="879475" cy="771525"/>
            </a:xfrm>
            <a:custGeom>
              <a:avLst/>
              <a:gdLst/>
              <a:ahLst/>
              <a:cxnLst/>
              <a:rect l="l" t="t" r="r" b="b"/>
              <a:pathLst>
                <a:path w="879475" h="771525">
                  <a:moveTo>
                    <a:pt x="253237" y="0"/>
                  </a:moveTo>
                  <a:lnTo>
                    <a:pt x="253237" y="451738"/>
                  </a:lnTo>
                  <a:lnTo>
                    <a:pt x="603376" y="451738"/>
                  </a:lnTo>
                  <a:lnTo>
                    <a:pt x="603376" y="385571"/>
                  </a:lnTo>
                  <a:lnTo>
                    <a:pt x="879348" y="578357"/>
                  </a:lnTo>
                  <a:lnTo>
                    <a:pt x="603376" y="771143"/>
                  </a:lnTo>
                  <a:lnTo>
                    <a:pt x="603376" y="704976"/>
                  </a:lnTo>
                  <a:lnTo>
                    <a:pt x="0" y="704976"/>
                  </a:lnTo>
                  <a:lnTo>
                    <a:pt x="0" y="0"/>
                  </a:lnTo>
                  <a:lnTo>
                    <a:pt x="253237" y="0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4836414" y="4414265"/>
              <a:ext cx="1300480" cy="909955"/>
            </a:xfrm>
            <a:custGeom>
              <a:avLst/>
              <a:gdLst/>
              <a:ahLst/>
              <a:cxnLst/>
              <a:rect l="l" t="t" r="r" b="b"/>
              <a:pathLst>
                <a:path w="1300479" h="909954">
                  <a:moveTo>
                    <a:pt x="1148334" y="0"/>
                  </a:moveTo>
                  <a:lnTo>
                    <a:pt x="151637" y="0"/>
                  </a:lnTo>
                  <a:lnTo>
                    <a:pt x="103729" y="7735"/>
                  </a:lnTo>
                  <a:lnTo>
                    <a:pt x="62106" y="29272"/>
                  </a:lnTo>
                  <a:lnTo>
                    <a:pt x="29272" y="62106"/>
                  </a:lnTo>
                  <a:lnTo>
                    <a:pt x="7735" y="103729"/>
                  </a:lnTo>
                  <a:lnTo>
                    <a:pt x="0" y="151637"/>
                  </a:lnTo>
                  <a:lnTo>
                    <a:pt x="0" y="758189"/>
                  </a:lnTo>
                  <a:lnTo>
                    <a:pt x="7735" y="806098"/>
                  </a:lnTo>
                  <a:lnTo>
                    <a:pt x="29272" y="847721"/>
                  </a:lnTo>
                  <a:lnTo>
                    <a:pt x="62106" y="880555"/>
                  </a:lnTo>
                  <a:lnTo>
                    <a:pt x="103729" y="902092"/>
                  </a:lnTo>
                  <a:lnTo>
                    <a:pt x="151637" y="909827"/>
                  </a:lnTo>
                  <a:lnTo>
                    <a:pt x="1148334" y="909827"/>
                  </a:lnTo>
                  <a:lnTo>
                    <a:pt x="1196242" y="902092"/>
                  </a:lnTo>
                  <a:lnTo>
                    <a:pt x="1237865" y="880555"/>
                  </a:lnTo>
                  <a:lnTo>
                    <a:pt x="1270699" y="847721"/>
                  </a:lnTo>
                  <a:lnTo>
                    <a:pt x="1292236" y="806098"/>
                  </a:lnTo>
                  <a:lnTo>
                    <a:pt x="1299972" y="758189"/>
                  </a:lnTo>
                  <a:lnTo>
                    <a:pt x="1299972" y="151637"/>
                  </a:lnTo>
                  <a:lnTo>
                    <a:pt x="1292236" y="103729"/>
                  </a:lnTo>
                  <a:lnTo>
                    <a:pt x="1270699" y="62106"/>
                  </a:lnTo>
                  <a:lnTo>
                    <a:pt x="1237865" y="29272"/>
                  </a:lnTo>
                  <a:lnTo>
                    <a:pt x="1196242" y="7735"/>
                  </a:lnTo>
                  <a:lnTo>
                    <a:pt x="1148334" y="0"/>
                  </a:lnTo>
                  <a:close/>
                </a:path>
              </a:pathLst>
            </a:custGeom>
            <a:solidFill>
              <a:srgbClr val="EFD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4836414" y="4414265"/>
              <a:ext cx="1300480" cy="909955"/>
            </a:xfrm>
            <a:custGeom>
              <a:avLst/>
              <a:gdLst/>
              <a:ahLst/>
              <a:cxnLst/>
              <a:rect l="l" t="t" r="r" b="b"/>
              <a:pathLst>
                <a:path w="1300479" h="909954">
                  <a:moveTo>
                    <a:pt x="0" y="151637"/>
                  </a:moveTo>
                  <a:lnTo>
                    <a:pt x="7735" y="103729"/>
                  </a:lnTo>
                  <a:lnTo>
                    <a:pt x="29272" y="62106"/>
                  </a:lnTo>
                  <a:lnTo>
                    <a:pt x="62106" y="29272"/>
                  </a:lnTo>
                  <a:lnTo>
                    <a:pt x="103729" y="7735"/>
                  </a:lnTo>
                  <a:lnTo>
                    <a:pt x="151637" y="0"/>
                  </a:lnTo>
                  <a:lnTo>
                    <a:pt x="1148334" y="0"/>
                  </a:lnTo>
                  <a:lnTo>
                    <a:pt x="1196242" y="7735"/>
                  </a:lnTo>
                  <a:lnTo>
                    <a:pt x="1237865" y="29272"/>
                  </a:lnTo>
                  <a:lnTo>
                    <a:pt x="1270699" y="62106"/>
                  </a:lnTo>
                  <a:lnTo>
                    <a:pt x="1292236" y="103729"/>
                  </a:lnTo>
                  <a:lnTo>
                    <a:pt x="1299972" y="151637"/>
                  </a:lnTo>
                  <a:lnTo>
                    <a:pt x="1299972" y="758189"/>
                  </a:lnTo>
                  <a:lnTo>
                    <a:pt x="1292236" y="806098"/>
                  </a:lnTo>
                  <a:lnTo>
                    <a:pt x="1270699" y="847721"/>
                  </a:lnTo>
                  <a:lnTo>
                    <a:pt x="1237865" y="880555"/>
                  </a:lnTo>
                  <a:lnTo>
                    <a:pt x="1196242" y="902092"/>
                  </a:lnTo>
                  <a:lnTo>
                    <a:pt x="1148334" y="909827"/>
                  </a:lnTo>
                  <a:lnTo>
                    <a:pt x="151637" y="909827"/>
                  </a:lnTo>
                  <a:lnTo>
                    <a:pt x="103729" y="902092"/>
                  </a:lnTo>
                  <a:lnTo>
                    <a:pt x="62106" y="880555"/>
                  </a:lnTo>
                  <a:lnTo>
                    <a:pt x="29272" y="847721"/>
                  </a:lnTo>
                  <a:lnTo>
                    <a:pt x="7735" y="806098"/>
                  </a:lnTo>
                  <a:lnTo>
                    <a:pt x="0" y="758189"/>
                  </a:lnTo>
                  <a:lnTo>
                    <a:pt x="0" y="151637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5915406" y="5435345"/>
              <a:ext cx="1300480" cy="911860"/>
            </a:xfrm>
            <a:custGeom>
              <a:avLst/>
              <a:gdLst/>
              <a:ahLst/>
              <a:cxnLst/>
              <a:rect l="l" t="t" r="r" b="b"/>
              <a:pathLst>
                <a:path w="1300479" h="911860">
                  <a:moveTo>
                    <a:pt x="1148079" y="0"/>
                  </a:moveTo>
                  <a:lnTo>
                    <a:pt x="151892" y="0"/>
                  </a:lnTo>
                  <a:lnTo>
                    <a:pt x="103908" y="7750"/>
                  </a:lnTo>
                  <a:lnTo>
                    <a:pt x="62215" y="29325"/>
                  </a:lnTo>
                  <a:lnTo>
                    <a:pt x="29325" y="62215"/>
                  </a:lnTo>
                  <a:lnTo>
                    <a:pt x="7750" y="103908"/>
                  </a:lnTo>
                  <a:lnTo>
                    <a:pt x="0" y="151891"/>
                  </a:lnTo>
                  <a:lnTo>
                    <a:pt x="0" y="759434"/>
                  </a:lnTo>
                  <a:lnTo>
                    <a:pt x="7750" y="807450"/>
                  </a:lnTo>
                  <a:lnTo>
                    <a:pt x="29325" y="849152"/>
                  </a:lnTo>
                  <a:lnTo>
                    <a:pt x="62215" y="882039"/>
                  </a:lnTo>
                  <a:lnTo>
                    <a:pt x="103908" y="903606"/>
                  </a:lnTo>
                  <a:lnTo>
                    <a:pt x="151892" y="911351"/>
                  </a:lnTo>
                  <a:lnTo>
                    <a:pt x="1148079" y="911351"/>
                  </a:lnTo>
                  <a:lnTo>
                    <a:pt x="1196063" y="903606"/>
                  </a:lnTo>
                  <a:lnTo>
                    <a:pt x="1237756" y="882039"/>
                  </a:lnTo>
                  <a:lnTo>
                    <a:pt x="1270646" y="849152"/>
                  </a:lnTo>
                  <a:lnTo>
                    <a:pt x="1292221" y="807450"/>
                  </a:lnTo>
                  <a:lnTo>
                    <a:pt x="1299972" y="759434"/>
                  </a:lnTo>
                  <a:lnTo>
                    <a:pt x="1299972" y="151891"/>
                  </a:lnTo>
                  <a:lnTo>
                    <a:pt x="1292221" y="103908"/>
                  </a:lnTo>
                  <a:lnTo>
                    <a:pt x="1270646" y="62215"/>
                  </a:lnTo>
                  <a:lnTo>
                    <a:pt x="1237756" y="29325"/>
                  </a:lnTo>
                  <a:lnTo>
                    <a:pt x="1196063" y="7750"/>
                  </a:lnTo>
                  <a:lnTo>
                    <a:pt x="1148079" y="0"/>
                  </a:lnTo>
                  <a:close/>
                </a:path>
              </a:pathLst>
            </a:custGeom>
            <a:solidFill>
              <a:srgbClr val="F75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5915406" y="5435345"/>
              <a:ext cx="1300480" cy="911860"/>
            </a:xfrm>
            <a:custGeom>
              <a:avLst/>
              <a:gdLst/>
              <a:ahLst/>
              <a:cxnLst/>
              <a:rect l="l" t="t" r="r" b="b"/>
              <a:pathLst>
                <a:path w="1300479" h="911860">
                  <a:moveTo>
                    <a:pt x="0" y="151891"/>
                  </a:moveTo>
                  <a:lnTo>
                    <a:pt x="7750" y="103908"/>
                  </a:lnTo>
                  <a:lnTo>
                    <a:pt x="29325" y="62215"/>
                  </a:lnTo>
                  <a:lnTo>
                    <a:pt x="62215" y="29325"/>
                  </a:lnTo>
                  <a:lnTo>
                    <a:pt x="103908" y="7750"/>
                  </a:lnTo>
                  <a:lnTo>
                    <a:pt x="151892" y="0"/>
                  </a:lnTo>
                  <a:lnTo>
                    <a:pt x="1148079" y="0"/>
                  </a:lnTo>
                  <a:lnTo>
                    <a:pt x="1196063" y="7750"/>
                  </a:lnTo>
                  <a:lnTo>
                    <a:pt x="1237756" y="29325"/>
                  </a:lnTo>
                  <a:lnTo>
                    <a:pt x="1270646" y="62215"/>
                  </a:lnTo>
                  <a:lnTo>
                    <a:pt x="1292221" y="103908"/>
                  </a:lnTo>
                  <a:lnTo>
                    <a:pt x="1299972" y="151891"/>
                  </a:lnTo>
                  <a:lnTo>
                    <a:pt x="1299972" y="759434"/>
                  </a:lnTo>
                  <a:lnTo>
                    <a:pt x="1292221" y="807450"/>
                  </a:lnTo>
                  <a:lnTo>
                    <a:pt x="1270646" y="849152"/>
                  </a:lnTo>
                  <a:lnTo>
                    <a:pt x="1237756" y="882039"/>
                  </a:lnTo>
                  <a:lnTo>
                    <a:pt x="1196063" y="903606"/>
                  </a:lnTo>
                  <a:lnTo>
                    <a:pt x="1148079" y="911351"/>
                  </a:lnTo>
                  <a:lnTo>
                    <a:pt x="151892" y="911351"/>
                  </a:lnTo>
                  <a:lnTo>
                    <a:pt x="103908" y="903606"/>
                  </a:lnTo>
                  <a:lnTo>
                    <a:pt x="62215" y="882039"/>
                  </a:lnTo>
                  <a:lnTo>
                    <a:pt x="29325" y="849152"/>
                  </a:lnTo>
                  <a:lnTo>
                    <a:pt x="7750" y="807450"/>
                  </a:lnTo>
                  <a:lnTo>
                    <a:pt x="0" y="759434"/>
                  </a:lnTo>
                  <a:lnTo>
                    <a:pt x="0" y="151891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5389246" y="3425444"/>
            <a:ext cx="3220085" cy="2853690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12700" marR="2141220" indent="3175" algn="ctr">
              <a:lnSpc>
                <a:spcPct val="91600"/>
              </a:lnSpc>
              <a:spcBef>
                <a:spcPts val="215"/>
              </a:spcBef>
            </a:pPr>
            <a:r>
              <a:rPr sz="1100" b="1" dirty="0">
                <a:solidFill>
                  <a:srgbClr val="1E1C11"/>
                </a:solidFill>
                <a:latin typeface="Calibri"/>
                <a:cs typeface="Calibri"/>
              </a:rPr>
              <a:t>CONCEPTOS </a:t>
            </a:r>
            <a:r>
              <a:rPr sz="1100" b="1" spc="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1E1C11"/>
                </a:solidFill>
                <a:latin typeface="Calibri"/>
                <a:cs typeface="Calibri"/>
              </a:rPr>
              <a:t>O</a:t>
            </a:r>
            <a:r>
              <a:rPr sz="1100" b="1" spc="-10" dirty="0">
                <a:solidFill>
                  <a:srgbClr val="1E1C11"/>
                </a:solidFill>
                <a:latin typeface="Calibri"/>
                <a:cs typeface="Calibri"/>
              </a:rPr>
              <a:t>F</a:t>
            </a:r>
            <a:r>
              <a:rPr sz="1100" b="1" dirty="0">
                <a:solidFill>
                  <a:srgbClr val="1E1C11"/>
                </a:solidFill>
                <a:latin typeface="Calibri"/>
                <a:cs typeface="Calibri"/>
              </a:rPr>
              <a:t>ICINA</a:t>
            </a:r>
            <a:r>
              <a:rPr sz="1100" b="1" spc="-3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1E1C11"/>
                </a:solidFill>
                <a:latin typeface="Calibri"/>
                <a:cs typeface="Calibri"/>
              </a:rPr>
              <a:t>ASE</a:t>
            </a:r>
            <a:r>
              <a:rPr sz="1100" b="1" spc="-10" dirty="0">
                <a:solidFill>
                  <a:srgbClr val="1E1C11"/>
                </a:solidFill>
                <a:latin typeface="Calibri"/>
                <a:cs typeface="Calibri"/>
              </a:rPr>
              <a:t>S</a:t>
            </a:r>
            <a:r>
              <a:rPr sz="1100" b="1" spc="-5" dirty="0">
                <a:solidFill>
                  <a:srgbClr val="1E1C11"/>
                </a:solidFill>
                <a:latin typeface="Calibri"/>
                <a:cs typeface="Calibri"/>
              </a:rPr>
              <a:t>ORA  </a:t>
            </a:r>
            <a:r>
              <a:rPr sz="1100" b="1" dirty="0">
                <a:solidFill>
                  <a:srgbClr val="1E1C11"/>
                </a:solidFill>
                <a:latin typeface="Calibri"/>
                <a:cs typeface="Calibri"/>
              </a:rPr>
              <a:t>JURÍDICA, </a:t>
            </a:r>
            <a:r>
              <a:rPr sz="1100" b="1" spc="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1E1C11"/>
                </a:solidFill>
                <a:latin typeface="Calibri"/>
                <a:cs typeface="Calibri"/>
              </a:rPr>
              <a:t>DIRECCIÓN </a:t>
            </a:r>
            <a:r>
              <a:rPr sz="1100" b="1" spc="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1E1C11"/>
                </a:solidFill>
                <a:latin typeface="Calibri"/>
                <a:cs typeface="Calibri"/>
              </a:rPr>
              <a:t>FINANCIERA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550">
              <a:latin typeface="Calibri"/>
              <a:cs typeface="Calibri"/>
            </a:endParaRPr>
          </a:p>
          <a:p>
            <a:pPr marL="1092200" marR="1064260" algn="ctr">
              <a:lnSpc>
                <a:spcPts val="1210"/>
              </a:lnSpc>
            </a:pPr>
            <a:r>
              <a:rPr sz="1100" b="1" spc="-5" dirty="0">
                <a:solidFill>
                  <a:srgbClr val="1E1C11"/>
                </a:solidFill>
                <a:latin typeface="Calibri"/>
                <a:cs typeface="Calibri"/>
              </a:rPr>
              <a:t>REVISIÓN</a:t>
            </a:r>
            <a:r>
              <a:rPr sz="1100" b="1" spc="-5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1E1C11"/>
                </a:solidFill>
                <a:latin typeface="Calibri"/>
                <a:cs typeface="Calibri"/>
              </a:rPr>
              <a:t>COMITÉ </a:t>
            </a:r>
            <a:r>
              <a:rPr sz="1100" b="1" spc="-23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1E1C11"/>
                </a:solidFill>
                <a:latin typeface="Calibri"/>
                <a:cs typeface="Calibri"/>
              </a:rPr>
              <a:t>DE </a:t>
            </a:r>
            <a:r>
              <a:rPr sz="1100" b="1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1E1C11"/>
                </a:solidFill>
                <a:latin typeface="Calibri"/>
                <a:cs typeface="Calibri"/>
              </a:rPr>
              <a:t>CONTRATACIÓN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>
              <a:spcBef>
                <a:spcPts val="20"/>
              </a:spcBef>
            </a:pPr>
            <a:endParaRPr sz="1500">
              <a:latin typeface="Calibri"/>
              <a:cs typeface="Calibri"/>
            </a:endParaRPr>
          </a:p>
          <a:p>
            <a:pPr marL="2192020" marR="5080" indent="-1270" algn="ctr">
              <a:lnSpc>
                <a:spcPct val="91600"/>
              </a:lnSpc>
            </a:pPr>
            <a:r>
              <a:rPr sz="1100" b="1" dirty="0">
                <a:solidFill>
                  <a:srgbClr val="1E1C11"/>
                </a:solidFill>
                <a:latin typeface="Calibri"/>
                <a:cs typeface="Calibri"/>
              </a:rPr>
              <a:t>FIRMA </a:t>
            </a:r>
            <a:r>
              <a:rPr sz="1100" b="1" spc="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1E1C11"/>
                </a:solidFill>
                <a:latin typeface="Calibri"/>
                <a:cs typeface="Calibri"/>
              </a:rPr>
              <a:t>AUTORIZACIÓN </a:t>
            </a:r>
            <a:r>
              <a:rPr sz="1100" b="1" spc="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1E1C11"/>
                </a:solidFill>
                <a:latin typeface="Calibri"/>
                <a:cs typeface="Calibri"/>
              </a:rPr>
              <a:t>CESIÓN </a:t>
            </a:r>
            <a:r>
              <a:rPr sz="1100" b="1" spc="-5" dirty="0">
                <a:solidFill>
                  <a:srgbClr val="1E1C11"/>
                </a:solidFill>
                <a:latin typeface="Calibri"/>
                <a:cs typeface="Calibri"/>
              </a:rPr>
              <a:t>POR </a:t>
            </a:r>
            <a:r>
              <a:rPr sz="1100" b="1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1E1C11"/>
                </a:solidFill>
                <a:latin typeface="Calibri"/>
                <a:cs typeface="Calibri"/>
              </a:rPr>
              <a:t>O</a:t>
            </a:r>
            <a:r>
              <a:rPr sz="1100" b="1" dirty="0">
                <a:solidFill>
                  <a:srgbClr val="1E1C11"/>
                </a:solidFill>
                <a:latin typeface="Calibri"/>
                <a:cs typeface="Calibri"/>
              </a:rPr>
              <a:t>RDENA</a:t>
            </a:r>
            <a:r>
              <a:rPr sz="1100" b="1" spc="-5" dirty="0">
                <a:solidFill>
                  <a:srgbClr val="1E1C11"/>
                </a:solidFill>
                <a:latin typeface="Calibri"/>
                <a:cs typeface="Calibri"/>
              </a:rPr>
              <a:t>DO</a:t>
            </a:r>
            <a:r>
              <a:rPr sz="1100" b="1" dirty="0">
                <a:solidFill>
                  <a:srgbClr val="1E1C11"/>
                </a:solidFill>
                <a:latin typeface="Calibri"/>
                <a:cs typeface="Calibri"/>
              </a:rPr>
              <a:t>R</a:t>
            </a:r>
            <a:r>
              <a:rPr sz="1100" b="1" spc="-3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100" b="1" spc="-5" dirty="0">
                <a:solidFill>
                  <a:srgbClr val="1E1C11"/>
                </a:solidFill>
                <a:latin typeface="Calibri"/>
                <a:cs typeface="Calibri"/>
              </a:rPr>
              <a:t>DEL  </a:t>
            </a:r>
            <a:r>
              <a:rPr sz="1100" b="1" dirty="0">
                <a:solidFill>
                  <a:srgbClr val="1E1C11"/>
                </a:solidFill>
                <a:latin typeface="Calibri"/>
                <a:cs typeface="Calibri"/>
              </a:rPr>
              <a:t>GASTO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60450" y="989520"/>
            <a:ext cx="8085455" cy="513715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659889" algn="l"/>
                <a:tab pos="2509520" algn="l"/>
                <a:tab pos="4720590" algn="l"/>
                <a:tab pos="7595234" algn="l"/>
              </a:tabLst>
            </a:pPr>
            <a:r>
              <a:rPr spc="-5" dirty="0">
                <a:solidFill>
                  <a:srgbClr val="006FC0"/>
                </a:solidFill>
                <a:latin typeface="Calibri"/>
                <a:cs typeface="Calibri"/>
              </a:rPr>
              <a:t>C</a:t>
            </a:r>
            <a:r>
              <a:rPr spc="-45" dirty="0">
                <a:solidFill>
                  <a:srgbClr val="006FC0"/>
                </a:solidFill>
                <a:latin typeface="Calibri"/>
                <a:cs typeface="Calibri"/>
              </a:rPr>
              <a:t>E</a:t>
            </a:r>
            <a:r>
              <a:rPr dirty="0">
                <a:solidFill>
                  <a:srgbClr val="006FC0"/>
                </a:solidFill>
                <a:latin typeface="Calibri"/>
                <a:cs typeface="Calibri"/>
              </a:rPr>
              <a:t>SIÓN	</a:t>
            </a:r>
            <a:r>
              <a:rPr spc="-5" dirty="0">
                <a:solidFill>
                  <a:srgbClr val="006FC0"/>
                </a:solidFill>
                <a:latin typeface="Calibri"/>
                <a:cs typeface="Calibri"/>
              </a:rPr>
              <a:t>D</a:t>
            </a:r>
            <a:r>
              <a:rPr dirty="0">
                <a:solidFill>
                  <a:srgbClr val="006FC0"/>
                </a:solidFill>
                <a:latin typeface="Calibri"/>
                <a:cs typeface="Calibri"/>
              </a:rPr>
              <a:t>E	</a:t>
            </a:r>
            <a:r>
              <a:rPr spc="-5" dirty="0">
                <a:solidFill>
                  <a:srgbClr val="006FC0"/>
                </a:solidFill>
                <a:latin typeface="Calibri"/>
                <a:cs typeface="Calibri"/>
              </a:rPr>
              <a:t>DER</a:t>
            </a:r>
            <a:r>
              <a:rPr spc="-50" dirty="0">
                <a:solidFill>
                  <a:srgbClr val="006FC0"/>
                </a:solidFill>
                <a:latin typeface="Calibri"/>
                <a:cs typeface="Calibri"/>
              </a:rPr>
              <a:t>E</a:t>
            </a:r>
            <a:r>
              <a:rPr spc="-5" dirty="0">
                <a:solidFill>
                  <a:srgbClr val="006FC0"/>
                </a:solidFill>
                <a:latin typeface="Calibri"/>
                <a:cs typeface="Calibri"/>
              </a:rPr>
              <a:t>CHO</a:t>
            </a:r>
            <a:r>
              <a:rPr dirty="0">
                <a:solidFill>
                  <a:srgbClr val="006FC0"/>
                </a:solidFill>
                <a:latin typeface="Calibri"/>
                <a:cs typeface="Calibri"/>
              </a:rPr>
              <a:t>S	</a:t>
            </a:r>
            <a:r>
              <a:rPr spc="-40" dirty="0">
                <a:solidFill>
                  <a:srgbClr val="006FC0"/>
                </a:solidFill>
                <a:latin typeface="Calibri"/>
                <a:cs typeface="Calibri"/>
              </a:rPr>
              <a:t>E</a:t>
            </a:r>
            <a:r>
              <a:rPr spc="-30" dirty="0">
                <a:solidFill>
                  <a:srgbClr val="006FC0"/>
                </a:solidFill>
                <a:latin typeface="Calibri"/>
                <a:cs typeface="Calibri"/>
              </a:rPr>
              <a:t>C</a:t>
            </a:r>
            <a:r>
              <a:rPr spc="-5" dirty="0">
                <a:solidFill>
                  <a:srgbClr val="006FC0"/>
                </a:solidFill>
                <a:latin typeface="Calibri"/>
                <a:cs typeface="Calibri"/>
              </a:rPr>
              <a:t>ON</a:t>
            </a:r>
            <a:r>
              <a:rPr spc="5" dirty="0">
                <a:solidFill>
                  <a:srgbClr val="006FC0"/>
                </a:solidFill>
                <a:latin typeface="Calibri"/>
                <a:cs typeface="Calibri"/>
              </a:rPr>
              <a:t>O</a:t>
            </a:r>
            <a:r>
              <a:rPr spc="-5" dirty="0">
                <a:solidFill>
                  <a:srgbClr val="006FC0"/>
                </a:solidFill>
                <a:latin typeface="Calibri"/>
                <a:cs typeface="Calibri"/>
              </a:rPr>
              <a:t>MI</a:t>
            </a:r>
            <a:r>
              <a:rPr spc="-40" dirty="0">
                <a:solidFill>
                  <a:srgbClr val="006FC0"/>
                </a:solidFill>
                <a:latin typeface="Calibri"/>
                <a:cs typeface="Calibri"/>
              </a:rPr>
              <a:t>C</a:t>
            </a:r>
            <a:r>
              <a:rPr spc="-5" dirty="0">
                <a:solidFill>
                  <a:srgbClr val="006FC0"/>
                </a:solidFill>
                <a:latin typeface="Calibri"/>
                <a:cs typeface="Calibri"/>
              </a:rPr>
              <a:t>O</a:t>
            </a:r>
            <a:r>
              <a:rPr spc="5" dirty="0">
                <a:solidFill>
                  <a:srgbClr val="006FC0"/>
                </a:solidFill>
                <a:latin typeface="Calibri"/>
                <a:cs typeface="Calibri"/>
              </a:rPr>
              <a:t>S</a:t>
            </a:r>
            <a:r>
              <a:rPr dirty="0">
                <a:solidFill>
                  <a:srgbClr val="006FC0"/>
                </a:solidFill>
                <a:latin typeface="Calibri"/>
                <a:cs typeface="Calibri"/>
              </a:rPr>
              <a:t>:	</a:t>
            </a:r>
            <a:r>
              <a:rPr sz="2800" b="0" spc="-10" dirty="0">
                <a:solidFill>
                  <a:srgbClr val="1E1C11"/>
                </a:solidFill>
                <a:latin typeface="Calibri"/>
                <a:cs typeface="Calibri"/>
              </a:rPr>
              <a:t>L</a:t>
            </a:r>
            <a:r>
              <a:rPr sz="2800" b="0" spc="5" dirty="0">
                <a:solidFill>
                  <a:srgbClr val="1E1C11"/>
                </a:solidFill>
                <a:latin typeface="Calibri"/>
                <a:cs typeface="Calibri"/>
              </a:rPr>
              <a:t>o</a:t>
            </a:r>
            <a:r>
              <a:rPr sz="2800" b="0" spc="-5" dirty="0">
                <a:solidFill>
                  <a:srgbClr val="1E1C11"/>
                </a:solidFill>
                <a:latin typeface="Calibri"/>
                <a:cs typeface="Calibri"/>
              </a:rPr>
              <a:t>s</a:t>
            </a:r>
            <a:endParaRPr sz="280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58546" y="1503235"/>
            <a:ext cx="8087359" cy="34397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spcBef>
                <a:spcPts val="95"/>
              </a:spcBef>
            </a:pPr>
            <a:r>
              <a:rPr sz="2800" spc="-10" dirty="0">
                <a:solidFill>
                  <a:srgbClr val="1E1C11"/>
                </a:solidFill>
                <a:latin typeface="Calibri"/>
                <a:cs typeface="Calibri"/>
              </a:rPr>
              <a:t>derechos económicos </a:t>
            </a:r>
            <a:r>
              <a:rPr sz="2800" spc="-5" dirty="0">
                <a:solidFill>
                  <a:srgbClr val="1E1C11"/>
                </a:solidFill>
                <a:latin typeface="Calibri"/>
                <a:cs typeface="Calibri"/>
              </a:rPr>
              <a:t>a los </a:t>
            </a:r>
            <a:r>
              <a:rPr sz="2800" dirty="0">
                <a:solidFill>
                  <a:srgbClr val="1E1C11"/>
                </a:solidFill>
                <a:latin typeface="Calibri"/>
                <a:cs typeface="Calibri"/>
              </a:rPr>
              <a:t>cuales </a:t>
            </a:r>
            <a:r>
              <a:rPr sz="2800" spc="-5" dirty="0">
                <a:solidFill>
                  <a:srgbClr val="1E1C11"/>
                </a:solidFill>
                <a:latin typeface="Calibri"/>
                <a:cs typeface="Calibri"/>
              </a:rPr>
              <a:t>se </a:t>
            </a:r>
            <a:r>
              <a:rPr sz="2800" spc="-10" dirty="0">
                <a:solidFill>
                  <a:srgbClr val="1E1C11"/>
                </a:solidFill>
                <a:latin typeface="Calibri"/>
                <a:cs typeface="Calibri"/>
              </a:rPr>
              <a:t>hace </a:t>
            </a:r>
            <a:r>
              <a:rPr sz="2800" spc="-20" dirty="0">
                <a:solidFill>
                  <a:srgbClr val="1E1C11"/>
                </a:solidFill>
                <a:latin typeface="Calibri"/>
                <a:cs typeface="Calibri"/>
              </a:rPr>
              <a:t>referencia </a:t>
            </a:r>
            <a:r>
              <a:rPr sz="2800" spc="-5" dirty="0">
                <a:solidFill>
                  <a:srgbClr val="1E1C11"/>
                </a:solidFill>
                <a:latin typeface="Calibri"/>
                <a:cs typeface="Calibri"/>
              </a:rPr>
              <a:t>en </a:t>
            </a:r>
            <a:r>
              <a:rPr sz="280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1E1C11"/>
                </a:solidFill>
                <a:latin typeface="Calibri"/>
                <a:cs typeface="Calibri"/>
              </a:rPr>
              <a:t>el </a:t>
            </a:r>
            <a:r>
              <a:rPr sz="2800" spc="-15" dirty="0">
                <a:solidFill>
                  <a:srgbClr val="1E1C11"/>
                </a:solidFill>
                <a:latin typeface="Calibri"/>
                <a:cs typeface="Calibri"/>
              </a:rPr>
              <a:t>presente </a:t>
            </a:r>
            <a:r>
              <a:rPr sz="2800" spc="-5" dirty="0">
                <a:solidFill>
                  <a:srgbClr val="1E1C11"/>
                </a:solidFill>
                <a:latin typeface="Calibri"/>
                <a:cs typeface="Calibri"/>
              </a:rPr>
              <a:t>Manual son </a:t>
            </a:r>
            <a:r>
              <a:rPr sz="2800" spc="-10" dirty="0">
                <a:solidFill>
                  <a:srgbClr val="1E1C11"/>
                </a:solidFill>
                <a:latin typeface="Calibri"/>
                <a:cs typeface="Calibri"/>
              </a:rPr>
              <a:t>aquellos </a:t>
            </a:r>
            <a:r>
              <a:rPr sz="2800" spc="-15" dirty="0">
                <a:solidFill>
                  <a:srgbClr val="1E1C11"/>
                </a:solidFill>
                <a:latin typeface="Calibri"/>
                <a:cs typeface="Calibri"/>
              </a:rPr>
              <a:t>provenientes </a:t>
            </a:r>
            <a:r>
              <a:rPr sz="2800" spc="-10" dirty="0">
                <a:solidFill>
                  <a:srgbClr val="1E1C11"/>
                </a:solidFill>
                <a:latin typeface="Calibri"/>
                <a:cs typeface="Calibri"/>
              </a:rPr>
              <a:t>de actas </a:t>
            </a:r>
            <a:r>
              <a:rPr sz="2800" spc="-5" dirty="0">
                <a:solidFill>
                  <a:srgbClr val="1E1C11"/>
                </a:solidFill>
                <a:latin typeface="Calibri"/>
                <a:cs typeface="Calibri"/>
              </a:rPr>
              <a:t> de</a:t>
            </a:r>
            <a:r>
              <a:rPr sz="280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800" spc="-15" dirty="0">
                <a:solidFill>
                  <a:srgbClr val="1E1C11"/>
                </a:solidFill>
                <a:latin typeface="Calibri"/>
                <a:cs typeface="Calibri"/>
              </a:rPr>
              <a:t>obra,</a:t>
            </a:r>
            <a:r>
              <a:rPr sz="2800" spc="-10" dirty="0">
                <a:solidFill>
                  <a:srgbClr val="1E1C11"/>
                </a:solidFill>
                <a:latin typeface="Calibri"/>
                <a:cs typeface="Calibri"/>
              </a:rPr>
              <a:t> actas</a:t>
            </a:r>
            <a:r>
              <a:rPr sz="2800" spc="-5" dirty="0">
                <a:solidFill>
                  <a:srgbClr val="1E1C11"/>
                </a:solidFill>
                <a:latin typeface="Calibri"/>
                <a:cs typeface="Calibri"/>
              </a:rPr>
              <a:t> de</a:t>
            </a:r>
            <a:r>
              <a:rPr sz="280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800" spc="-15" dirty="0">
                <a:solidFill>
                  <a:srgbClr val="1E1C11"/>
                </a:solidFill>
                <a:latin typeface="Calibri"/>
                <a:cs typeface="Calibri"/>
              </a:rPr>
              <a:t>ajustes</a:t>
            </a:r>
            <a:r>
              <a:rPr sz="2800" spc="-1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1E1C11"/>
                </a:solidFill>
                <a:latin typeface="Calibri"/>
                <a:cs typeface="Calibri"/>
              </a:rPr>
              <a:t>y</a:t>
            </a:r>
            <a:r>
              <a:rPr sz="280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1E1C11"/>
                </a:solidFill>
                <a:latin typeface="Calibri"/>
                <a:cs typeface="Calibri"/>
              </a:rPr>
              <a:t>actas</a:t>
            </a:r>
            <a:r>
              <a:rPr sz="2800" spc="-5" dirty="0">
                <a:solidFill>
                  <a:srgbClr val="1E1C11"/>
                </a:solidFill>
                <a:latin typeface="Calibri"/>
                <a:cs typeface="Calibri"/>
              </a:rPr>
              <a:t> de</a:t>
            </a:r>
            <a:r>
              <a:rPr sz="280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800" spc="-20" dirty="0">
                <a:solidFill>
                  <a:srgbClr val="1E1C11"/>
                </a:solidFill>
                <a:latin typeface="Calibri"/>
                <a:cs typeface="Calibri"/>
              </a:rPr>
              <a:t>costos</a:t>
            </a:r>
            <a:r>
              <a:rPr sz="2800" spc="-1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1E1C11"/>
                </a:solidFill>
                <a:latin typeface="Calibri"/>
                <a:cs typeface="Calibri"/>
              </a:rPr>
              <a:t>de</a:t>
            </a:r>
            <a:r>
              <a:rPr sz="280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1E1C11"/>
                </a:solidFill>
                <a:latin typeface="Calibri"/>
                <a:cs typeface="Calibri"/>
              </a:rPr>
              <a:t>los </a:t>
            </a:r>
            <a:r>
              <a:rPr sz="280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800" spc="-25" dirty="0">
                <a:solidFill>
                  <a:srgbClr val="1E1C11"/>
                </a:solidFill>
                <a:latin typeface="Calibri"/>
                <a:cs typeface="Calibri"/>
              </a:rPr>
              <a:t>contratos </a:t>
            </a:r>
            <a:r>
              <a:rPr sz="2800" spc="-10" dirty="0">
                <a:solidFill>
                  <a:srgbClr val="1E1C11"/>
                </a:solidFill>
                <a:latin typeface="Calibri"/>
                <a:cs typeface="Calibri"/>
              </a:rPr>
              <a:t>suscritos </a:t>
            </a:r>
            <a:r>
              <a:rPr sz="2800" spc="-5" dirty="0">
                <a:solidFill>
                  <a:srgbClr val="1E1C11"/>
                </a:solidFill>
                <a:latin typeface="Calibri"/>
                <a:cs typeface="Calibri"/>
              </a:rPr>
              <a:t>por </a:t>
            </a:r>
            <a:r>
              <a:rPr sz="2800" spc="-10" dirty="0">
                <a:solidFill>
                  <a:srgbClr val="1E1C11"/>
                </a:solidFill>
                <a:latin typeface="Calibri"/>
                <a:cs typeface="Calibri"/>
              </a:rPr>
              <a:t>la Aerocivil, </a:t>
            </a:r>
            <a:r>
              <a:rPr sz="2800" spc="-5" dirty="0">
                <a:solidFill>
                  <a:srgbClr val="1E1C11"/>
                </a:solidFill>
                <a:latin typeface="Calibri"/>
                <a:cs typeface="Calibri"/>
              </a:rPr>
              <a:t>incluidas las </a:t>
            </a:r>
            <a:r>
              <a:rPr sz="2800" spc="-15" dirty="0">
                <a:solidFill>
                  <a:srgbClr val="1E1C11"/>
                </a:solidFill>
                <a:latin typeface="Calibri"/>
                <a:cs typeface="Calibri"/>
              </a:rPr>
              <a:t>cuentas </a:t>
            </a:r>
            <a:r>
              <a:rPr sz="2800" spc="-62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1E1C11"/>
                </a:solidFill>
                <a:latin typeface="Calibri"/>
                <a:cs typeface="Calibri"/>
              </a:rPr>
              <a:t>derivadas</a:t>
            </a:r>
            <a:r>
              <a:rPr sz="2800" spc="-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1E1C11"/>
                </a:solidFill>
                <a:latin typeface="Calibri"/>
                <a:cs typeface="Calibri"/>
              </a:rPr>
              <a:t>de</a:t>
            </a:r>
            <a:r>
              <a:rPr sz="2800" spc="-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800" spc="-20" dirty="0">
                <a:solidFill>
                  <a:srgbClr val="1E1C11"/>
                </a:solidFill>
                <a:latin typeface="Calibri"/>
                <a:cs typeface="Calibri"/>
              </a:rPr>
              <a:t>contratos</a:t>
            </a:r>
            <a:r>
              <a:rPr sz="2800" spc="-1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1E1C11"/>
                </a:solidFill>
                <a:latin typeface="Calibri"/>
                <a:cs typeface="Calibri"/>
              </a:rPr>
              <a:t>de</a:t>
            </a:r>
            <a:r>
              <a:rPr sz="2800" spc="-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800" spc="-15" dirty="0">
                <a:solidFill>
                  <a:srgbClr val="1E1C11"/>
                </a:solidFill>
                <a:latin typeface="Calibri"/>
                <a:cs typeface="Calibri"/>
              </a:rPr>
              <a:t>prestación</a:t>
            </a:r>
            <a:r>
              <a:rPr sz="2800" spc="-1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1E1C11"/>
                </a:solidFill>
                <a:latin typeface="Calibri"/>
                <a:cs typeface="Calibri"/>
              </a:rPr>
              <a:t>de</a:t>
            </a:r>
            <a:r>
              <a:rPr sz="2800" spc="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1E1C11"/>
                </a:solidFill>
                <a:latin typeface="Calibri"/>
                <a:cs typeface="Calibri"/>
              </a:rPr>
              <a:t>servicios.</a:t>
            </a:r>
            <a:r>
              <a:rPr sz="280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1E1C11"/>
                </a:solidFill>
                <a:latin typeface="Calibri"/>
                <a:cs typeface="Calibri"/>
              </a:rPr>
              <a:t>El </a:t>
            </a:r>
            <a:r>
              <a:rPr sz="2800" spc="-62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800" spc="-20" dirty="0">
                <a:solidFill>
                  <a:srgbClr val="1E1C11"/>
                </a:solidFill>
                <a:latin typeface="Calibri"/>
                <a:cs typeface="Calibri"/>
              </a:rPr>
              <a:t>trámite</a:t>
            </a:r>
            <a:r>
              <a:rPr sz="2800" spc="-1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1E1C11"/>
                </a:solidFill>
                <a:latin typeface="Calibri"/>
                <a:cs typeface="Calibri"/>
              </a:rPr>
              <a:t>de</a:t>
            </a:r>
            <a:r>
              <a:rPr sz="280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1E1C11"/>
                </a:solidFill>
                <a:latin typeface="Calibri"/>
                <a:cs typeface="Calibri"/>
              </a:rPr>
              <a:t>cesión</a:t>
            </a:r>
            <a:r>
              <a:rPr sz="280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1E1C11"/>
                </a:solidFill>
                <a:latin typeface="Calibri"/>
                <a:cs typeface="Calibri"/>
              </a:rPr>
              <a:t>de</a:t>
            </a:r>
            <a:r>
              <a:rPr sz="280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1E1C11"/>
                </a:solidFill>
                <a:latin typeface="Calibri"/>
                <a:cs typeface="Calibri"/>
              </a:rPr>
              <a:t>derechos</a:t>
            </a:r>
            <a:r>
              <a:rPr sz="2800" spc="-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1E1C11"/>
                </a:solidFill>
                <a:latin typeface="Calibri"/>
                <a:cs typeface="Calibri"/>
              </a:rPr>
              <a:t>económicos</a:t>
            </a:r>
            <a:r>
              <a:rPr sz="2800" spc="-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1E1C11"/>
                </a:solidFill>
                <a:latin typeface="Calibri"/>
                <a:cs typeface="Calibri"/>
              </a:rPr>
              <a:t>se </a:t>
            </a:r>
            <a:r>
              <a:rPr sz="2800" spc="-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800" spc="-20" dirty="0">
                <a:solidFill>
                  <a:srgbClr val="1E1C11"/>
                </a:solidFill>
                <a:latin typeface="Calibri"/>
                <a:cs typeface="Calibri"/>
              </a:rPr>
              <a:t>adelantará </a:t>
            </a:r>
            <a:r>
              <a:rPr sz="2800" spc="-10" dirty="0">
                <a:solidFill>
                  <a:srgbClr val="1E1C11"/>
                </a:solidFill>
                <a:latin typeface="Calibri"/>
                <a:cs typeface="Calibri"/>
              </a:rPr>
              <a:t>por </a:t>
            </a:r>
            <a:r>
              <a:rPr sz="2800" spc="-15" dirty="0">
                <a:solidFill>
                  <a:srgbClr val="1E1C11"/>
                </a:solidFill>
                <a:latin typeface="Calibri"/>
                <a:cs typeface="Calibri"/>
              </a:rPr>
              <a:t>parte </a:t>
            </a:r>
            <a:r>
              <a:rPr sz="2800" spc="-5" dirty="0">
                <a:solidFill>
                  <a:srgbClr val="1E1C11"/>
                </a:solidFill>
                <a:latin typeface="Calibri"/>
                <a:cs typeface="Calibri"/>
              </a:rPr>
              <a:t>del supervisor/ </a:t>
            </a:r>
            <a:r>
              <a:rPr sz="2800" spc="-15" dirty="0">
                <a:solidFill>
                  <a:srgbClr val="1E1C11"/>
                </a:solidFill>
                <a:latin typeface="Calibri"/>
                <a:cs typeface="Calibri"/>
              </a:rPr>
              <a:t>interventor ante la </a:t>
            </a:r>
            <a:r>
              <a:rPr sz="2800" spc="-10" dirty="0">
                <a:solidFill>
                  <a:srgbClr val="1E1C11"/>
                </a:solidFill>
                <a:latin typeface="Calibri"/>
                <a:cs typeface="Calibri"/>
              </a:rPr>
              <a:t> Dirección</a:t>
            </a:r>
            <a:r>
              <a:rPr sz="2800" spc="1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800" spc="-15" dirty="0">
                <a:solidFill>
                  <a:srgbClr val="1E1C11"/>
                </a:solidFill>
                <a:latin typeface="Calibri"/>
                <a:cs typeface="Calibri"/>
              </a:rPr>
              <a:t>Financiera</a:t>
            </a:r>
            <a:r>
              <a:rPr sz="2800" spc="2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1E1C11"/>
                </a:solidFill>
                <a:latin typeface="Calibri"/>
                <a:cs typeface="Calibri"/>
              </a:rPr>
              <a:t>de</a:t>
            </a:r>
            <a:r>
              <a:rPr sz="2800" spc="1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1E1C11"/>
                </a:solidFill>
                <a:latin typeface="Calibri"/>
                <a:cs typeface="Calibri"/>
              </a:rPr>
              <a:t>la</a:t>
            </a:r>
            <a:r>
              <a:rPr sz="2800" spc="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1E1C11"/>
                </a:solidFill>
                <a:latin typeface="Calibri"/>
                <a:cs typeface="Calibri"/>
              </a:rPr>
              <a:t>Entidad.</a:t>
            </a:r>
            <a:endParaRPr sz="28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2217" y="248378"/>
            <a:ext cx="10763793" cy="505908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12700" marR="5080" indent="19685">
              <a:lnSpc>
                <a:spcPct val="100000"/>
              </a:lnSpc>
              <a:spcBef>
                <a:spcPts val="105"/>
              </a:spcBef>
            </a:pPr>
            <a:r>
              <a:rPr sz="3200" spc="-15" dirty="0">
                <a:solidFill>
                  <a:srgbClr val="006FC0"/>
                </a:solidFill>
                <a:latin typeface="Calibri"/>
                <a:cs typeface="Calibri"/>
              </a:rPr>
              <a:t>PROCEDIMIENTO </a:t>
            </a:r>
            <a:r>
              <a:rPr sz="3200" spc="-10" dirty="0">
                <a:solidFill>
                  <a:srgbClr val="006FC0"/>
                </a:solidFill>
                <a:latin typeface="Calibri"/>
                <a:cs typeface="Calibri"/>
              </a:rPr>
              <a:t>CESIÓN </a:t>
            </a:r>
            <a:r>
              <a:rPr sz="3200" spc="-7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3200" spc="-10" dirty="0">
                <a:solidFill>
                  <a:srgbClr val="006FC0"/>
                </a:solidFill>
                <a:latin typeface="Calibri"/>
                <a:cs typeface="Calibri"/>
              </a:rPr>
              <a:t>DERECHOS</a:t>
            </a:r>
            <a:r>
              <a:rPr sz="3200" spc="-7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3200" spc="-15" dirty="0">
                <a:solidFill>
                  <a:srgbClr val="006FC0"/>
                </a:solidFill>
                <a:latin typeface="Calibri"/>
                <a:cs typeface="Calibri"/>
              </a:rPr>
              <a:t>ECONÓMICOS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893062" y="980186"/>
            <a:ext cx="2505075" cy="2231390"/>
            <a:chOff x="369061" y="980186"/>
            <a:chExt cx="2505075" cy="2231390"/>
          </a:xfrm>
        </p:grpSpPr>
        <p:sp>
          <p:nvSpPr>
            <p:cNvPr id="4" name="object 4"/>
            <p:cNvSpPr/>
            <p:nvPr/>
          </p:nvSpPr>
          <p:spPr>
            <a:xfrm>
              <a:off x="381762" y="992885"/>
              <a:ext cx="2479675" cy="2218690"/>
            </a:xfrm>
            <a:custGeom>
              <a:avLst/>
              <a:gdLst/>
              <a:ahLst/>
              <a:cxnLst/>
              <a:rect l="l" t="t" r="r" b="b"/>
              <a:pathLst>
                <a:path w="2479675" h="2218690">
                  <a:moveTo>
                    <a:pt x="2479548" y="148717"/>
                  </a:moveTo>
                  <a:lnTo>
                    <a:pt x="2471966" y="101701"/>
                  </a:lnTo>
                  <a:lnTo>
                    <a:pt x="2450858" y="60883"/>
                  </a:lnTo>
                  <a:lnTo>
                    <a:pt x="2418664" y="28689"/>
                  </a:lnTo>
                  <a:lnTo>
                    <a:pt x="2377846" y="7581"/>
                  </a:lnTo>
                  <a:lnTo>
                    <a:pt x="2330831" y="0"/>
                  </a:lnTo>
                  <a:lnTo>
                    <a:pt x="148742" y="0"/>
                  </a:lnTo>
                  <a:lnTo>
                    <a:pt x="101727" y="7581"/>
                  </a:lnTo>
                  <a:lnTo>
                    <a:pt x="60896" y="28689"/>
                  </a:lnTo>
                  <a:lnTo>
                    <a:pt x="28689" y="60883"/>
                  </a:lnTo>
                  <a:lnTo>
                    <a:pt x="7581" y="101701"/>
                  </a:lnTo>
                  <a:lnTo>
                    <a:pt x="0" y="148717"/>
                  </a:lnTo>
                  <a:lnTo>
                    <a:pt x="0" y="1338707"/>
                  </a:lnTo>
                  <a:lnTo>
                    <a:pt x="7581" y="1385735"/>
                  </a:lnTo>
                  <a:lnTo>
                    <a:pt x="28689" y="1426552"/>
                  </a:lnTo>
                  <a:lnTo>
                    <a:pt x="60896" y="1458747"/>
                  </a:lnTo>
                  <a:lnTo>
                    <a:pt x="101727" y="1479854"/>
                  </a:lnTo>
                  <a:lnTo>
                    <a:pt x="148742" y="1487424"/>
                  </a:lnTo>
                  <a:lnTo>
                    <a:pt x="387858" y="1487424"/>
                  </a:lnTo>
                  <a:lnTo>
                    <a:pt x="387858" y="2218182"/>
                  </a:lnTo>
                  <a:lnTo>
                    <a:pt x="611886" y="2218182"/>
                  </a:lnTo>
                  <a:lnTo>
                    <a:pt x="611886" y="1487424"/>
                  </a:lnTo>
                  <a:lnTo>
                    <a:pt x="2330831" y="1487424"/>
                  </a:lnTo>
                  <a:lnTo>
                    <a:pt x="2377846" y="1479854"/>
                  </a:lnTo>
                  <a:lnTo>
                    <a:pt x="2418664" y="1458747"/>
                  </a:lnTo>
                  <a:lnTo>
                    <a:pt x="2450858" y="1426552"/>
                  </a:lnTo>
                  <a:lnTo>
                    <a:pt x="2471966" y="1385735"/>
                  </a:lnTo>
                  <a:lnTo>
                    <a:pt x="2479548" y="1338707"/>
                  </a:lnTo>
                  <a:lnTo>
                    <a:pt x="2479548" y="148717"/>
                  </a:lnTo>
                  <a:close/>
                </a:path>
              </a:pathLst>
            </a:custGeom>
            <a:solidFill>
              <a:srgbClr val="00B9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81761" y="992886"/>
              <a:ext cx="2479675" cy="1487805"/>
            </a:xfrm>
            <a:custGeom>
              <a:avLst/>
              <a:gdLst/>
              <a:ahLst/>
              <a:cxnLst/>
              <a:rect l="l" t="t" r="r" b="b"/>
              <a:pathLst>
                <a:path w="2479675" h="1487805">
                  <a:moveTo>
                    <a:pt x="0" y="148716"/>
                  </a:moveTo>
                  <a:lnTo>
                    <a:pt x="7583" y="101697"/>
                  </a:lnTo>
                  <a:lnTo>
                    <a:pt x="28699" y="60871"/>
                  </a:lnTo>
                  <a:lnTo>
                    <a:pt x="60899" y="28683"/>
                  </a:lnTo>
                  <a:lnTo>
                    <a:pt x="101730" y="7578"/>
                  </a:lnTo>
                  <a:lnTo>
                    <a:pt x="148742" y="0"/>
                  </a:lnTo>
                  <a:lnTo>
                    <a:pt x="2330831" y="0"/>
                  </a:lnTo>
                  <a:lnTo>
                    <a:pt x="2377850" y="7578"/>
                  </a:lnTo>
                  <a:lnTo>
                    <a:pt x="2418676" y="28683"/>
                  </a:lnTo>
                  <a:lnTo>
                    <a:pt x="2450864" y="60871"/>
                  </a:lnTo>
                  <a:lnTo>
                    <a:pt x="2471969" y="101697"/>
                  </a:lnTo>
                  <a:lnTo>
                    <a:pt x="2479548" y="148716"/>
                  </a:lnTo>
                  <a:lnTo>
                    <a:pt x="2479548" y="1338706"/>
                  </a:lnTo>
                  <a:lnTo>
                    <a:pt x="2471969" y="1385726"/>
                  </a:lnTo>
                  <a:lnTo>
                    <a:pt x="2450864" y="1426552"/>
                  </a:lnTo>
                  <a:lnTo>
                    <a:pt x="2418676" y="1458740"/>
                  </a:lnTo>
                  <a:lnTo>
                    <a:pt x="2377850" y="1479845"/>
                  </a:lnTo>
                  <a:lnTo>
                    <a:pt x="2330831" y="1487424"/>
                  </a:lnTo>
                  <a:lnTo>
                    <a:pt x="148742" y="1487424"/>
                  </a:lnTo>
                  <a:lnTo>
                    <a:pt x="101730" y="1479845"/>
                  </a:lnTo>
                  <a:lnTo>
                    <a:pt x="60899" y="1458740"/>
                  </a:lnTo>
                  <a:lnTo>
                    <a:pt x="28699" y="1426552"/>
                  </a:lnTo>
                  <a:lnTo>
                    <a:pt x="7583" y="1385726"/>
                  </a:lnTo>
                  <a:lnTo>
                    <a:pt x="0" y="1338706"/>
                  </a:lnTo>
                  <a:lnTo>
                    <a:pt x="0" y="148716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2504033" y="1466849"/>
            <a:ext cx="127889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SOLICITUD</a:t>
            </a:r>
            <a:r>
              <a:rPr sz="16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DEL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552801" y="1689049"/>
            <a:ext cx="118110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b="1" spc="-30" dirty="0">
                <a:solidFill>
                  <a:srgbClr val="FFFFFF"/>
                </a:solidFill>
                <a:latin typeface="Calibri"/>
                <a:cs typeface="Calibri"/>
              </a:rPr>
              <a:t>CONTRATISTA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893062" y="2839466"/>
            <a:ext cx="2505075" cy="2232660"/>
            <a:chOff x="369061" y="2839466"/>
            <a:chExt cx="2505075" cy="2232660"/>
          </a:xfrm>
        </p:grpSpPr>
        <p:sp>
          <p:nvSpPr>
            <p:cNvPr id="9" name="object 9"/>
            <p:cNvSpPr/>
            <p:nvPr/>
          </p:nvSpPr>
          <p:spPr>
            <a:xfrm>
              <a:off x="769620" y="3221735"/>
              <a:ext cx="224154" cy="1850389"/>
            </a:xfrm>
            <a:custGeom>
              <a:avLst/>
              <a:gdLst/>
              <a:ahLst/>
              <a:cxnLst/>
              <a:rect l="l" t="t" r="r" b="b"/>
              <a:pathLst>
                <a:path w="224155" h="1850389">
                  <a:moveTo>
                    <a:pt x="224028" y="0"/>
                  </a:moveTo>
                  <a:lnTo>
                    <a:pt x="0" y="0"/>
                  </a:lnTo>
                  <a:lnTo>
                    <a:pt x="0" y="1743456"/>
                  </a:lnTo>
                  <a:lnTo>
                    <a:pt x="0" y="1850136"/>
                  </a:lnTo>
                  <a:lnTo>
                    <a:pt x="224028" y="1850136"/>
                  </a:lnTo>
                  <a:lnTo>
                    <a:pt x="224028" y="1743456"/>
                  </a:lnTo>
                  <a:lnTo>
                    <a:pt x="224028" y="0"/>
                  </a:lnTo>
                  <a:close/>
                </a:path>
              </a:pathLst>
            </a:custGeom>
            <a:solidFill>
              <a:srgbClr val="00DC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81761" y="2852166"/>
              <a:ext cx="2479675" cy="1489075"/>
            </a:xfrm>
            <a:custGeom>
              <a:avLst/>
              <a:gdLst/>
              <a:ahLst/>
              <a:cxnLst/>
              <a:rect l="l" t="t" r="r" b="b"/>
              <a:pathLst>
                <a:path w="2479675" h="1489075">
                  <a:moveTo>
                    <a:pt x="2330704" y="0"/>
                  </a:moveTo>
                  <a:lnTo>
                    <a:pt x="148894" y="0"/>
                  </a:lnTo>
                  <a:lnTo>
                    <a:pt x="101832" y="7591"/>
                  </a:lnTo>
                  <a:lnTo>
                    <a:pt x="60959" y="28728"/>
                  </a:lnTo>
                  <a:lnTo>
                    <a:pt x="28728" y="60953"/>
                  </a:lnTo>
                  <a:lnTo>
                    <a:pt x="7590" y="101811"/>
                  </a:lnTo>
                  <a:lnTo>
                    <a:pt x="0" y="148844"/>
                  </a:lnTo>
                  <a:lnTo>
                    <a:pt x="0" y="1340104"/>
                  </a:lnTo>
                  <a:lnTo>
                    <a:pt x="7590" y="1387136"/>
                  </a:lnTo>
                  <a:lnTo>
                    <a:pt x="28728" y="1427994"/>
                  </a:lnTo>
                  <a:lnTo>
                    <a:pt x="60959" y="1460219"/>
                  </a:lnTo>
                  <a:lnTo>
                    <a:pt x="101832" y="1481356"/>
                  </a:lnTo>
                  <a:lnTo>
                    <a:pt x="148894" y="1488948"/>
                  </a:lnTo>
                  <a:lnTo>
                    <a:pt x="2330704" y="1488948"/>
                  </a:lnTo>
                  <a:lnTo>
                    <a:pt x="2377736" y="1481356"/>
                  </a:lnTo>
                  <a:lnTo>
                    <a:pt x="2418594" y="1460219"/>
                  </a:lnTo>
                  <a:lnTo>
                    <a:pt x="2450819" y="1427994"/>
                  </a:lnTo>
                  <a:lnTo>
                    <a:pt x="2471956" y="1387136"/>
                  </a:lnTo>
                  <a:lnTo>
                    <a:pt x="2479548" y="1340104"/>
                  </a:lnTo>
                  <a:lnTo>
                    <a:pt x="2479548" y="148844"/>
                  </a:lnTo>
                  <a:lnTo>
                    <a:pt x="2471956" y="101811"/>
                  </a:lnTo>
                  <a:lnTo>
                    <a:pt x="2450819" y="60953"/>
                  </a:lnTo>
                  <a:lnTo>
                    <a:pt x="2418594" y="28728"/>
                  </a:lnTo>
                  <a:lnTo>
                    <a:pt x="2377736" y="7591"/>
                  </a:lnTo>
                  <a:lnTo>
                    <a:pt x="2330704" y="0"/>
                  </a:lnTo>
                  <a:close/>
                </a:path>
              </a:pathLst>
            </a:custGeom>
            <a:solidFill>
              <a:srgbClr val="00DA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81761" y="2852166"/>
              <a:ext cx="2479675" cy="1489075"/>
            </a:xfrm>
            <a:custGeom>
              <a:avLst/>
              <a:gdLst/>
              <a:ahLst/>
              <a:cxnLst/>
              <a:rect l="l" t="t" r="r" b="b"/>
              <a:pathLst>
                <a:path w="2479675" h="1489075">
                  <a:moveTo>
                    <a:pt x="0" y="148844"/>
                  </a:moveTo>
                  <a:lnTo>
                    <a:pt x="7590" y="101811"/>
                  </a:lnTo>
                  <a:lnTo>
                    <a:pt x="28728" y="60953"/>
                  </a:lnTo>
                  <a:lnTo>
                    <a:pt x="60959" y="28728"/>
                  </a:lnTo>
                  <a:lnTo>
                    <a:pt x="101832" y="7591"/>
                  </a:lnTo>
                  <a:lnTo>
                    <a:pt x="148894" y="0"/>
                  </a:lnTo>
                  <a:lnTo>
                    <a:pt x="2330704" y="0"/>
                  </a:lnTo>
                  <a:lnTo>
                    <a:pt x="2377736" y="7591"/>
                  </a:lnTo>
                  <a:lnTo>
                    <a:pt x="2418594" y="28728"/>
                  </a:lnTo>
                  <a:lnTo>
                    <a:pt x="2450819" y="60953"/>
                  </a:lnTo>
                  <a:lnTo>
                    <a:pt x="2471956" y="101811"/>
                  </a:lnTo>
                  <a:lnTo>
                    <a:pt x="2479548" y="148844"/>
                  </a:lnTo>
                  <a:lnTo>
                    <a:pt x="2479548" y="1340104"/>
                  </a:lnTo>
                  <a:lnTo>
                    <a:pt x="2471956" y="1387136"/>
                  </a:lnTo>
                  <a:lnTo>
                    <a:pt x="2450819" y="1427994"/>
                  </a:lnTo>
                  <a:lnTo>
                    <a:pt x="2418594" y="1460219"/>
                  </a:lnTo>
                  <a:lnTo>
                    <a:pt x="2377736" y="1481356"/>
                  </a:lnTo>
                  <a:lnTo>
                    <a:pt x="2330704" y="1488948"/>
                  </a:lnTo>
                  <a:lnTo>
                    <a:pt x="148894" y="1488948"/>
                  </a:lnTo>
                  <a:lnTo>
                    <a:pt x="101832" y="1481356"/>
                  </a:lnTo>
                  <a:lnTo>
                    <a:pt x="60959" y="1460219"/>
                  </a:lnTo>
                  <a:lnTo>
                    <a:pt x="28728" y="1427994"/>
                  </a:lnTo>
                  <a:lnTo>
                    <a:pt x="7590" y="1387136"/>
                  </a:lnTo>
                  <a:lnTo>
                    <a:pt x="0" y="1340104"/>
                  </a:lnTo>
                  <a:lnTo>
                    <a:pt x="0" y="148844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2490318" y="3215767"/>
            <a:ext cx="1307465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b="1" spc="-15" dirty="0">
                <a:solidFill>
                  <a:srgbClr val="FFFFFF"/>
                </a:solidFill>
                <a:latin typeface="Calibri"/>
                <a:cs typeface="Calibri"/>
              </a:rPr>
              <a:t>CONCEPTO</a:t>
            </a:r>
            <a:r>
              <a:rPr sz="16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DEL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505557" y="3437966"/>
            <a:ext cx="1277620" cy="47384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1845"/>
              </a:lnSpc>
              <a:spcBef>
                <a:spcPts val="95"/>
              </a:spcBef>
            </a:pP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SUPERVISOR</a:t>
            </a:r>
            <a:r>
              <a:rPr sz="16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endParaRPr sz="1600">
              <a:latin typeface="Calibri"/>
              <a:cs typeface="Calibri"/>
            </a:endParaRPr>
          </a:p>
          <a:p>
            <a:pPr marL="40005">
              <a:lnSpc>
                <a:spcPts val="1845"/>
              </a:lnSpc>
            </a:pPr>
            <a:r>
              <a:rPr sz="1600" b="1" spc="-15" dirty="0">
                <a:solidFill>
                  <a:srgbClr val="FFFFFF"/>
                </a:solidFill>
                <a:latin typeface="Calibri"/>
                <a:cs typeface="Calibri"/>
              </a:rPr>
              <a:t>INTERVENTOR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1893062" y="4700271"/>
            <a:ext cx="3806825" cy="1513205"/>
            <a:chOff x="369061" y="4700270"/>
            <a:chExt cx="3806825" cy="1513205"/>
          </a:xfrm>
        </p:grpSpPr>
        <p:sp>
          <p:nvSpPr>
            <p:cNvPr id="15" name="object 15"/>
            <p:cNvSpPr/>
            <p:nvPr/>
          </p:nvSpPr>
          <p:spPr>
            <a:xfrm>
              <a:off x="886968" y="4965191"/>
              <a:ext cx="3289300" cy="224154"/>
            </a:xfrm>
            <a:custGeom>
              <a:avLst/>
              <a:gdLst/>
              <a:ahLst/>
              <a:cxnLst/>
              <a:rect l="l" t="t" r="r" b="b"/>
              <a:pathLst>
                <a:path w="3289300" h="224154">
                  <a:moveTo>
                    <a:pt x="3288779" y="0"/>
                  </a:moveTo>
                  <a:lnTo>
                    <a:pt x="0" y="0"/>
                  </a:lnTo>
                  <a:lnTo>
                    <a:pt x="0" y="106680"/>
                  </a:lnTo>
                  <a:lnTo>
                    <a:pt x="0" y="224028"/>
                  </a:lnTo>
                  <a:lnTo>
                    <a:pt x="3288779" y="224028"/>
                  </a:lnTo>
                  <a:lnTo>
                    <a:pt x="3288779" y="106680"/>
                  </a:lnTo>
                  <a:lnTo>
                    <a:pt x="3288779" y="0"/>
                  </a:lnTo>
                  <a:close/>
                </a:path>
              </a:pathLst>
            </a:custGeom>
            <a:solidFill>
              <a:srgbClr val="39E4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81761" y="4712970"/>
              <a:ext cx="2479675" cy="1487805"/>
            </a:xfrm>
            <a:custGeom>
              <a:avLst/>
              <a:gdLst/>
              <a:ahLst/>
              <a:cxnLst/>
              <a:rect l="l" t="t" r="r" b="b"/>
              <a:pathLst>
                <a:path w="2479675" h="1487804">
                  <a:moveTo>
                    <a:pt x="2330831" y="0"/>
                  </a:moveTo>
                  <a:lnTo>
                    <a:pt x="148742" y="0"/>
                  </a:lnTo>
                  <a:lnTo>
                    <a:pt x="101730" y="7578"/>
                  </a:lnTo>
                  <a:lnTo>
                    <a:pt x="60899" y="28683"/>
                  </a:lnTo>
                  <a:lnTo>
                    <a:pt x="28699" y="60871"/>
                  </a:lnTo>
                  <a:lnTo>
                    <a:pt x="7583" y="101697"/>
                  </a:lnTo>
                  <a:lnTo>
                    <a:pt x="0" y="148716"/>
                  </a:lnTo>
                  <a:lnTo>
                    <a:pt x="0" y="1338681"/>
                  </a:lnTo>
                  <a:lnTo>
                    <a:pt x="7583" y="1385693"/>
                  </a:lnTo>
                  <a:lnTo>
                    <a:pt x="28699" y="1426524"/>
                  </a:lnTo>
                  <a:lnTo>
                    <a:pt x="60899" y="1458724"/>
                  </a:lnTo>
                  <a:lnTo>
                    <a:pt x="101730" y="1479840"/>
                  </a:lnTo>
                  <a:lnTo>
                    <a:pt x="148742" y="1487423"/>
                  </a:lnTo>
                  <a:lnTo>
                    <a:pt x="2330831" y="1487423"/>
                  </a:lnTo>
                  <a:lnTo>
                    <a:pt x="2377850" y="1479840"/>
                  </a:lnTo>
                  <a:lnTo>
                    <a:pt x="2418676" y="1458724"/>
                  </a:lnTo>
                  <a:lnTo>
                    <a:pt x="2450864" y="1426524"/>
                  </a:lnTo>
                  <a:lnTo>
                    <a:pt x="2471969" y="1385693"/>
                  </a:lnTo>
                  <a:lnTo>
                    <a:pt x="2479548" y="1338681"/>
                  </a:lnTo>
                  <a:lnTo>
                    <a:pt x="2479548" y="148716"/>
                  </a:lnTo>
                  <a:lnTo>
                    <a:pt x="2471969" y="101697"/>
                  </a:lnTo>
                  <a:lnTo>
                    <a:pt x="2450864" y="60871"/>
                  </a:lnTo>
                  <a:lnTo>
                    <a:pt x="2418676" y="28683"/>
                  </a:lnTo>
                  <a:lnTo>
                    <a:pt x="2377850" y="7578"/>
                  </a:lnTo>
                  <a:lnTo>
                    <a:pt x="2330831" y="0"/>
                  </a:lnTo>
                  <a:close/>
                </a:path>
              </a:pathLst>
            </a:custGeom>
            <a:solidFill>
              <a:srgbClr val="00E00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81761" y="4712970"/>
              <a:ext cx="2479675" cy="1487805"/>
            </a:xfrm>
            <a:custGeom>
              <a:avLst/>
              <a:gdLst/>
              <a:ahLst/>
              <a:cxnLst/>
              <a:rect l="l" t="t" r="r" b="b"/>
              <a:pathLst>
                <a:path w="2479675" h="1487804">
                  <a:moveTo>
                    <a:pt x="0" y="148716"/>
                  </a:moveTo>
                  <a:lnTo>
                    <a:pt x="7583" y="101697"/>
                  </a:lnTo>
                  <a:lnTo>
                    <a:pt x="28699" y="60871"/>
                  </a:lnTo>
                  <a:lnTo>
                    <a:pt x="60899" y="28683"/>
                  </a:lnTo>
                  <a:lnTo>
                    <a:pt x="101730" y="7578"/>
                  </a:lnTo>
                  <a:lnTo>
                    <a:pt x="148742" y="0"/>
                  </a:lnTo>
                  <a:lnTo>
                    <a:pt x="2330831" y="0"/>
                  </a:lnTo>
                  <a:lnTo>
                    <a:pt x="2377850" y="7578"/>
                  </a:lnTo>
                  <a:lnTo>
                    <a:pt x="2418676" y="28683"/>
                  </a:lnTo>
                  <a:lnTo>
                    <a:pt x="2450864" y="60871"/>
                  </a:lnTo>
                  <a:lnTo>
                    <a:pt x="2471969" y="101697"/>
                  </a:lnTo>
                  <a:lnTo>
                    <a:pt x="2479548" y="148716"/>
                  </a:lnTo>
                  <a:lnTo>
                    <a:pt x="2479548" y="1338681"/>
                  </a:lnTo>
                  <a:lnTo>
                    <a:pt x="2471969" y="1385693"/>
                  </a:lnTo>
                  <a:lnTo>
                    <a:pt x="2450864" y="1426524"/>
                  </a:lnTo>
                  <a:lnTo>
                    <a:pt x="2418676" y="1458724"/>
                  </a:lnTo>
                  <a:lnTo>
                    <a:pt x="2377850" y="1479840"/>
                  </a:lnTo>
                  <a:lnTo>
                    <a:pt x="2330831" y="1487423"/>
                  </a:lnTo>
                  <a:lnTo>
                    <a:pt x="148742" y="1487423"/>
                  </a:lnTo>
                  <a:lnTo>
                    <a:pt x="101730" y="1479840"/>
                  </a:lnTo>
                  <a:lnTo>
                    <a:pt x="60899" y="1458724"/>
                  </a:lnTo>
                  <a:lnTo>
                    <a:pt x="28699" y="1426524"/>
                  </a:lnTo>
                  <a:lnTo>
                    <a:pt x="7583" y="1385693"/>
                  </a:lnTo>
                  <a:lnTo>
                    <a:pt x="0" y="1338681"/>
                  </a:lnTo>
                  <a:lnTo>
                    <a:pt x="0" y="148716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2002638" y="4654677"/>
            <a:ext cx="2281555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SOLICITUD</a:t>
            </a:r>
            <a:r>
              <a:rPr sz="14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INFORMACIÓN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052929" y="4964048"/>
            <a:ext cx="218186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Oficina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 Asesora</a:t>
            </a: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Jurídica: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089505" y="5121606"/>
            <a:ext cx="2109470" cy="1091565"/>
          </a:xfrm>
          <a:prstGeom prst="rect">
            <a:avLst/>
          </a:prstGeom>
        </p:spPr>
        <p:txBody>
          <a:bodyPr vert="horz" wrap="square" lIns="0" tIns="78740" rIns="0" bIns="0" rtlCol="0">
            <a:spAutoFit/>
          </a:bodyPr>
          <a:lstStyle/>
          <a:p>
            <a:pPr algn="ctr">
              <a:spcBef>
                <a:spcPts val="620"/>
              </a:spcBef>
            </a:pPr>
            <a:r>
              <a:rPr sz="1600" b="1" spc="-15" dirty="0">
                <a:solidFill>
                  <a:srgbClr val="FFFFFF"/>
                </a:solidFill>
                <a:latin typeface="Calibri"/>
                <a:cs typeface="Calibri"/>
              </a:rPr>
              <a:t>Cobro</a:t>
            </a:r>
            <a:r>
              <a:rPr sz="16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coactivo</a:t>
            </a:r>
            <a:endParaRPr sz="1600">
              <a:latin typeface="Calibri"/>
              <a:cs typeface="Calibri"/>
            </a:endParaRPr>
          </a:p>
          <a:p>
            <a:pPr marL="12065" marR="5080" indent="-1270" algn="ctr">
              <a:lnSpc>
                <a:spcPct val="91600"/>
              </a:lnSpc>
              <a:spcBef>
                <a:spcPts val="680"/>
              </a:spcBef>
            </a:pP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- Dirección </a:t>
            </a: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Adtiva/Regional: </a:t>
            </a:r>
            <a:r>
              <a:rPr sz="1600" b="1" spc="-15" dirty="0">
                <a:solidFill>
                  <a:srgbClr val="FFFFFF"/>
                </a:solidFill>
                <a:latin typeface="Calibri"/>
                <a:cs typeface="Calibri"/>
              </a:rPr>
              <a:t>trámite </a:t>
            </a:r>
            <a:r>
              <a:rPr sz="1600" b="1" spc="-3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de sancionatorios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5190997" y="3221736"/>
            <a:ext cx="2506980" cy="2991485"/>
            <a:chOff x="3666997" y="3221735"/>
            <a:chExt cx="2506980" cy="2991485"/>
          </a:xfrm>
        </p:grpSpPr>
        <p:sp>
          <p:nvSpPr>
            <p:cNvPr id="22" name="object 22"/>
            <p:cNvSpPr/>
            <p:nvPr/>
          </p:nvSpPr>
          <p:spPr>
            <a:xfrm>
              <a:off x="4069079" y="3221735"/>
              <a:ext cx="222885" cy="1850389"/>
            </a:xfrm>
            <a:custGeom>
              <a:avLst/>
              <a:gdLst/>
              <a:ahLst/>
              <a:cxnLst/>
              <a:rect l="l" t="t" r="r" b="b"/>
              <a:pathLst>
                <a:path w="222885" h="1850389">
                  <a:moveTo>
                    <a:pt x="222503" y="0"/>
                  </a:moveTo>
                  <a:lnTo>
                    <a:pt x="0" y="0"/>
                  </a:lnTo>
                  <a:lnTo>
                    <a:pt x="0" y="1850136"/>
                  </a:lnTo>
                  <a:lnTo>
                    <a:pt x="222503" y="1850136"/>
                  </a:lnTo>
                  <a:lnTo>
                    <a:pt x="222503" y="0"/>
                  </a:lnTo>
                  <a:close/>
                </a:path>
              </a:pathLst>
            </a:custGeom>
            <a:solidFill>
              <a:srgbClr val="DFE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3679697" y="4712969"/>
              <a:ext cx="2481580" cy="1487805"/>
            </a:xfrm>
            <a:custGeom>
              <a:avLst/>
              <a:gdLst/>
              <a:ahLst/>
              <a:cxnLst/>
              <a:rect l="l" t="t" r="r" b="b"/>
              <a:pathLst>
                <a:path w="2481579" h="1487804">
                  <a:moveTo>
                    <a:pt x="2332354" y="0"/>
                  </a:moveTo>
                  <a:lnTo>
                    <a:pt x="148716" y="0"/>
                  </a:lnTo>
                  <a:lnTo>
                    <a:pt x="101697" y="7578"/>
                  </a:lnTo>
                  <a:lnTo>
                    <a:pt x="60871" y="28683"/>
                  </a:lnTo>
                  <a:lnTo>
                    <a:pt x="28683" y="60871"/>
                  </a:lnTo>
                  <a:lnTo>
                    <a:pt x="7578" y="101697"/>
                  </a:lnTo>
                  <a:lnTo>
                    <a:pt x="0" y="148716"/>
                  </a:lnTo>
                  <a:lnTo>
                    <a:pt x="0" y="1338681"/>
                  </a:lnTo>
                  <a:lnTo>
                    <a:pt x="7578" y="1385693"/>
                  </a:lnTo>
                  <a:lnTo>
                    <a:pt x="28683" y="1426524"/>
                  </a:lnTo>
                  <a:lnTo>
                    <a:pt x="60871" y="1458724"/>
                  </a:lnTo>
                  <a:lnTo>
                    <a:pt x="101697" y="1479840"/>
                  </a:lnTo>
                  <a:lnTo>
                    <a:pt x="148716" y="1487423"/>
                  </a:lnTo>
                  <a:lnTo>
                    <a:pt x="2332354" y="1487423"/>
                  </a:lnTo>
                  <a:lnTo>
                    <a:pt x="2379374" y="1479840"/>
                  </a:lnTo>
                  <a:lnTo>
                    <a:pt x="2420200" y="1458724"/>
                  </a:lnTo>
                  <a:lnTo>
                    <a:pt x="2452388" y="1426524"/>
                  </a:lnTo>
                  <a:lnTo>
                    <a:pt x="2473493" y="1385693"/>
                  </a:lnTo>
                  <a:lnTo>
                    <a:pt x="2481072" y="1338681"/>
                  </a:lnTo>
                  <a:lnTo>
                    <a:pt x="2481072" y="148716"/>
                  </a:lnTo>
                  <a:lnTo>
                    <a:pt x="2473493" y="101697"/>
                  </a:lnTo>
                  <a:lnTo>
                    <a:pt x="2452388" y="60871"/>
                  </a:lnTo>
                  <a:lnTo>
                    <a:pt x="2420200" y="28683"/>
                  </a:lnTo>
                  <a:lnTo>
                    <a:pt x="2379374" y="7578"/>
                  </a:lnTo>
                  <a:lnTo>
                    <a:pt x="2332354" y="0"/>
                  </a:lnTo>
                  <a:close/>
                </a:path>
              </a:pathLst>
            </a:custGeom>
            <a:solidFill>
              <a:srgbClr val="7AE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3679697" y="4712969"/>
              <a:ext cx="2481580" cy="1487805"/>
            </a:xfrm>
            <a:custGeom>
              <a:avLst/>
              <a:gdLst/>
              <a:ahLst/>
              <a:cxnLst/>
              <a:rect l="l" t="t" r="r" b="b"/>
              <a:pathLst>
                <a:path w="2481579" h="1487804">
                  <a:moveTo>
                    <a:pt x="0" y="148716"/>
                  </a:moveTo>
                  <a:lnTo>
                    <a:pt x="7578" y="101697"/>
                  </a:lnTo>
                  <a:lnTo>
                    <a:pt x="28683" y="60871"/>
                  </a:lnTo>
                  <a:lnTo>
                    <a:pt x="60871" y="28683"/>
                  </a:lnTo>
                  <a:lnTo>
                    <a:pt x="101697" y="7578"/>
                  </a:lnTo>
                  <a:lnTo>
                    <a:pt x="148716" y="0"/>
                  </a:lnTo>
                  <a:lnTo>
                    <a:pt x="2332354" y="0"/>
                  </a:lnTo>
                  <a:lnTo>
                    <a:pt x="2379374" y="7578"/>
                  </a:lnTo>
                  <a:lnTo>
                    <a:pt x="2420200" y="28683"/>
                  </a:lnTo>
                  <a:lnTo>
                    <a:pt x="2452388" y="60871"/>
                  </a:lnTo>
                  <a:lnTo>
                    <a:pt x="2473493" y="101697"/>
                  </a:lnTo>
                  <a:lnTo>
                    <a:pt x="2481072" y="148716"/>
                  </a:lnTo>
                  <a:lnTo>
                    <a:pt x="2481072" y="1338681"/>
                  </a:lnTo>
                  <a:lnTo>
                    <a:pt x="2473493" y="1385693"/>
                  </a:lnTo>
                  <a:lnTo>
                    <a:pt x="2452388" y="1426524"/>
                  </a:lnTo>
                  <a:lnTo>
                    <a:pt x="2420200" y="1458724"/>
                  </a:lnTo>
                  <a:lnTo>
                    <a:pt x="2379374" y="1479840"/>
                  </a:lnTo>
                  <a:lnTo>
                    <a:pt x="2332354" y="1487423"/>
                  </a:lnTo>
                  <a:lnTo>
                    <a:pt x="148716" y="1487423"/>
                  </a:lnTo>
                  <a:lnTo>
                    <a:pt x="101697" y="1479840"/>
                  </a:lnTo>
                  <a:lnTo>
                    <a:pt x="60871" y="1458724"/>
                  </a:lnTo>
                  <a:lnTo>
                    <a:pt x="28683" y="1426524"/>
                  </a:lnTo>
                  <a:lnTo>
                    <a:pt x="7578" y="1385693"/>
                  </a:lnTo>
                  <a:lnTo>
                    <a:pt x="0" y="1338681"/>
                  </a:lnTo>
                  <a:lnTo>
                    <a:pt x="0" y="148716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5458714" y="5076572"/>
            <a:ext cx="1967230" cy="715645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065" marR="5080" algn="ctr">
              <a:lnSpc>
                <a:spcPct val="91600"/>
              </a:lnSpc>
              <a:spcBef>
                <a:spcPts val="254"/>
              </a:spcBef>
            </a:pPr>
            <a:r>
              <a:rPr sz="1600" b="1" spc="-45" dirty="0">
                <a:solidFill>
                  <a:srgbClr val="FFFFFF"/>
                </a:solidFill>
                <a:latin typeface="Calibri"/>
                <a:cs typeface="Calibri"/>
              </a:rPr>
              <a:t>AVAL</a:t>
            </a:r>
            <a:r>
              <a:rPr sz="16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6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15" dirty="0">
                <a:solidFill>
                  <a:srgbClr val="FFFFFF"/>
                </a:solidFill>
                <a:latin typeface="Calibri"/>
                <a:cs typeface="Calibri"/>
              </a:rPr>
              <a:t>CONCEPTO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DEL </a:t>
            </a:r>
            <a:r>
              <a:rPr sz="1600" b="1" spc="-3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SUPERVISOR</a:t>
            </a:r>
            <a:r>
              <a:rPr sz="16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O </a:t>
            </a: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15" dirty="0">
                <a:solidFill>
                  <a:srgbClr val="FFFFFF"/>
                </a:solidFill>
                <a:latin typeface="Calibri"/>
                <a:cs typeface="Calibri"/>
              </a:rPr>
              <a:t>INTERVENTOR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5190997" y="1362456"/>
            <a:ext cx="2506980" cy="2991485"/>
            <a:chOff x="3666997" y="1362455"/>
            <a:chExt cx="2506980" cy="2991485"/>
          </a:xfrm>
        </p:grpSpPr>
        <p:sp>
          <p:nvSpPr>
            <p:cNvPr id="27" name="object 27"/>
            <p:cNvSpPr/>
            <p:nvPr/>
          </p:nvSpPr>
          <p:spPr>
            <a:xfrm>
              <a:off x="4069079" y="1362455"/>
              <a:ext cx="222885" cy="1849120"/>
            </a:xfrm>
            <a:custGeom>
              <a:avLst/>
              <a:gdLst/>
              <a:ahLst/>
              <a:cxnLst/>
              <a:rect l="l" t="t" r="r" b="b"/>
              <a:pathLst>
                <a:path w="222885" h="1849120">
                  <a:moveTo>
                    <a:pt x="222503" y="0"/>
                  </a:moveTo>
                  <a:lnTo>
                    <a:pt x="0" y="0"/>
                  </a:lnTo>
                  <a:lnTo>
                    <a:pt x="0" y="1848612"/>
                  </a:lnTo>
                  <a:lnTo>
                    <a:pt x="222503" y="1848612"/>
                  </a:lnTo>
                  <a:lnTo>
                    <a:pt x="222503" y="0"/>
                  </a:lnTo>
                  <a:close/>
                </a:path>
              </a:pathLst>
            </a:custGeom>
            <a:solidFill>
              <a:srgbClr val="F75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3679697" y="2852166"/>
              <a:ext cx="2481580" cy="1489075"/>
            </a:xfrm>
            <a:custGeom>
              <a:avLst/>
              <a:gdLst/>
              <a:ahLst/>
              <a:cxnLst/>
              <a:rect l="l" t="t" r="r" b="b"/>
              <a:pathLst>
                <a:path w="2481579" h="1489075">
                  <a:moveTo>
                    <a:pt x="2332228" y="0"/>
                  </a:moveTo>
                  <a:lnTo>
                    <a:pt x="148843" y="0"/>
                  </a:lnTo>
                  <a:lnTo>
                    <a:pt x="101811" y="7591"/>
                  </a:lnTo>
                  <a:lnTo>
                    <a:pt x="60953" y="28728"/>
                  </a:lnTo>
                  <a:lnTo>
                    <a:pt x="28728" y="60953"/>
                  </a:lnTo>
                  <a:lnTo>
                    <a:pt x="7591" y="101811"/>
                  </a:lnTo>
                  <a:lnTo>
                    <a:pt x="0" y="148844"/>
                  </a:lnTo>
                  <a:lnTo>
                    <a:pt x="0" y="1340104"/>
                  </a:lnTo>
                  <a:lnTo>
                    <a:pt x="7591" y="1387136"/>
                  </a:lnTo>
                  <a:lnTo>
                    <a:pt x="28728" y="1427994"/>
                  </a:lnTo>
                  <a:lnTo>
                    <a:pt x="60953" y="1460219"/>
                  </a:lnTo>
                  <a:lnTo>
                    <a:pt x="101811" y="1481356"/>
                  </a:lnTo>
                  <a:lnTo>
                    <a:pt x="148843" y="1488948"/>
                  </a:lnTo>
                  <a:lnTo>
                    <a:pt x="2332228" y="1488948"/>
                  </a:lnTo>
                  <a:lnTo>
                    <a:pt x="2379260" y="1481356"/>
                  </a:lnTo>
                  <a:lnTo>
                    <a:pt x="2420118" y="1460219"/>
                  </a:lnTo>
                  <a:lnTo>
                    <a:pt x="2452343" y="1427994"/>
                  </a:lnTo>
                  <a:lnTo>
                    <a:pt x="2473480" y="1387136"/>
                  </a:lnTo>
                  <a:lnTo>
                    <a:pt x="2481072" y="1340104"/>
                  </a:lnTo>
                  <a:lnTo>
                    <a:pt x="2481072" y="148844"/>
                  </a:lnTo>
                  <a:lnTo>
                    <a:pt x="2473480" y="101811"/>
                  </a:lnTo>
                  <a:lnTo>
                    <a:pt x="2452343" y="60953"/>
                  </a:lnTo>
                  <a:lnTo>
                    <a:pt x="2420118" y="28728"/>
                  </a:lnTo>
                  <a:lnTo>
                    <a:pt x="2379260" y="7591"/>
                  </a:lnTo>
                  <a:lnTo>
                    <a:pt x="2332228" y="0"/>
                  </a:lnTo>
                  <a:close/>
                </a:path>
              </a:pathLst>
            </a:custGeom>
            <a:solidFill>
              <a:srgbClr val="EFD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3679697" y="2852166"/>
              <a:ext cx="2481580" cy="1489075"/>
            </a:xfrm>
            <a:custGeom>
              <a:avLst/>
              <a:gdLst/>
              <a:ahLst/>
              <a:cxnLst/>
              <a:rect l="l" t="t" r="r" b="b"/>
              <a:pathLst>
                <a:path w="2481579" h="1489075">
                  <a:moveTo>
                    <a:pt x="0" y="148844"/>
                  </a:moveTo>
                  <a:lnTo>
                    <a:pt x="7591" y="101811"/>
                  </a:lnTo>
                  <a:lnTo>
                    <a:pt x="28728" y="60953"/>
                  </a:lnTo>
                  <a:lnTo>
                    <a:pt x="60953" y="28728"/>
                  </a:lnTo>
                  <a:lnTo>
                    <a:pt x="101811" y="7591"/>
                  </a:lnTo>
                  <a:lnTo>
                    <a:pt x="148843" y="0"/>
                  </a:lnTo>
                  <a:lnTo>
                    <a:pt x="2332228" y="0"/>
                  </a:lnTo>
                  <a:lnTo>
                    <a:pt x="2379260" y="7591"/>
                  </a:lnTo>
                  <a:lnTo>
                    <a:pt x="2420118" y="28728"/>
                  </a:lnTo>
                  <a:lnTo>
                    <a:pt x="2452343" y="60953"/>
                  </a:lnTo>
                  <a:lnTo>
                    <a:pt x="2473480" y="101811"/>
                  </a:lnTo>
                  <a:lnTo>
                    <a:pt x="2481072" y="148844"/>
                  </a:lnTo>
                  <a:lnTo>
                    <a:pt x="2481072" y="1340104"/>
                  </a:lnTo>
                  <a:lnTo>
                    <a:pt x="2473480" y="1387136"/>
                  </a:lnTo>
                  <a:lnTo>
                    <a:pt x="2452343" y="1427994"/>
                  </a:lnTo>
                  <a:lnTo>
                    <a:pt x="2420118" y="1460219"/>
                  </a:lnTo>
                  <a:lnTo>
                    <a:pt x="2379260" y="1481356"/>
                  </a:lnTo>
                  <a:lnTo>
                    <a:pt x="2332228" y="1488948"/>
                  </a:lnTo>
                  <a:lnTo>
                    <a:pt x="148843" y="1488948"/>
                  </a:lnTo>
                  <a:lnTo>
                    <a:pt x="101811" y="1481356"/>
                  </a:lnTo>
                  <a:lnTo>
                    <a:pt x="60953" y="1460219"/>
                  </a:lnTo>
                  <a:lnTo>
                    <a:pt x="28728" y="1427994"/>
                  </a:lnTo>
                  <a:lnTo>
                    <a:pt x="7591" y="1387136"/>
                  </a:lnTo>
                  <a:lnTo>
                    <a:pt x="0" y="1340104"/>
                  </a:lnTo>
                  <a:lnTo>
                    <a:pt x="0" y="148844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5353558" y="3215767"/>
            <a:ext cx="217678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REVISIÓN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15" dirty="0">
                <a:solidFill>
                  <a:srgbClr val="FFFFFF"/>
                </a:solidFill>
                <a:latin typeface="Calibri"/>
                <a:cs typeface="Calibri"/>
              </a:rPr>
              <a:t>APROBACIÓN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699506" y="3437966"/>
            <a:ext cx="1487805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POR</a:t>
            </a:r>
            <a:r>
              <a:rPr sz="1600" b="1" spc="-30" dirty="0">
                <a:solidFill>
                  <a:srgbClr val="FFFFFF"/>
                </a:solidFill>
                <a:latin typeface="Calibri"/>
                <a:cs typeface="Calibri"/>
              </a:rPr>
              <a:t> PARTE</a:t>
            </a:r>
            <a:r>
              <a:rPr sz="16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6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423661" y="3662553"/>
            <a:ext cx="203835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b="1" spc="-15" dirty="0">
                <a:solidFill>
                  <a:srgbClr val="FFFFFF"/>
                </a:solidFill>
                <a:latin typeface="Calibri"/>
                <a:cs typeface="Calibri"/>
              </a:rPr>
              <a:t>DIRECCIÓN</a:t>
            </a: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FINANCIERA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5190997" y="980187"/>
            <a:ext cx="2506980" cy="1513205"/>
            <a:chOff x="3666997" y="980186"/>
            <a:chExt cx="2506980" cy="1513205"/>
          </a:xfrm>
        </p:grpSpPr>
        <p:sp>
          <p:nvSpPr>
            <p:cNvPr id="34" name="object 34"/>
            <p:cNvSpPr/>
            <p:nvPr/>
          </p:nvSpPr>
          <p:spPr>
            <a:xfrm>
              <a:off x="3679697" y="992886"/>
              <a:ext cx="2481580" cy="1487805"/>
            </a:xfrm>
            <a:custGeom>
              <a:avLst/>
              <a:gdLst/>
              <a:ahLst/>
              <a:cxnLst/>
              <a:rect l="l" t="t" r="r" b="b"/>
              <a:pathLst>
                <a:path w="2481579" h="1487805">
                  <a:moveTo>
                    <a:pt x="2332354" y="0"/>
                  </a:moveTo>
                  <a:lnTo>
                    <a:pt x="148716" y="0"/>
                  </a:lnTo>
                  <a:lnTo>
                    <a:pt x="101697" y="7578"/>
                  </a:lnTo>
                  <a:lnTo>
                    <a:pt x="60871" y="28683"/>
                  </a:lnTo>
                  <a:lnTo>
                    <a:pt x="28683" y="60871"/>
                  </a:lnTo>
                  <a:lnTo>
                    <a:pt x="7578" y="101697"/>
                  </a:lnTo>
                  <a:lnTo>
                    <a:pt x="0" y="148716"/>
                  </a:lnTo>
                  <a:lnTo>
                    <a:pt x="0" y="1338706"/>
                  </a:lnTo>
                  <a:lnTo>
                    <a:pt x="7578" y="1385726"/>
                  </a:lnTo>
                  <a:lnTo>
                    <a:pt x="28683" y="1426552"/>
                  </a:lnTo>
                  <a:lnTo>
                    <a:pt x="60871" y="1458740"/>
                  </a:lnTo>
                  <a:lnTo>
                    <a:pt x="101697" y="1479845"/>
                  </a:lnTo>
                  <a:lnTo>
                    <a:pt x="148716" y="1487424"/>
                  </a:lnTo>
                  <a:lnTo>
                    <a:pt x="2332354" y="1487424"/>
                  </a:lnTo>
                  <a:lnTo>
                    <a:pt x="2379374" y="1479845"/>
                  </a:lnTo>
                  <a:lnTo>
                    <a:pt x="2420200" y="1458740"/>
                  </a:lnTo>
                  <a:lnTo>
                    <a:pt x="2452388" y="1426552"/>
                  </a:lnTo>
                  <a:lnTo>
                    <a:pt x="2473493" y="1385726"/>
                  </a:lnTo>
                  <a:lnTo>
                    <a:pt x="2481072" y="1338706"/>
                  </a:lnTo>
                  <a:lnTo>
                    <a:pt x="2481072" y="148716"/>
                  </a:lnTo>
                  <a:lnTo>
                    <a:pt x="2473493" y="101697"/>
                  </a:lnTo>
                  <a:lnTo>
                    <a:pt x="2452388" y="60871"/>
                  </a:lnTo>
                  <a:lnTo>
                    <a:pt x="2420200" y="28683"/>
                  </a:lnTo>
                  <a:lnTo>
                    <a:pt x="2379374" y="7578"/>
                  </a:lnTo>
                  <a:lnTo>
                    <a:pt x="2332354" y="0"/>
                  </a:lnTo>
                  <a:close/>
                </a:path>
              </a:pathLst>
            </a:custGeom>
            <a:solidFill>
              <a:srgbClr val="F75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3679697" y="992886"/>
              <a:ext cx="2481580" cy="1487805"/>
            </a:xfrm>
            <a:custGeom>
              <a:avLst/>
              <a:gdLst/>
              <a:ahLst/>
              <a:cxnLst/>
              <a:rect l="l" t="t" r="r" b="b"/>
              <a:pathLst>
                <a:path w="2481579" h="1487805">
                  <a:moveTo>
                    <a:pt x="0" y="148716"/>
                  </a:moveTo>
                  <a:lnTo>
                    <a:pt x="7578" y="101697"/>
                  </a:lnTo>
                  <a:lnTo>
                    <a:pt x="28683" y="60871"/>
                  </a:lnTo>
                  <a:lnTo>
                    <a:pt x="60871" y="28683"/>
                  </a:lnTo>
                  <a:lnTo>
                    <a:pt x="101697" y="7578"/>
                  </a:lnTo>
                  <a:lnTo>
                    <a:pt x="148716" y="0"/>
                  </a:lnTo>
                  <a:lnTo>
                    <a:pt x="2332354" y="0"/>
                  </a:lnTo>
                  <a:lnTo>
                    <a:pt x="2379374" y="7578"/>
                  </a:lnTo>
                  <a:lnTo>
                    <a:pt x="2420200" y="28683"/>
                  </a:lnTo>
                  <a:lnTo>
                    <a:pt x="2452388" y="60871"/>
                  </a:lnTo>
                  <a:lnTo>
                    <a:pt x="2473493" y="101697"/>
                  </a:lnTo>
                  <a:lnTo>
                    <a:pt x="2481072" y="148716"/>
                  </a:lnTo>
                  <a:lnTo>
                    <a:pt x="2481072" y="1338706"/>
                  </a:lnTo>
                  <a:lnTo>
                    <a:pt x="2473493" y="1385726"/>
                  </a:lnTo>
                  <a:lnTo>
                    <a:pt x="2452388" y="1426552"/>
                  </a:lnTo>
                  <a:lnTo>
                    <a:pt x="2420200" y="1458740"/>
                  </a:lnTo>
                  <a:lnTo>
                    <a:pt x="2379374" y="1479845"/>
                  </a:lnTo>
                  <a:lnTo>
                    <a:pt x="2332354" y="1487424"/>
                  </a:lnTo>
                  <a:lnTo>
                    <a:pt x="148716" y="1487424"/>
                  </a:lnTo>
                  <a:lnTo>
                    <a:pt x="101697" y="1479845"/>
                  </a:lnTo>
                  <a:lnTo>
                    <a:pt x="60871" y="1458740"/>
                  </a:lnTo>
                  <a:lnTo>
                    <a:pt x="28683" y="1426552"/>
                  </a:lnTo>
                  <a:lnTo>
                    <a:pt x="7578" y="1385726"/>
                  </a:lnTo>
                  <a:lnTo>
                    <a:pt x="0" y="1338706"/>
                  </a:lnTo>
                  <a:lnTo>
                    <a:pt x="0" y="148716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" name="object 36"/>
          <p:cNvSpPr txBox="1"/>
          <p:nvPr/>
        </p:nvSpPr>
        <p:spPr>
          <a:xfrm>
            <a:off x="5460239" y="1243711"/>
            <a:ext cx="1965325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CAMBIO</a:t>
            </a:r>
            <a:r>
              <a:rPr sz="16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BENEFICIARIO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473953" y="1466215"/>
            <a:ext cx="193802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b="1" spc="-30" dirty="0">
                <a:solidFill>
                  <a:srgbClr val="FFFFFF"/>
                </a:solidFill>
                <a:latin typeface="Calibri"/>
                <a:cs typeface="Calibri"/>
              </a:rPr>
              <a:t>CUENTA</a:t>
            </a:r>
            <a:r>
              <a:rPr sz="16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16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REMISIÓN</a:t>
            </a: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5803139" y="1690242"/>
            <a:ext cx="1280795" cy="499496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700" marR="5080" indent="111125">
              <a:lnSpc>
                <a:spcPts val="1750"/>
              </a:lnSpc>
              <a:spcBef>
                <a:spcPts val="295"/>
              </a:spcBef>
            </a:pP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EXPEDIENTE </a:t>
            </a: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2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TR</a:t>
            </a:r>
            <a:r>
              <a:rPr sz="1600" b="1" spc="-2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600" b="1" spc="-50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AL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28166" y="1157911"/>
            <a:ext cx="6408774" cy="505267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347470" marR="5080" indent="-1335405">
              <a:lnSpc>
                <a:spcPct val="100000"/>
              </a:lnSpc>
              <a:spcBef>
                <a:spcPts val="100"/>
              </a:spcBef>
            </a:pPr>
            <a:r>
              <a:rPr sz="3200" spc="-15" dirty="0">
                <a:solidFill>
                  <a:srgbClr val="006FC0"/>
                </a:solidFill>
                <a:latin typeface="Calibri"/>
                <a:cs typeface="Calibri"/>
              </a:rPr>
              <a:t>SILENCIO ADMINISTRATIVO  POSITIVO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225446" y="1954785"/>
            <a:ext cx="4072890" cy="1397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Ley</a:t>
            </a:r>
            <a:r>
              <a:rPr spc="32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80</a:t>
            </a:r>
            <a:r>
              <a:rPr spc="34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pc="34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1993.</a:t>
            </a:r>
            <a:r>
              <a:rPr spc="35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Artículo</a:t>
            </a:r>
            <a:r>
              <a:rPr spc="34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25.</a:t>
            </a:r>
            <a:r>
              <a:rPr spc="35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Numeral</a:t>
            </a:r>
            <a:endParaRPr>
              <a:latin typeface="Arial MT"/>
              <a:cs typeface="Arial MT"/>
            </a:endParaRPr>
          </a:p>
          <a:p>
            <a:pPr marL="12700" marR="5080" algn="just"/>
            <a:r>
              <a:rPr i="1" spc="-5" dirty="0">
                <a:solidFill>
                  <a:srgbClr val="1E1C11"/>
                </a:solidFill>
                <a:latin typeface="Arial"/>
                <a:cs typeface="Arial"/>
              </a:rPr>
              <a:t>16. En las solicitudes que se presenten </a:t>
            </a:r>
            <a:r>
              <a:rPr i="1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i="1" spc="-5" dirty="0">
                <a:solidFill>
                  <a:srgbClr val="1E1C11"/>
                </a:solidFill>
                <a:latin typeface="Arial"/>
                <a:cs typeface="Arial"/>
              </a:rPr>
              <a:t>en el curso de la ejecución del contrato, </a:t>
            </a:r>
            <a:r>
              <a:rPr i="1" spc="-49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i="1" spc="-5" dirty="0">
                <a:solidFill>
                  <a:srgbClr val="1E1C11"/>
                </a:solidFill>
                <a:latin typeface="Arial"/>
                <a:cs typeface="Arial"/>
              </a:rPr>
              <a:t>si</a:t>
            </a:r>
            <a:r>
              <a:rPr i="1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i="1" spc="-5" dirty="0">
                <a:solidFill>
                  <a:srgbClr val="1E1C11"/>
                </a:solidFill>
                <a:latin typeface="Arial"/>
                <a:cs typeface="Arial"/>
              </a:rPr>
              <a:t>la</a:t>
            </a:r>
            <a:r>
              <a:rPr i="1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i="1" spc="-5" dirty="0">
                <a:solidFill>
                  <a:srgbClr val="1E1C11"/>
                </a:solidFill>
                <a:latin typeface="Arial"/>
                <a:cs typeface="Arial"/>
              </a:rPr>
              <a:t>entidad</a:t>
            </a:r>
            <a:r>
              <a:rPr i="1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i="1" spc="-5" dirty="0">
                <a:solidFill>
                  <a:srgbClr val="1E1C11"/>
                </a:solidFill>
                <a:latin typeface="Arial"/>
                <a:cs typeface="Arial"/>
              </a:rPr>
              <a:t>estatal</a:t>
            </a:r>
            <a:r>
              <a:rPr i="1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i="1" spc="-5" dirty="0">
                <a:solidFill>
                  <a:srgbClr val="1E1C11"/>
                </a:solidFill>
                <a:latin typeface="Arial"/>
                <a:cs typeface="Arial"/>
              </a:rPr>
              <a:t>no</a:t>
            </a:r>
            <a:r>
              <a:rPr i="1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i="1" spc="-5" dirty="0">
                <a:solidFill>
                  <a:srgbClr val="1E1C11"/>
                </a:solidFill>
                <a:latin typeface="Arial"/>
                <a:cs typeface="Arial"/>
              </a:rPr>
              <a:t>se</a:t>
            </a:r>
            <a:r>
              <a:rPr i="1" dirty="0">
                <a:solidFill>
                  <a:srgbClr val="1E1C11"/>
                </a:solidFill>
                <a:latin typeface="Arial"/>
                <a:cs typeface="Arial"/>
              </a:rPr>
              <a:t> pronuncia </a:t>
            </a:r>
            <a:r>
              <a:rPr i="1" spc="-49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i="1" spc="-5" dirty="0">
                <a:solidFill>
                  <a:srgbClr val="1E1C11"/>
                </a:solidFill>
                <a:latin typeface="Arial"/>
                <a:cs typeface="Arial"/>
              </a:rPr>
              <a:t>dentro</a:t>
            </a:r>
            <a:r>
              <a:rPr i="1" spc="46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i="1" spc="-5" dirty="0">
                <a:solidFill>
                  <a:srgbClr val="1E1C11"/>
                </a:solidFill>
                <a:latin typeface="Arial"/>
                <a:cs typeface="Arial"/>
              </a:rPr>
              <a:t>del</a:t>
            </a:r>
            <a:r>
              <a:rPr i="1" spc="47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i="1" dirty="0">
                <a:solidFill>
                  <a:srgbClr val="1E1C11"/>
                </a:solidFill>
                <a:latin typeface="Arial"/>
                <a:cs typeface="Arial"/>
              </a:rPr>
              <a:t>término</a:t>
            </a:r>
            <a:r>
              <a:rPr i="1" spc="46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i="1" spc="-5" dirty="0">
                <a:solidFill>
                  <a:srgbClr val="1E1C11"/>
                </a:solidFill>
                <a:latin typeface="Arial"/>
                <a:cs typeface="Arial"/>
              </a:rPr>
              <a:t>de</a:t>
            </a:r>
            <a:r>
              <a:rPr i="1" spc="47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i="1" dirty="0">
                <a:solidFill>
                  <a:srgbClr val="1E1C11"/>
                </a:solidFill>
                <a:latin typeface="Arial"/>
                <a:cs typeface="Arial"/>
              </a:rPr>
              <a:t>tres</a:t>
            </a:r>
            <a:r>
              <a:rPr i="1" spc="47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i="1" spc="-5" dirty="0">
                <a:solidFill>
                  <a:srgbClr val="1E1C11"/>
                </a:solidFill>
                <a:latin typeface="Arial"/>
                <a:cs typeface="Arial"/>
              </a:rPr>
              <a:t>(3)</a:t>
            </a:r>
            <a:r>
              <a:rPr i="1" spc="47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i="1" spc="-10" dirty="0">
                <a:solidFill>
                  <a:srgbClr val="1E1C11"/>
                </a:solidFill>
                <a:latin typeface="Arial"/>
                <a:cs typeface="Arial"/>
              </a:rPr>
              <a:t>meses</a:t>
            </a:r>
            <a:endParaRPr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225447" y="3326638"/>
            <a:ext cx="1640839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  <a:tabLst>
                <a:tab pos="1251585" algn="l"/>
                <a:tab pos="1385570" algn="l"/>
              </a:tabLst>
            </a:pPr>
            <a:r>
              <a:rPr i="1" spc="-5" dirty="0">
                <a:solidFill>
                  <a:srgbClr val="1E1C11"/>
                </a:solidFill>
                <a:latin typeface="Arial"/>
                <a:cs typeface="Arial"/>
              </a:rPr>
              <a:t>si</a:t>
            </a:r>
            <a:r>
              <a:rPr i="1" spc="-15" dirty="0">
                <a:solidFill>
                  <a:srgbClr val="1E1C11"/>
                </a:solidFill>
                <a:latin typeface="Arial"/>
                <a:cs typeface="Arial"/>
              </a:rPr>
              <a:t>g</a:t>
            </a:r>
            <a:r>
              <a:rPr i="1" spc="-5" dirty="0">
                <a:solidFill>
                  <a:srgbClr val="1E1C11"/>
                </a:solidFill>
                <a:latin typeface="Arial"/>
                <a:cs typeface="Arial"/>
              </a:rPr>
              <a:t>uie</a:t>
            </a:r>
            <a:r>
              <a:rPr i="1" spc="-15" dirty="0">
                <a:solidFill>
                  <a:srgbClr val="1E1C11"/>
                </a:solidFill>
                <a:latin typeface="Arial"/>
                <a:cs typeface="Arial"/>
              </a:rPr>
              <a:t>n</a:t>
            </a:r>
            <a:r>
              <a:rPr i="1" dirty="0">
                <a:solidFill>
                  <a:srgbClr val="1E1C11"/>
                </a:solidFill>
                <a:latin typeface="Arial"/>
                <a:cs typeface="Arial"/>
              </a:rPr>
              <a:t>tes,		</a:t>
            </a:r>
            <a:r>
              <a:rPr i="1" spc="-5" dirty="0">
                <a:solidFill>
                  <a:srgbClr val="1E1C11"/>
                </a:solidFill>
                <a:latin typeface="Arial"/>
                <a:cs typeface="Arial"/>
              </a:rPr>
              <a:t>se  decisión	</a:t>
            </a:r>
            <a:r>
              <a:rPr i="1" spc="-10" dirty="0">
                <a:solidFill>
                  <a:srgbClr val="1E1C11"/>
                </a:solidFill>
                <a:latin typeface="Arial"/>
                <a:cs typeface="Arial"/>
              </a:rPr>
              <a:t>es</a:t>
            </a:r>
            <a:endParaRPr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432553" y="3326638"/>
            <a:ext cx="8642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673735" algn="l"/>
              </a:tabLst>
            </a:pPr>
            <a:r>
              <a:rPr i="1" spc="-10" dirty="0">
                <a:solidFill>
                  <a:srgbClr val="1E1C11"/>
                </a:solidFill>
                <a:latin typeface="Arial"/>
                <a:cs typeface="Arial"/>
              </a:rPr>
              <a:t>qu</a:t>
            </a:r>
            <a:r>
              <a:rPr i="1" spc="-5" dirty="0">
                <a:solidFill>
                  <a:srgbClr val="1E1C11"/>
                </a:solidFill>
                <a:latin typeface="Arial"/>
                <a:cs typeface="Arial"/>
              </a:rPr>
              <a:t>e</a:t>
            </a:r>
            <a:r>
              <a:rPr i="1" dirty="0">
                <a:solidFill>
                  <a:srgbClr val="1E1C11"/>
                </a:solidFill>
                <a:latin typeface="Arial"/>
                <a:cs typeface="Arial"/>
              </a:rPr>
              <a:t>	</a:t>
            </a:r>
            <a:r>
              <a:rPr i="1" spc="-10" dirty="0">
                <a:solidFill>
                  <a:srgbClr val="1E1C11"/>
                </a:solidFill>
                <a:latin typeface="Arial"/>
                <a:cs typeface="Arial"/>
              </a:rPr>
              <a:t>la</a:t>
            </a:r>
            <a:endParaRPr>
              <a:latin typeface="Arial"/>
              <a:cs typeface="Arial"/>
            </a:endParaRPr>
          </a:p>
          <a:p>
            <a:pPr marL="30480">
              <a:tabLst>
                <a:tab pos="559435" algn="l"/>
              </a:tabLst>
            </a:pPr>
            <a:r>
              <a:rPr i="1" spc="-5" dirty="0">
                <a:solidFill>
                  <a:srgbClr val="1E1C11"/>
                </a:solidFill>
                <a:latin typeface="Arial"/>
                <a:cs typeface="Arial"/>
              </a:rPr>
              <a:t>a	l</a:t>
            </a:r>
            <a:r>
              <a:rPr i="1" spc="-15" dirty="0">
                <a:solidFill>
                  <a:srgbClr val="1E1C11"/>
                </a:solidFill>
                <a:latin typeface="Arial"/>
                <a:cs typeface="Arial"/>
              </a:rPr>
              <a:t>a</a:t>
            </a:r>
            <a:r>
              <a:rPr i="1" dirty="0">
                <a:solidFill>
                  <a:srgbClr val="1E1C11"/>
                </a:solidFill>
                <a:latin typeface="Arial"/>
                <a:cs typeface="Arial"/>
              </a:rPr>
              <a:t>s</a:t>
            </a:r>
            <a:endParaRPr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225446" y="3875278"/>
            <a:ext cx="17894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1472565" algn="l"/>
              </a:tabLst>
            </a:pPr>
            <a:r>
              <a:rPr i="1" spc="-5" dirty="0">
                <a:solidFill>
                  <a:srgbClr val="1E1C11"/>
                </a:solidFill>
                <a:latin typeface="Arial"/>
                <a:cs typeface="Arial"/>
              </a:rPr>
              <a:t>pr</a:t>
            </a:r>
            <a:r>
              <a:rPr i="1" spc="-15" dirty="0">
                <a:solidFill>
                  <a:srgbClr val="1E1C11"/>
                </a:solidFill>
                <a:latin typeface="Arial"/>
                <a:cs typeface="Arial"/>
              </a:rPr>
              <a:t>e</a:t>
            </a:r>
            <a:r>
              <a:rPr i="1" spc="-5" dirty="0">
                <a:solidFill>
                  <a:srgbClr val="1E1C11"/>
                </a:solidFill>
                <a:latin typeface="Arial"/>
                <a:cs typeface="Arial"/>
              </a:rPr>
              <a:t>te</a:t>
            </a:r>
            <a:r>
              <a:rPr i="1" spc="-15" dirty="0">
                <a:solidFill>
                  <a:srgbClr val="1E1C11"/>
                </a:solidFill>
                <a:latin typeface="Arial"/>
                <a:cs typeface="Arial"/>
              </a:rPr>
              <a:t>n</a:t>
            </a:r>
            <a:r>
              <a:rPr i="1" spc="-5" dirty="0">
                <a:solidFill>
                  <a:srgbClr val="1E1C11"/>
                </a:solidFill>
                <a:latin typeface="Arial"/>
                <a:cs typeface="Arial"/>
              </a:rPr>
              <a:t>s</a:t>
            </a:r>
            <a:r>
              <a:rPr i="1" dirty="0">
                <a:solidFill>
                  <a:srgbClr val="1E1C11"/>
                </a:solidFill>
                <a:latin typeface="Arial"/>
                <a:cs typeface="Arial"/>
              </a:rPr>
              <a:t>i</a:t>
            </a:r>
            <a:r>
              <a:rPr i="1" spc="-5" dirty="0">
                <a:solidFill>
                  <a:srgbClr val="1E1C11"/>
                </a:solidFill>
                <a:latin typeface="Arial"/>
                <a:cs typeface="Arial"/>
              </a:rPr>
              <a:t>o</a:t>
            </a:r>
            <a:r>
              <a:rPr i="1" spc="-15" dirty="0">
                <a:solidFill>
                  <a:srgbClr val="1E1C11"/>
                </a:solidFill>
                <a:latin typeface="Arial"/>
                <a:cs typeface="Arial"/>
              </a:rPr>
              <a:t>n</a:t>
            </a:r>
            <a:r>
              <a:rPr i="1" spc="-5" dirty="0">
                <a:solidFill>
                  <a:srgbClr val="1E1C11"/>
                </a:solidFill>
                <a:latin typeface="Arial"/>
                <a:cs typeface="Arial"/>
              </a:rPr>
              <a:t>es</a:t>
            </a:r>
            <a:r>
              <a:rPr i="1" dirty="0">
                <a:solidFill>
                  <a:srgbClr val="1E1C11"/>
                </a:solidFill>
                <a:latin typeface="Arial"/>
                <a:cs typeface="Arial"/>
              </a:rPr>
              <a:t>	</a:t>
            </a:r>
            <a:r>
              <a:rPr i="1" spc="-10" dirty="0">
                <a:solidFill>
                  <a:srgbClr val="1E1C11"/>
                </a:solidFill>
                <a:latin typeface="Arial"/>
                <a:cs typeface="Arial"/>
              </a:rPr>
              <a:t>del</a:t>
            </a:r>
            <a:endParaRPr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109467" y="3326638"/>
            <a:ext cx="107251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2065">
              <a:spcBef>
                <a:spcPts val="100"/>
              </a:spcBef>
            </a:pPr>
            <a:r>
              <a:rPr i="1" spc="-5" dirty="0">
                <a:solidFill>
                  <a:srgbClr val="1E1C11"/>
                </a:solidFill>
                <a:latin typeface="Arial"/>
                <a:cs typeface="Arial"/>
              </a:rPr>
              <a:t>e</a:t>
            </a:r>
            <a:r>
              <a:rPr i="1" spc="-15" dirty="0">
                <a:solidFill>
                  <a:srgbClr val="1E1C11"/>
                </a:solidFill>
                <a:latin typeface="Arial"/>
                <a:cs typeface="Arial"/>
              </a:rPr>
              <a:t>n</a:t>
            </a:r>
            <a:r>
              <a:rPr i="1" spc="-5" dirty="0">
                <a:solidFill>
                  <a:srgbClr val="1E1C11"/>
                </a:solidFill>
                <a:latin typeface="Arial"/>
                <a:cs typeface="Arial"/>
              </a:rPr>
              <a:t>te</a:t>
            </a:r>
            <a:r>
              <a:rPr i="1" spc="-15" dirty="0">
                <a:solidFill>
                  <a:srgbClr val="1E1C11"/>
                </a:solidFill>
                <a:latin typeface="Arial"/>
                <a:cs typeface="Arial"/>
              </a:rPr>
              <a:t>n</a:t>
            </a:r>
            <a:r>
              <a:rPr i="1" dirty="0">
                <a:solidFill>
                  <a:srgbClr val="1E1C11"/>
                </a:solidFill>
                <a:latin typeface="Arial"/>
                <a:cs typeface="Arial"/>
              </a:rPr>
              <a:t>d</a:t>
            </a:r>
            <a:r>
              <a:rPr i="1" spc="-5" dirty="0">
                <a:solidFill>
                  <a:srgbClr val="1E1C11"/>
                </a:solidFill>
                <a:latin typeface="Arial"/>
                <a:cs typeface="Arial"/>
              </a:rPr>
              <a:t>erá  favorable </a:t>
            </a:r>
            <a:r>
              <a:rPr i="1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i="1" spc="-5" dirty="0">
                <a:solidFill>
                  <a:srgbClr val="1E1C11"/>
                </a:solidFill>
                <a:latin typeface="Arial"/>
                <a:cs typeface="Arial"/>
              </a:rPr>
              <a:t>solicitante</a:t>
            </a:r>
            <a:endParaRPr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225446" y="4149294"/>
            <a:ext cx="298958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559435" algn="l"/>
                <a:tab pos="1567180" algn="l"/>
              </a:tabLst>
            </a:pPr>
            <a:r>
              <a:rPr i="1" spc="-10" dirty="0">
                <a:solidFill>
                  <a:srgbClr val="1E1C11"/>
                </a:solidFill>
                <a:latin typeface="Arial"/>
                <a:cs typeface="Arial"/>
              </a:rPr>
              <a:t>del	</a:t>
            </a:r>
            <a:r>
              <a:rPr i="1" spc="-5" dirty="0">
                <a:solidFill>
                  <a:srgbClr val="1E1C11"/>
                </a:solidFill>
                <a:latin typeface="Arial"/>
                <a:cs typeface="Arial"/>
              </a:rPr>
              <a:t>silencio	administrativo</a:t>
            </a:r>
            <a:endParaRPr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310379" y="3875279"/>
            <a:ext cx="98996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417830" algn="l"/>
              </a:tabLst>
            </a:pPr>
            <a:r>
              <a:rPr i="1" spc="-10" dirty="0">
                <a:solidFill>
                  <a:srgbClr val="1E1C11"/>
                </a:solidFill>
                <a:latin typeface="Arial"/>
                <a:cs typeface="Arial"/>
              </a:rPr>
              <a:t>e</a:t>
            </a:r>
            <a:r>
              <a:rPr i="1" spc="-5" dirty="0">
                <a:solidFill>
                  <a:srgbClr val="1E1C11"/>
                </a:solidFill>
                <a:latin typeface="Arial"/>
                <a:cs typeface="Arial"/>
              </a:rPr>
              <a:t>n</a:t>
            </a:r>
            <a:r>
              <a:rPr i="1" dirty="0">
                <a:solidFill>
                  <a:srgbClr val="1E1C11"/>
                </a:solidFill>
                <a:latin typeface="Arial"/>
                <a:cs typeface="Arial"/>
              </a:rPr>
              <a:t>	</a:t>
            </a:r>
            <a:r>
              <a:rPr i="1" spc="-5" dirty="0">
                <a:solidFill>
                  <a:srgbClr val="1E1C11"/>
                </a:solidFill>
                <a:latin typeface="Arial"/>
                <a:cs typeface="Arial"/>
              </a:rPr>
              <a:t>virtud</a:t>
            </a:r>
            <a:endParaRPr>
              <a:latin typeface="Arial"/>
              <a:cs typeface="Arial"/>
            </a:endParaRPr>
          </a:p>
          <a:p>
            <a:pPr marL="135890"/>
            <a:r>
              <a:rPr i="1" spc="-5" dirty="0">
                <a:solidFill>
                  <a:srgbClr val="1E1C11"/>
                </a:solidFill>
                <a:latin typeface="Arial"/>
                <a:cs typeface="Arial"/>
              </a:rPr>
              <a:t>positivo.</a:t>
            </a:r>
            <a:endParaRPr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225446" y="4424298"/>
            <a:ext cx="407162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spcBef>
                <a:spcPts val="100"/>
              </a:spcBef>
            </a:pPr>
            <a:r>
              <a:rPr i="1" spc="-5" dirty="0">
                <a:solidFill>
                  <a:srgbClr val="1E1C11"/>
                </a:solidFill>
                <a:latin typeface="Arial"/>
                <a:cs typeface="Arial"/>
              </a:rPr>
              <a:t>Pero</a:t>
            </a:r>
            <a:r>
              <a:rPr i="1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i="1" spc="-5" dirty="0">
                <a:solidFill>
                  <a:srgbClr val="1E1C11"/>
                </a:solidFill>
                <a:latin typeface="Arial"/>
                <a:cs typeface="Arial"/>
              </a:rPr>
              <a:t>el</a:t>
            </a:r>
            <a:r>
              <a:rPr i="1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i="1" spc="-5" dirty="0">
                <a:solidFill>
                  <a:srgbClr val="1E1C11"/>
                </a:solidFill>
                <a:latin typeface="Arial"/>
                <a:cs typeface="Arial"/>
              </a:rPr>
              <a:t>funcionario</a:t>
            </a:r>
            <a:r>
              <a:rPr i="1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i="1" spc="-5" dirty="0">
                <a:solidFill>
                  <a:srgbClr val="1E1C11"/>
                </a:solidFill>
                <a:latin typeface="Arial"/>
                <a:cs typeface="Arial"/>
              </a:rPr>
              <a:t>o</a:t>
            </a:r>
            <a:r>
              <a:rPr i="1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i="1" spc="-5" dirty="0">
                <a:solidFill>
                  <a:srgbClr val="1E1C11"/>
                </a:solidFill>
                <a:latin typeface="Arial"/>
                <a:cs typeface="Arial"/>
              </a:rPr>
              <a:t>funcionarios </a:t>
            </a:r>
            <a:r>
              <a:rPr i="1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i="1" spc="-5" dirty="0">
                <a:solidFill>
                  <a:srgbClr val="1E1C11"/>
                </a:solidFill>
                <a:latin typeface="Arial"/>
                <a:cs typeface="Arial"/>
              </a:rPr>
              <a:t>competentes </a:t>
            </a:r>
            <a:r>
              <a:rPr i="1" dirty="0">
                <a:solidFill>
                  <a:srgbClr val="1E1C11"/>
                </a:solidFill>
                <a:latin typeface="Arial"/>
                <a:cs typeface="Arial"/>
              </a:rPr>
              <a:t>para </a:t>
            </a:r>
            <a:r>
              <a:rPr i="1" spc="-5" dirty="0">
                <a:solidFill>
                  <a:srgbClr val="1E1C11"/>
                </a:solidFill>
                <a:latin typeface="Arial"/>
                <a:cs typeface="Arial"/>
              </a:rPr>
              <a:t>dar respuesta serán </a:t>
            </a:r>
            <a:r>
              <a:rPr i="1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i="1" spc="-5" dirty="0">
                <a:solidFill>
                  <a:srgbClr val="1E1C11"/>
                </a:solidFill>
                <a:latin typeface="Arial"/>
                <a:cs typeface="Arial"/>
              </a:rPr>
              <a:t>responsables en los términos de </a:t>
            </a:r>
            <a:r>
              <a:rPr i="1" dirty="0">
                <a:solidFill>
                  <a:srgbClr val="1E1C11"/>
                </a:solidFill>
                <a:latin typeface="Arial"/>
                <a:cs typeface="Arial"/>
              </a:rPr>
              <a:t>esta </a:t>
            </a:r>
            <a:r>
              <a:rPr i="1" spc="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i="1" spc="-40" dirty="0">
                <a:solidFill>
                  <a:srgbClr val="1E1C11"/>
                </a:solidFill>
                <a:latin typeface="Arial"/>
                <a:cs typeface="Arial"/>
              </a:rPr>
              <a:t>Ley.</a:t>
            </a:r>
            <a:endParaRPr>
              <a:latin typeface="Arial"/>
              <a:cs typeface="Arial"/>
            </a:endParaRPr>
          </a:p>
        </p:txBody>
      </p:sp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95515" y="1877568"/>
            <a:ext cx="3101340" cy="3102863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xfrm>
            <a:off x="8408161" y="6568748"/>
            <a:ext cx="226059" cy="1752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050" b="0" i="0" kern="1200">
                <a:solidFill>
                  <a:schemeClr val="bg1"/>
                </a:solidFill>
                <a:latin typeface="Arial MT"/>
                <a:ea typeface="+mn-ea"/>
                <a:cs typeface="Arial M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spcBef>
                <a:spcPts val="5"/>
              </a:spcBef>
            </a:pPr>
            <a:fld id="{81D60167-4931-47E6-BA6A-407CBD079E47}" type="slidenum">
              <a:rPr lang="es-CO" smtClean="0"/>
              <a:pPr marL="38100">
                <a:spcBef>
                  <a:spcPts val="5"/>
                </a:spcBef>
              </a:pPr>
              <a:t>38</a:t>
            </a:fld>
            <a:endParaRPr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11501" y="396973"/>
            <a:ext cx="6409689" cy="504625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570355" marR="5080" indent="-1558290">
              <a:lnSpc>
                <a:spcPct val="100000"/>
              </a:lnSpc>
              <a:spcBef>
                <a:spcPts val="95"/>
              </a:spcBef>
            </a:pPr>
            <a:r>
              <a:rPr sz="3200" spc="-15" dirty="0">
                <a:solidFill>
                  <a:srgbClr val="006FC0"/>
                </a:solidFill>
                <a:latin typeface="Calibri"/>
                <a:cs typeface="Calibri"/>
              </a:rPr>
              <a:t>SILENCIO ADMINISTRATIVO  POSITIVO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8408161" y="6568748"/>
            <a:ext cx="226059" cy="1752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050" b="0" i="0" kern="1200">
                <a:solidFill>
                  <a:schemeClr val="bg1"/>
                </a:solidFill>
                <a:latin typeface="Arial MT"/>
                <a:ea typeface="+mn-ea"/>
                <a:cs typeface="Arial M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spcBef>
                <a:spcPts val="5"/>
              </a:spcBef>
            </a:pPr>
            <a:fld id="{81D60167-4931-47E6-BA6A-407CBD079E47}" type="slidenum">
              <a:rPr lang="es-CO" smtClean="0"/>
              <a:pPr marL="38100">
                <a:spcBef>
                  <a:spcPts val="5"/>
                </a:spcBef>
              </a:pPr>
              <a:t>39</a:t>
            </a:fld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2201673" y="1826514"/>
            <a:ext cx="79292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611505" algn="l"/>
                <a:tab pos="1235075" algn="l"/>
                <a:tab pos="1755775" algn="l"/>
                <a:tab pos="2138680" algn="l"/>
                <a:tab pos="3220720" algn="l"/>
                <a:tab pos="3539490" algn="l"/>
                <a:tab pos="4112895" algn="l"/>
                <a:tab pos="4673600" algn="l"/>
                <a:tab pos="5652135" algn="l"/>
                <a:tab pos="6086475" algn="l"/>
                <a:tab pos="6988809" algn="l"/>
              </a:tabLst>
            </a:pPr>
            <a:r>
              <a:rPr i="1" dirty="0">
                <a:solidFill>
                  <a:srgbClr val="1E1C11"/>
                </a:solidFill>
                <a:latin typeface="Arial"/>
                <a:cs typeface="Arial"/>
              </a:rPr>
              <a:t>“(…)	</a:t>
            </a:r>
            <a:r>
              <a:rPr i="1" spc="-5" dirty="0">
                <a:solidFill>
                  <a:srgbClr val="1E1C11"/>
                </a:solidFill>
                <a:latin typeface="Arial"/>
                <a:cs typeface="Arial"/>
              </a:rPr>
              <a:t>Para	que	se	configure	el	</a:t>
            </a:r>
            <a:r>
              <a:rPr i="1" dirty="0">
                <a:solidFill>
                  <a:srgbClr val="1E1C11"/>
                </a:solidFill>
                <a:latin typeface="Arial"/>
                <a:cs typeface="Arial"/>
              </a:rPr>
              <a:t>acto	ficto	</a:t>
            </a:r>
            <a:r>
              <a:rPr i="1" spc="-5" dirty="0">
                <a:solidFill>
                  <a:srgbClr val="1E1C11"/>
                </a:solidFill>
                <a:latin typeface="Arial"/>
                <a:cs typeface="Arial"/>
              </a:rPr>
              <a:t>positivo,	las	normas	trascritas</a:t>
            </a:r>
            <a:endParaRPr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059940" y="2100834"/>
            <a:ext cx="770255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  <a:tabLst>
                <a:tab pos="1423670" algn="l"/>
                <a:tab pos="1572895" algn="l"/>
                <a:tab pos="1807845" algn="l"/>
                <a:tab pos="2382520" algn="l"/>
                <a:tab pos="2521585" algn="l"/>
                <a:tab pos="3515360" algn="l"/>
                <a:tab pos="3626485" algn="l"/>
                <a:tab pos="3967479" algn="l"/>
                <a:tab pos="4164329" algn="l"/>
                <a:tab pos="4359910" algn="l"/>
                <a:tab pos="4535170" algn="l"/>
                <a:tab pos="5501005" algn="l"/>
                <a:tab pos="5892800" algn="l"/>
                <a:tab pos="6405245" algn="l"/>
                <a:tab pos="6627495" algn="l"/>
                <a:tab pos="6851650" algn="l"/>
              </a:tabLst>
            </a:pPr>
            <a:r>
              <a:rPr i="1" spc="-5" dirty="0">
                <a:solidFill>
                  <a:srgbClr val="1E1C11"/>
                </a:solidFill>
                <a:latin typeface="Arial"/>
                <a:cs typeface="Arial"/>
              </a:rPr>
              <a:t>establecieron		varios	requisitos:		</a:t>
            </a:r>
            <a:r>
              <a:rPr b="1" i="1" dirty="0">
                <a:solidFill>
                  <a:srgbClr val="1E1C11"/>
                </a:solidFill>
                <a:latin typeface="Arial"/>
                <a:cs typeface="Arial"/>
              </a:rPr>
              <a:t>i)	la		solicitud	la	debe	</a:t>
            </a:r>
            <a:r>
              <a:rPr b="1" i="1" spc="-5" dirty="0">
                <a:solidFill>
                  <a:srgbClr val="1E1C11"/>
                </a:solidFill>
                <a:latin typeface="Arial"/>
                <a:cs typeface="Arial"/>
              </a:rPr>
              <a:t>presentar </a:t>
            </a:r>
            <a:r>
              <a:rPr b="1" i="1" spc="-49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b="1" i="1" dirty="0">
                <a:solidFill>
                  <a:srgbClr val="1E1C11"/>
                </a:solidFill>
                <a:latin typeface="Arial"/>
                <a:cs typeface="Arial"/>
              </a:rPr>
              <a:t>contratist</a:t>
            </a:r>
            <a:r>
              <a:rPr b="1" i="1" spc="-15" dirty="0">
                <a:solidFill>
                  <a:srgbClr val="1E1C11"/>
                </a:solidFill>
                <a:latin typeface="Arial"/>
                <a:cs typeface="Arial"/>
              </a:rPr>
              <a:t>a</a:t>
            </a:r>
            <a:r>
              <a:rPr b="1" i="1" dirty="0">
                <a:solidFill>
                  <a:srgbClr val="1E1C11"/>
                </a:solidFill>
                <a:latin typeface="Arial"/>
                <a:cs typeface="Arial"/>
              </a:rPr>
              <a:t>,	ii)	debe		ha</a:t>
            </a:r>
            <a:r>
              <a:rPr b="1" i="1" spc="-10" dirty="0">
                <a:solidFill>
                  <a:srgbClr val="1E1C11"/>
                </a:solidFill>
                <a:latin typeface="Arial"/>
                <a:cs typeface="Arial"/>
              </a:rPr>
              <a:t>c</a:t>
            </a:r>
            <a:r>
              <a:rPr b="1" i="1" dirty="0">
                <a:solidFill>
                  <a:srgbClr val="1E1C11"/>
                </a:solidFill>
                <a:latin typeface="Arial"/>
                <a:cs typeface="Arial"/>
              </a:rPr>
              <a:t>erlo	ante	la		admin</a:t>
            </a:r>
            <a:r>
              <a:rPr b="1" i="1" spc="5" dirty="0">
                <a:solidFill>
                  <a:srgbClr val="1E1C11"/>
                </a:solidFill>
                <a:latin typeface="Arial"/>
                <a:cs typeface="Arial"/>
              </a:rPr>
              <a:t>i</a:t>
            </a:r>
            <a:r>
              <a:rPr b="1" i="1" spc="-5" dirty="0">
                <a:solidFill>
                  <a:srgbClr val="1E1C11"/>
                </a:solidFill>
                <a:latin typeface="Arial"/>
                <a:cs typeface="Arial"/>
              </a:rPr>
              <a:t>st</a:t>
            </a:r>
            <a:r>
              <a:rPr b="1" i="1" spc="-15" dirty="0">
                <a:solidFill>
                  <a:srgbClr val="1E1C11"/>
                </a:solidFill>
                <a:latin typeface="Arial"/>
                <a:cs typeface="Arial"/>
              </a:rPr>
              <a:t>r</a:t>
            </a:r>
            <a:r>
              <a:rPr b="1" i="1" spc="-5" dirty="0">
                <a:solidFill>
                  <a:srgbClr val="1E1C11"/>
                </a:solidFill>
                <a:latin typeface="Arial"/>
                <a:cs typeface="Arial"/>
              </a:rPr>
              <a:t>a</a:t>
            </a:r>
            <a:r>
              <a:rPr b="1" i="1" spc="-15" dirty="0">
                <a:solidFill>
                  <a:srgbClr val="1E1C11"/>
                </a:solidFill>
                <a:latin typeface="Arial"/>
                <a:cs typeface="Arial"/>
              </a:rPr>
              <a:t>c</a:t>
            </a:r>
            <a:r>
              <a:rPr b="1" i="1" dirty="0">
                <a:solidFill>
                  <a:srgbClr val="1E1C11"/>
                </a:solidFill>
                <a:latin typeface="Arial"/>
                <a:cs typeface="Arial"/>
              </a:rPr>
              <a:t>i</a:t>
            </a:r>
            <a:r>
              <a:rPr b="1" i="1" spc="5" dirty="0">
                <a:solidFill>
                  <a:srgbClr val="1E1C11"/>
                </a:solidFill>
                <a:latin typeface="Arial"/>
                <a:cs typeface="Arial"/>
              </a:rPr>
              <a:t>ó</a:t>
            </a:r>
            <a:r>
              <a:rPr b="1" i="1" dirty="0">
                <a:solidFill>
                  <a:srgbClr val="1E1C11"/>
                </a:solidFill>
                <a:latin typeface="Arial"/>
                <a:cs typeface="Arial"/>
              </a:rPr>
              <a:t>n,	ii</a:t>
            </a:r>
            <a:r>
              <a:rPr b="1" i="1" spc="-5" dirty="0">
                <a:solidFill>
                  <a:srgbClr val="1E1C11"/>
                </a:solidFill>
                <a:latin typeface="Arial"/>
                <a:cs typeface="Arial"/>
              </a:rPr>
              <a:t>i</a:t>
            </a:r>
            <a:r>
              <a:rPr b="1" i="1" dirty="0">
                <a:solidFill>
                  <a:srgbClr val="1E1C11"/>
                </a:solidFill>
                <a:latin typeface="Arial"/>
                <a:cs typeface="Arial"/>
              </a:rPr>
              <a:t>)	d</a:t>
            </a:r>
            <a:r>
              <a:rPr b="1" i="1" spc="5" dirty="0">
                <a:solidFill>
                  <a:srgbClr val="1E1C11"/>
                </a:solidFill>
                <a:latin typeface="Arial"/>
                <a:cs typeface="Arial"/>
              </a:rPr>
              <a:t>u</a:t>
            </a:r>
            <a:r>
              <a:rPr b="1" i="1" spc="-5" dirty="0">
                <a:solidFill>
                  <a:srgbClr val="1E1C11"/>
                </a:solidFill>
                <a:latin typeface="Arial"/>
                <a:cs typeface="Arial"/>
              </a:rPr>
              <a:t>r</a:t>
            </a:r>
            <a:r>
              <a:rPr b="1" i="1" spc="-15" dirty="0">
                <a:solidFill>
                  <a:srgbClr val="1E1C11"/>
                </a:solidFill>
                <a:latin typeface="Arial"/>
                <a:cs typeface="Arial"/>
              </a:rPr>
              <a:t>a</a:t>
            </a:r>
            <a:r>
              <a:rPr b="1" i="1" dirty="0">
                <a:solidFill>
                  <a:srgbClr val="1E1C11"/>
                </a:solidFill>
                <a:latin typeface="Arial"/>
                <a:cs typeface="Arial"/>
              </a:rPr>
              <a:t>n</a:t>
            </a:r>
            <a:r>
              <a:rPr b="1" i="1" spc="-10" dirty="0">
                <a:solidFill>
                  <a:srgbClr val="1E1C11"/>
                </a:solidFill>
                <a:latin typeface="Arial"/>
                <a:cs typeface="Arial"/>
              </a:rPr>
              <a:t>t</a:t>
            </a:r>
            <a:r>
              <a:rPr b="1" i="1" spc="-5" dirty="0">
                <a:solidFill>
                  <a:srgbClr val="1E1C11"/>
                </a:solidFill>
                <a:latin typeface="Arial"/>
                <a:cs typeface="Arial"/>
              </a:rPr>
              <a:t>e</a:t>
            </a:r>
            <a:endParaRPr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915906" y="2100834"/>
            <a:ext cx="2171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270">
              <a:spcBef>
                <a:spcPts val="100"/>
              </a:spcBef>
            </a:pPr>
            <a:r>
              <a:rPr b="1" i="1" spc="-5" dirty="0">
                <a:solidFill>
                  <a:srgbClr val="1E1C11"/>
                </a:solidFill>
                <a:latin typeface="Arial"/>
                <a:cs typeface="Arial"/>
              </a:rPr>
              <a:t>el  </a:t>
            </a:r>
            <a:r>
              <a:rPr b="1" i="1" dirty="0">
                <a:solidFill>
                  <a:srgbClr val="1E1C11"/>
                </a:solidFill>
                <a:latin typeface="Arial"/>
                <a:cs typeface="Arial"/>
              </a:rPr>
              <a:t>la</a:t>
            </a:r>
            <a:endParaRPr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059941" y="2649170"/>
            <a:ext cx="8072755" cy="3154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spcBef>
                <a:spcPts val="100"/>
              </a:spcBef>
            </a:pPr>
            <a:r>
              <a:rPr b="1" i="1" spc="-5" dirty="0">
                <a:solidFill>
                  <a:srgbClr val="1E1C11"/>
                </a:solidFill>
                <a:latin typeface="Arial"/>
                <a:cs typeface="Arial"/>
              </a:rPr>
              <a:t>ejecución</a:t>
            </a:r>
            <a:r>
              <a:rPr b="1" i="1" spc="8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b="1" i="1" dirty="0">
                <a:solidFill>
                  <a:srgbClr val="1E1C11"/>
                </a:solidFill>
                <a:latin typeface="Arial"/>
                <a:cs typeface="Arial"/>
              </a:rPr>
              <a:t>del</a:t>
            </a:r>
            <a:r>
              <a:rPr b="1" i="1" spc="5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b="1" i="1" spc="-5" dirty="0">
                <a:solidFill>
                  <a:srgbClr val="1E1C11"/>
                </a:solidFill>
                <a:latin typeface="Arial"/>
                <a:cs typeface="Arial"/>
              </a:rPr>
              <a:t>contrato</a:t>
            </a:r>
            <a:r>
              <a:rPr b="1" i="1" spc="9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b="1" i="1" dirty="0">
                <a:solidFill>
                  <a:srgbClr val="1E1C11"/>
                </a:solidFill>
                <a:latin typeface="Arial"/>
                <a:cs typeface="Arial"/>
              </a:rPr>
              <a:t>y</a:t>
            </a:r>
            <a:r>
              <a:rPr b="1" i="1" spc="7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b="1" i="1" spc="-5" dirty="0">
                <a:solidFill>
                  <a:srgbClr val="1E1C11"/>
                </a:solidFill>
                <a:latin typeface="Arial"/>
                <a:cs typeface="Arial"/>
              </a:rPr>
              <a:t>iv)</a:t>
            </a:r>
            <a:r>
              <a:rPr b="1" i="1" spc="6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b="1" i="1" dirty="0">
                <a:solidFill>
                  <a:srgbClr val="1E1C11"/>
                </a:solidFill>
                <a:latin typeface="Arial"/>
                <a:cs typeface="Arial"/>
              </a:rPr>
              <a:t>la</a:t>
            </a:r>
            <a:r>
              <a:rPr b="1" i="1" spc="7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b="1" i="1" spc="-5" dirty="0">
                <a:solidFill>
                  <a:srgbClr val="1E1C11"/>
                </a:solidFill>
                <a:latin typeface="Arial"/>
                <a:cs typeface="Arial"/>
              </a:rPr>
              <a:t>entidad</a:t>
            </a:r>
            <a:r>
              <a:rPr b="1" i="1" spc="7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b="1" i="1" dirty="0">
                <a:solidFill>
                  <a:srgbClr val="1E1C11"/>
                </a:solidFill>
                <a:latin typeface="Arial"/>
                <a:cs typeface="Arial"/>
              </a:rPr>
              <a:t>ha</a:t>
            </a:r>
            <a:r>
              <a:rPr b="1" i="1" spc="6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b="1" i="1" dirty="0">
                <a:solidFill>
                  <a:srgbClr val="1E1C11"/>
                </a:solidFill>
                <a:latin typeface="Arial"/>
                <a:cs typeface="Arial"/>
              </a:rPr>
              <a:t>debido</a:t>
            </a:r>
            <a:r>
              <a:rPr b="1" i="1" spc="7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b="1" i="1" spc="-5" dirty="0">
                <a:solidFill>
                  <a:srgbClr val="1E1C11"/>
                </a:solidFill>
                <a:latin typeface="Arial"/>
                <a:cs typeface="Arial"/>
              </a:rPr>
              <a:t>guardar</a:t>
            </a:r>
            <a:r>
              <a:rPr b="1" i="1" spc="8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b="1" i="1" spc="-5" dirty="0">
                <a:solidFill>
                  <a:srgbClr val="1E1C11"/>
                </a:solidFill>
                <a:latin typeface="Arial"/>
                <a:cs typeface="Arial"/>
              </a:rPr>
              <a:t>silencio</a:t>
            </a:r>
            <a:r>
              <a:rPr b="1" i="1" spc="8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b="1" i="1" spc="-5" dirty="0">
                <a:solidFill>
                  <a:srgbClr val="1E1C11"/>
                </a:solidFill>
                <a:latin typeface="Arial"/>
                <a:cs typeface="Arial"/>
              </a:rPr>
              <a:t>frente</a:t>
            </a:r>
            <a:r>
              <a:rPr b="1" i="1" spc="7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b="1" i="1" dirty="0">
                <a:solidFill>
                  <a:srgbClr val="1E1C11"/>
                </a:solidFill>
                <a:latin typeface="Arial"/>
                <a:cs typeface="Arial"/>
              </a:rPr>
              <a:t>a</a:t>
            </a:r>
            <a:endParaRPr>
              <a:latin typeface="Arial"/>
              <a:cs typeface="Arial"/>
            </a:endParaRPr>
          </a:p>
          <a:p>
            <a:pPr marL="12700" algn="just">
              <a:spcBef>
                <a:spcPts val="5"/>
              </a:spcBef>
            </a:pPr>
            <a:r>
              <a:rPr b="1" i="1" dirty="0">
                <a:solidFill>
                  <a:srgbClr val="1E1C11"/>
                </a:solidFill>
                <a:latin typeface="Arial"/>
                <a:cs typeface="Arial"/>
              </a:rPr>
              <a:t>ella,</a:t>
            </a:r>
            <a:r>
              <a:rPr b="1" i="1" spc="-1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b="1" i="1" dirty="0">
                <a:solidFill>
                  <a:srgbClr val="1E1C11"/>
                </a:solidFill>
                <a:latin typeface="Arial"/>
                <a:cs typeface="Arial"/>
              </a:rPr>
              <a:t>por</a:t>
            </a:r>
            <a:r>
              <a:rPr b="1" i="1" spc="-1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b="1" i="1" dirty="0">
                <a:solidFill>
                  <a:srgbClr val="1E1C11"/>
                </a:solidFill>
                <a:latin typeface="Arial"/>
                <a:cs typeface="Arial"/>
              </a:rPr>
              <a:t>un</a:t>
            </a:r>
            <a:r>
              <a:rPr b="1" i="1" spc="-1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b="1" i="1" dirty="0">
                <a:solidFill>
                  <a:srgbClr val="1E1C11"/>
                </a:solidFill>
                <a:latin typeface="Arial"/>
                <a:cs typeface="Arial"/>
              </a:rPr>
              <a:t>lapso</a:t>
            </a:r>
            <a:r>
              <a:rPr b="1" i="1" spc="-1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b="1" i="1" dirty="0">
                <a:solidFill>
                  <a:srgbClr val="1E1C11"/>
                </a:solidFill>
                <a:latin typeface="Arial"/>
                <a:cs typeface="Arial"/>
              </a:rPr>
              <a:t>de</a:t>
            </a:r>
            <a:r>
              <a:rPr b="1" i="1" spc="-1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b="1" i="1" spc="-5" dirty="0">
                <a:solidFill>
                  <a:srgbClr val="1E1C11"/>
                </a:solidFill>
                <a:latin typeface="Arial"/>
                <a:cs typeface="Arial"/>
              </a:rPr>
              <a:t>tres</a:t>
            </a:r>
            <a:r>
              <a:rPr b="1" i="1" spc="-1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b="1" i="1" spc="-5" dirty="0">
                <a:solidFill>
                  <a:srgbClr val="1E1C11"/>
                </a:solidFill>
                <a:latin typeface="Arial"/>
                <a:cs typeface="Arial"/>
              </a:rPr>
              <a:t>(3) </a:t>
            </a:r>
            <a:r>
              <a:rPr b="1" i="1" spc="-10" dirty="0">
                <a:solidFill>
                  <a:srgbClr val="1E1C11"/>
                </a:solidFill>
                <a:latin typeface="Arial"/>
                <a:cs typeface="Arial"/>
              </a:rPr>
              <a:t>meses.</a:t>
            </a:r>
            <a:endParaRPr>
              <a:latin typeface="Arial"/>
              <a:cs typeface="Arial"/>
            </a:endParaRPr>
          </a:p>
          <a:p>
            <a:pPr>
              <a:spcBef>
                <a:spcPts val="30"/>
              </a:spcBef>
            </a:pPr>
            <a:endParaRPr sz="2600">
              <a:latin typeface="Arial"/>
              <a:cs typeface="Arial"/>
            </a:endParaRPr>
          </a:p>
          <a:p>
            <a:pPr marL="12700" marR="5080" algn="just"/>
            <a:r>
              <a:rPr i="1" spc="-5" dirty="0">
                <a:solidFill>
                  <a:srgbClr val="1E1C11"/>
                </a:solidFill>
                <a:latin typeface="Arial"/>
                <a:cs typeface="Arial"/>
              </a:rPr>
              <a:t>Sin embargo, </a:t>
            </a:r>
            <a:r>
              <a:rPr i="1" dirty="0">
                <a:solidFill>
                  <a:srgbClr val="1E1C11"/>
                </a:solidFill>
                <a:latin typeface="Arial"/>
                <a:cs typeface="Arial"/>
              </a:rPr>
              <a:t>esta </a:t>
            </a:r>
            <a:r>
              <a:rPr i="1" spc="-5" dirty="0">
                <a:solidFill>
                  <a:srgbClr val="1E1C11"/>
                </a:solidFill>
                <a:latin typeface="Arial"/>
                <a:cs typeface="Arial"/>
              </a:rPr>
              <a:t>norma </a:t>
            </a:r>
            <a:r>
              <a:rPr i="1" dirty="0">
                <a:solidFill>
                  <a:srgbClr val="1E1C11"/>
                </a:solidFill>
                <a:latin typeface="Arial"/>
                <a:cs typeface="Arial"/>
              </a:rPr>
              <a:t>no </a:t>
            </a:r>
            <a:r>
              <a:rPr i="1" spc="-5" dirty="0">
                <a:solidFill>
                  <a:srgbClr val="1E1C11"/>
                </a:solidFill>
                <a:latin typeface="Arial"/>
                <a:cs typeface="Arial"/>
              </a:rPr>
              <a:t>contempla toda la estructura jurídica formal </a:t>
            </a:r>
            <a:r>
              <a:rPr i="1" dirty="0">
                <a:solidFill>
                  <a:srgbClr val="1E1C11"/>
                </a:solidFill>
                <a:latin typeface="Arial"/>
                <a:cs typeface="Arial"/>
              </a:rPr>
              <a:t>y </a:t>
            </a:r>
            <a:r>
              <a:rPr i="1" spc="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i="1" spc="-5" dirty="0">
                <a:solidFill>
                  <a:srgbClr val="1E1C11"/>
                </a:solidFill>
                <a:latin typeface="Arial"/>
                <a:cs typeface="Arial"/>
              </a:rPr>
              <a:t>material</a:t>
            </a:r>
            <a:r>
              <a:rPr i="1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i="1" spc="-5" dirty="0">
                <a:solidFill>
                  <a:srgbClr val="1E1C11"/>
                </a:solidFill>
                <a:latin typeface="Arial"/>
                <a:cs typeface="Arial"/>
              </a:rPr>
              <a:t>del</a:t>
            </a:r>
            <a:r>
              <a:rPr i="1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i="1" spc="-5" dirty="0">
                <a:solidFill>
                  <a:srgbClr val="1E1C11"/>
                </a:solidFill>
                <a:latin typeface="Arial"/>
                <a:cs typeface="Arial"/>
              </a:rPr>
              <a:t>silencio</a:t>
            </a:r>
            <a:r>
              <a:rPr i="1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i="1" spc="-5" dirty="0">
                <a:solidFill>
                  <a:srgbClr val="1E1C11"/>
                </a:solidFill>
                <a:latin typeface="Arial"/>
                <a:cs typeface="Arial"/>
              </a:rPr>
              <a:t>administrativo,</a:t>
            </a:r>
            <a:r>
              <a:rPr i="1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i="1" spc="-5" dirty="0">
                <a:solidFill>
                  <a:srgbClr val="1E1C11"/>
                </a:solidFill>
                <a:latin typeface="Arial"/>
                <a:cs typeface="Arial"/>
              </a:rPr>
              <a:t>toda</a:t>
            </a:r>
            <a:r>
              <a:rPr i="1" dirty="0">
                <a:solidFill>
                  <a:srgbClr val="1E1C11"/>
                </a:solidFill>
                <a:latin typeface="Arial"/>
                <a:cs typeface="Arial"/>
              </a:rPr>
              <a:t> vez</a:t>
            </a:r>
            <a:r>
              <a:rPr i="1" spc="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i="1" spc="-5" dirty="0">
                <a:solidFill>
                  <a:srgbClr val="1E1C11"/>
                </a:solidFill>
                <a:latin typeface="Arial"/>
                <a:cs typeface="Arial"/>
              </a:rPr>
              <a:t>que</a:t>
            </a:r>
            <a:r>
              <a:rPr i="1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i="1" spc="-10" dirty="0">
                <a:solidFill>
                  <a:srgbClr val="1E1C11"/>
                </a:solidFill>
                <a:latin typeface="Arial"/>
                <a:cs typeface="Arial"/>
              </a:rPr>
              <a:t>una</a:t>
            </a:r>
            <a:r>
              <a:rPr i="1" spc="-5" dirty="0">
                <a:solidFill>
                  <a:srgbClr val="1E1C11"/>
                </a:solidFill>
                <a:latin typeface="Arial"/>
                <a:cs typeface="Arial"/>
              </a:rPr>
              <a:t> buena</a:t>
            </a:r>
            <a:r>
              <a:rPr i="1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i="1" spc="-5" dirty="0">
                <a:solidFill>
                  <a:srgbClr val="1E1C11"/>
                </a:solidFill>
                <a:latin typeface="Arial"/>
                <a:cs typeface="Arial"/>
              </a:rPr>
              <a:t>parte</a:t>
            </a:r>
            <a:r>
              <a:rPr i="1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i="1" spc="-5" dirty="0">
                <a:solidFill>
                  <a:srgbClr val="1E1C11"/>
                </a:solidFill>
                <a:latin typeface="Arial"/>
                <a:cs typeface="Arial"/>
              </a:rPr>
              <a:t>de</a:t>
            </a:r>
            <a:r>
              <a:rPr i="1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i="1" spc="-5" dirty="0">
                <a:solidFill>
                  <a:srgbClr val="1E1C11"/>
                </a:solidFill>
                <a:latin typeface="Arial"/>
                <a:cs typeface="Arial"/>
              </a:rPr>
              <a:t>su </a:t>
            </a:r>
            <a:r>
              <a:rPr i="1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i="1" spc="-5" dirty="0">
                <a:solidFill>
                  <a:srgbClr val="1E1C11"/>
                </a:solidFill>
                <a:latin typeface="Arial"/>
                <a:cs typeface="Arial"/>
              </a:rPr>
              <a:t>regulación se mantiene en </a:t>
            </a:r>
            <a:r>
              <a:rPr i="1" dirty="0">
                <a:solidFill>
                  <a:srgbClr val="1E1C11"/>
                </a:solidFill>
                <a:latin typeface="Arial"/>
                <a:cs typeface="Arial"/>
              </a:rPr>
              <a:t>el </a:t>
            </a:r>
            <a:r>
              <a:rPr i="1" spc="-5" dirty="0">
                <a:solidFill>
                  <a:srgbClr val="1E1C11"/>
                </a:solidFill>
                <a:latin typeface="Arial"/>
                <a:cs typeface="Arial"/>
              </a:rPr>
              <a:t>Código Contencioso Administrativo, al </a:t>
            </a:r>
            <a:r>
              <a:rPr i="1" dirty="0">
                <a:solidFill>
                  <a:srgbClr val="1E1C11"/>
                </a:solidFill>
                <a:latin typeface="Arial"/>
                <a:cs typeface="Arial"/>
              </a:rPr>
              <a:t>cual </a:t>
            </a:r>
            <a:r>
              <a:rPr i="1" spc="5" dirty="0">
                <a:solidFill>
                  <a:srgbClr val="1E1C11"/>
                </a:solidFill>
                <a:latin typeface="Arial"/>
                <a:cs typeface="Arial"/>
              </a:rPr>
              <a:t>se </a:t>
            </a:r>
            <a:r>
              <a:rPr i="1" spc="1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i="1" spc="-5" dirty="0">
                <a:solidFill>
                  <a:srgbClr val="1E1C11"/>
                </a:solidFill>
                <a:latin typeface="Arial"/>
                <a:cs typeface="Arial"/>
              </a:rPr>
              <a:t>debe</a:t>
            </a:r>
            <a:r>
              <a:rPr i="1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i="1" spc="-20" dirty="0">
                <a:solidFill>
                  <a:srgbClr val="1E1C11"/>
                </a:solidFill>
                <a:latin typeface="Arial"/>
                <a:cs typeface="Arial"/>
              </a:rPr>
              <a:t>acudir,</a:t>
            </a:r>
            <a:r>
              <a:rPr i="1" spc="-1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i="1" spc="-5" dirty="0">
                <a:solidFill>
                  <a:srgbClr val="1E1C11"/>
                </a:solidFill>
                <a:latin typeface="Arial"/>
                <a:cs typeface="Arial"/>
              </a:rPr>
              <a:t>nuevamente</a:t>
            </a:r>
            <a:r>
              <a:rPr i="1" dirty="0">
                <a:solidFill>
                  <a:srgbClr val="1E1C11"/>
                </a:solidFill>
                <a:latin typeface="Arial"/>
                <a:cs typeface="Arial"/>
              </a:rPr>
              <a:t> por</a:t>
            </a:r>
            <a:r>
              <a:rPr i="1" spc="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i="1" spc="-5" dirty="0">
                <a:solidFill>
                  <a:srgbClr val="1E1C11"/>
                </a:solidFill>
                <a:latin typeface="Arial"/>
                <a:cs typeface="Arial"/>
              </a:rPr>
              <a:t>aplicación</a:t>
            </a:r>
            <a:r>
              <a:rPr i="1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i="1" spc="-5" dirty="0">
                <a:solidFill>
                  <a:srgbClr val="1E1C11"/>
                </a:solidFill>
                <a:latin typeface="Arial"/>
                <a:cs typeface="Arial"/>
              </a:rPr>
              <a:t>del</a:t>
            </a:r>
            <a:r>
              <a:rPr i="1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i="1" spc="-5" dirty="0">
                <a:solidFill>
                  <a:srgbClr val="1E1C11"/>
                </a:solidFill>
                <a:latin typeface="Arial"/>
                <a:cs typeface="Arial"/>
              </a:rPr>
              <a:t>inciso</a:t>
            </a:r>
            <a:r>
              <a:rPr i="1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i="1" spc="-5" dirty="0">
                <a:solidFill>
                  <a:srgbClr val="1E1C11"/>
                </a:solidFill>
                <a:latin typeface="Arial"/>
                <a:cs typeface="Arial"/>
              </a:rPr>
              <a:t>segundo</a:t>
            </a:r>
            <a:r>
              <a:rPr i="1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i="1" spc="-5" dirty="0">
                <a:solidFill>
                  <a:srgbClr val="1E1C11"/>
                </a:solidFill>
                <a:latin typeface="Arial"/>
                <a:cs typeface="Arial"/>
              </a:rPr>
              <a:t>del</a:t>
            </a:r>
            <a:r>
              <a:rPr i="1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i="1" spc="-5" dirty="0">
                <a:solidFill>
                  <a:srgbClr val="1E1C11"/>
                </a:solidFill>
                <a:latin typeface="Arial"/>
                <a:cs typeface="Arial"/>
              </a:rPr>
              <a:t>art.</a:t>
            </a:r>
            <a:r>
              <a:rPr i="1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i="1" spc="-5" dirty="0">
                <a:solidFill>
                  <a:srgbClr val="1E1C11"/>
                </a:solidFill>
                <a:latin typeface="Arial"/>
                <a:cs typeface="Arial"/>
              </a:rPr>
              <a:t>1</a:t>
            </a:r>
            <a:r>
              <a:rPr i="1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i="1" spc="-10" dirty="0">
                <a:solidFill>
                  <a:srgbClr val="1E1C11"/>
                </a:solidFill>
                <a:latin typeface="Arial"/>
                <a:cs typeface="Arial"/>
              </a:rPr>
              <a:t>del </a:t>
            </a:r>
            <a:r>
              <a:rPr i="1" spc="-5" dirty="0">
                <a:solidFill>
                  <a:srgbClr val="1E1C11"/>
                </a:solidFill>
                <a:latin typeface="Arial"/>
                <a:cs typeface="Arial"/>
              </a:rPr>
              <a:t> Decreto 01 </a:t>
            </a:r>
            <a:r>
              <a:rPr i="1" dirty="0">
                <a:solidFill>
                  <a:srgbClr val="1E1C11"/>
                </a:solidFill>
                <a:latin typeface="Arial"/>
                <a:cs typeface="Arial"/>
              </a:rPr>
              <a:t>de </a:t>
            </a:r>
            <a:r>
              <a:rPr i="1" spc="-5" dirty="0">
                <a:solidFill>
                  <a:srgbClr val="1E1C11"/>
                </a:solidFill>
                <a:latin typeface="Arial"/>
                <a:cs typeface="Arial"/>
              </a:rPr>
              <a:t>1984 –hoy del art. 2 de la Ley 1437 de </a:t>
            </a:r>
            <a:r>
              <a:rPr i="1" spc="-25" dirty="0">
                <a:solidFill>
                  <a:srgbClr val="1E1C11"/>
                </a:solidFill>
                <a:latin typeface="Arial"/>
                <a:cs typeface="Arial"/>
              </a:rPr>
              <a:t>2011-, </a:t>
            </a:r>
            <a:r>
              <a:rPr i="1" spc="-5" dirty="0">
                <a:solidFill>
                  <a:srgbClr val="1E1C11"/>
                </a:solidFill>
                <a:latin typeface="Arial"/>
                <a:cs typeface="Arial"/>
              </a:rPr>
              <a:t>que dispone: </a:t>
            </a:r>
            <a:r>
              <a:rPr i="1" dirty="0">
                <a:solidFill>
                  <a:srgbClr val="1E1C11"/>
                </a:solidFill>
                <a:latin typeface="Arial"/>
                <a:cs typeface="Arial"/>
              </a:rPr>
              <a:t>“Los </a:t>
            </a:r>
            <a:r>
              <a:rPr i="1" spc="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i="1" spc="-5" dirty="0">
                <a:solidFill>
                  <a:srgbClr val="1E1C11"/>
                </a:solidFill>
                <a:latin typeface="Arial"/>
                <a:cs typeface="Arial"/>
              </a:rPr>
              <a:t>procedimientos administrativos regulados </a:t>
            </a:r>
            <a:r>
              <a:rPr i="1" dirty="0">
                <a:solidFill>
                  <a:srgbClr val="1E1C11"/>
                </a:solidFill>
                <a:latin typeface="Arial"/>
                <a:cs typeface="Arial"/>
              </a:rPr>
              <a:t>por </a:t>
            </a:r>
            <a:r>
              <a:rPr i="1" spc="-5" dirty="0">
                <a:solidFill>
                  <a:srgbClr val="1E1C11"/>
                </a:solidFill>
                <a:latin typeface="Arial"/>
                <a:cs typeface="Arial"/>
              </a:rPr>
              <a:t>leyes especiales se </a:t>
            </a:r>
            <a:r>
              <a:rPr i="1" dirty="0">
                <a:solidFill>
                  <a:srgbClr val="1E1C11"/>
                </a:solidFill>
                <a:latin typeface="Arial"/>
                <a:cs typeface="Arial"/>
              </a:rPr>
              <a:t>regirán </a:t>
            </a:r>
            <a:r>
              <a:rPr i="1" spc="-10" dirty="0">
                <a:solidFill>
                  <a:srgbClr val="1E1C11"/>
                </a:solidFill>
                <a:latin typeface="Arial"/>
                <a:cs typeface="Arial"/>
              </a:rPr>
              <a:t>por </a:t>
            </a:r>
            <a:r>
              <a:rPr i="1" spc="-5" dirty="0">
                <a:solidFill>
                  <a:srgbClr val="1E1C11"/>
                </a:solidFill>
                <a:latin typeface="Arial"/>
                <a:cs typeface="Arial"/>
              </a:rPr>
              <a:t> éstas; en lo </a:t>
            </a:r>
            <a:r>
              <a:rPr i="1" dirty="0">
                <a:solidFill>
                  <a:srgbClr val="1E1C11"/>
                </a:solidFill>
                <a:latin typeface="Arial"/>
                <a:cs typeface="Arial"/>
              </a:rPr>
              <a:t>no </a:t>
            </a:r>
            <a:r>
              <a:rPr i="1" spc="-5" dirty="0">
                <a:solidFill>
                  <a:srgbClr val="1E1C11"/>
                </a:solidFill>
                <a:latin typeface="Arial"/>
                <a:cs typeface="Arial"/>
              </a:rPr>
              <a:t>previsto en ellas se aplicarán las normas de esta parte primera </a:t>
            </a:r>
            <a:r>
              <a:rPr i="1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i="1" spc="-5" dirty="0">
                <a:solidFill>
                  <a:srgbClr val="1E1C11"/>
                </a:solidFill>
                <a:latin typeface="Arial"/>
                <a:cs typeface="Arial"/>
              </a:rPr>
              <a:t>que</a:t>
            </a:r>
            <a:r>
              <a:rPr i="1" spc="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i="1" spc="-5" dirty="0">
                <a:solidFill>
                  <a:srgbClr val="1E1C11"/>
                </a:solidFill>
                <a:latin typeface="Arial"/>
                <a:cs typeface="Arial"/>
              </a:rPr>
              <a:t>sean compatibles.”</a:t>
            </a:r>
            <a:endParaRPr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179726" y="1175766"/>
            <a:ext cx="6409690" cy="506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050" b="1" spc="-5" dirty="0">
                <a:solidFill>
                  <a:srgbClr val="FF0000"/>
                </a:solidFill>
                <a:latin typeface="Arial"/>
                <a:cs typeface="Arial"/>
              </a:rPr>
              <a:t>CONSEJO</a:t>
            </a:r>
            <a:r>
              <a:rPr sz="1050" b="1" spc="37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050" b="1" spc="-5" dirty="0">
                <a:solidFill>
                  <a:srgbClr val="FF0000"/>
                </a:solidFill>
                <a:latin typeface="Arial"/>
                <a:cs typeface="Arial"/>
              </a:rPr>
              <a:t>DE</a:t>
            </a:r>
            <a:r>
              <a:rPr sz="1050" b="1" spc="36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050" b="1" spc="-5" dirty="0">
                <a:solidFill>
                  <a:srgbClr val="FF0000"/>
                </a:solidFill>
                <a:latin typeface="Arial"/>
                <a:cs typeface="Arial"/>
              </a:rPr>
              <a:t>ESTADO.</a:t>
            </a:r>
            <a:r>
              <a:rPr sz="1050" b="1" spc="37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050" b="1" spc="-5" dirty="0">
                <a:solidFill>
                  <a:srgbClr val="FF0000"/>
                </a:solidFill>
                <a:latin typeface="Arial"/>
                <a:cs typeface="Arial"/>
              </a:rPr>
              <a:t>SALA</a:t>
            </a:r>
            <a:r>
              <a:rPr sz="1050" b="1" spc="36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050" b="1" spc="5" dirty="0">
                <a:solidFill>
                  <a:srgbClr val="FF0000"/>
                </a:solidFill>
                <a:latin typeface="Arial"/>
                <a:cs typeface="Arial"/>
              </a:rPr>
              <a:t>DE </a:t>
            </a:r>
            <a:r>
              <a:rPr sz="1050" b="1" spc="8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050" b="1" dirty="0">
                <a:solidFill>
                  <a:srgbClr val="FF0000"/>
                </a:solidFill>
                <a:latin typeface="Arial"/>
                <a:cs typeface="Arial"/>
              </a:rPr>
              <a:t>LO</a:t>
            </a:r>
            <a:r>
              <a:rPr sz="1050" b="1" spc="35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050" b="1" spc="-5" dirty="0">
                <a:solidFill>
                  <a:srgbClr val="FF0000"/>
                </a:solidFill>
                <a:latin typeface="Arial"/>
                <a:cs typeface="Arial"/>
              </a:rPr>
              <a:t>CONTENCIOSO</a:t>
            </a:r>
            <a:r>
              <a:rPr sz="1050" b="1" spc="38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050" b="1" spc="-5" dirty="0">
                <a:solidFill>
                  <a:srgbClr val="FF0000"/>
                </a:solidFill>
                <a:latin typeface="Arial"/>
                <a:cs typeface="Arial"/>
              </a:rPr>
              <a:t>ADMINISTRATIVO.</a:t>
            </a:r>
            <a:r>
              <a:rPr sz="1050" b="1" spc="37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050" b="1" spc="-5" dirty="0">
                <a:solidFill>
                  <a:srgbClr val="FF0000"/>
                </a:solidFill>
                <a:latin typeface="Arial"/>
                <a:cs typeface="Arial"/>
              </a:rPr>
              <a:t>SECCIÓN</a:t>
            </a:r>
            <a:r>
              <a:rPr sz="1050" b="1" spc="37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050" b="1" spc="-5" dirty="0">
                <a:solidFill>
                  <a:srgbClr val="FF0000"/>
                </a:solidFill>
                <a:latin typeface="Arial"/>
                <a:cs typeface="Arial"/>
              </a:rPr>
              <a:t>TERCERA.</a:t>
            </a:r>
            <a:endParaRPr sz="1050">
              <a:latin typeface="Arial"/>
              <a:cs typeface="Arial"/>
            </a:endParaRPr>
          </a:p>
          <a:p>
            <a:pPr marL="12700" marR="5080"/>
            <a:r>
              <a:rPr sz="1050" b="1" dirty="0">
                <a:solidFill>
                  <a:srgbClr val="FF0000"/>
                </a:solidFill>
                <a:latin typeface="Arial"/>
                <a:cs typeface="Arial"/>
              </a:rPr>
              <a:t>Subsección</a:t>
            </a:r>
            <a:r>
              <a:rPr sz="1050" b="1" spc="-3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050" b="1" spc="5" dirty="0">
                <a:solidFill>
                  <a:srgbClr val="FF0000"/>
                </a:solidFill>
                <a:latin typeface="Arial"/>
                <a:cs typeface="Arial"/>
              </a:rPr>
              <a:t>C.</a:t>
            </a:r>
            <a:r>
              <a:rPr sz="1050" b="1" spc="-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050" b="1" dirty="0">
                <a:solidFill>
                  <a:srgbClr val="FF0000"/>
                </a:solidFill>
                <a:latin typeface="Arial"/>
                <a:cs typeface="Arial"/>
              </a:rPr>
              <a:t>Consejero</a:t>
            </a:r>
            <a:r>
              <a:rPr sz="1050" b="1" spc="-3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050" b="1" dirty="0">
                <a:solidFill>
                  <a:srgbClr val="FF0000"/>
                </a:solidFill>
                <a:latin typeface="Arial"/>
                <a:cs typeface="Arial"/>
              </a:rPr>
              <a:t>ponente:</a:t>
            </a:r>
            <a:r>
              <a:rPr sz="1050" b="1" spc="-4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050" b="1" dirty="0">
                <a:solidFill>
                  <a:srgbClr val="FF0000"/>
                </a:solidFill>
                <a:latin typeface="Arial"/>
                <a:cs typeface="Arial"/>
              </a:rPr>
              <a:t>ENRIQUE</a:t>
            </a:r>
            <a:r>
              <a:rPr sz="1050" b="1" spc="-3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050" b="1" spc="-5" dirty="0">
                <a:solidFill>
                  <a:srgbClr val="FF0000"/>
                </a:solidFill>
                <a:latin typeface="Arial"/>
                <a:cs typeface="Arial"/>
              </a:rPr>
              <a:t>GIL</a:t>
            </a:r>
            <a:r>
              <a:rPr sz="1050" b="1" spc="-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050" b="1" dirty="0">
                <a:solidFill>
                  <a:srgbClr val="FF0000"/>
                </a:solidFill>
                <a:latin typeface="Arial"/>
                <a:cs typeface="Arial"/>
              </a:rPr>
              <a:t>BOTERO.</a:t>
            </a:r>
            <a:r>
              <a:rPr sz="1050" b="1" spc="-5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FF0000"/>
                </a:solidFill>
                <a:latin typeface="Arial MT"/>
                <a:cs typeface="Arial MT"/>
              </a:rPr>
              <a:t>Bogotá</a:t>
            </a:r>
            <a:r>
              <a:rPr sz="1050" spc="-15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FF0000"/>
                </a:solidFill>
                <a:latin typeface="Arial MT"/>
                <a:cs typeface="Arial MT"/>
              </a:rPr>
              <a:t>D.C.,</a:t>
            </a:r>
            <a:r>
              <a:rPr sz="1050" spc="-13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FF0000"/>
                </a:solidFill>
                <a:latin typeface="Arial MT"/>
                <a:cs typeface="Arial MT"/>
              </a:rPr>
              <a:t>junio</a:t>
            </a:r>
            <a:r>
              <a:rPr sz="1050" spc="165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FF0000"/>
                </a:solidFill>
                <a:latin typeface="Arial MT"/>
                <a:cs typeface="Arial MT"/>
              </a:rPr>
              <a:t>doce</a:t>
            </a:r>
            <a:r>
              <a:rPr sz="1050" spc="145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FF0000"/>
                </a:solidFill>
                <a:latin typeface="Arial MT"/>
                <a:cs typeface="Arial MT"/>
              </a:rPr>
              <a:t>(12)</a:t>
            </a:r>
            <a:r>
              <a:rPr sz="1050" spc="15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FF0000"/>
                </a:solidFill>
                <a:latin typeface="Arial MT"/>
                <a:cs typeface="Arial MT"/>
              </a:rPr>
              <a:t>de</a:t>
            </a:r>
            <a:r>
              <a:rPr sz="1050" spc="155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050" spc="-5" dirty="0">
                <a:solidFill>
                  <a:srgbClr val="FF0000"/>
                </a:solidFill>
                <a:latin typeface="Arial MT"/>
                <a:cs typeface="Arial MT"/>
              </a:rPr>
              <a:t>dos</a:t>
            </a:r>
            <a:r>
              <a:rPr sz="1050" spc="15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FF0000"/>
                </a:solidFill>
                <a:latin typeface="Arial MT"/>
                <a:cs typeface="Arial MT"/>
              </a:rPr>
              <a:t>mil </a:t>
            </a:r>
            <a:r>
              <a:rPr sz="1050" spc="-28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FF0000"/>
                </a:solidFill>
                <a:latin typeface="Arial MT"/>
                <a:cs typeface="Arial MT"/>
              </a:rPr>
              <a:t>catorce</a:t>
            </a:r>
            <a:r>
              <a:rPr sz="1050" spc="-2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FF0000"/>
                </a:solidFill>
                <a:latin typeface="Arial MT"/>
                <a:cs typeface="Arial MT"/>
              </a:rPr>
              <a:t>(2014). </a:t>
            </a:r>
            <a:r>
              <a:rPr sz="1050" b="1" dirty="0">
                <a:solidFill>
                  <a:srgbClr val="FF0000"/>
                </a:solidFill>
                <a:latin typeface="Arial"/>
                <a:cs typeface="Arial"/>
              </a:rPr>
              <a:t>Radicación:</a:t>
            </a:r>
            <a:r>
              <a:rPr sz="1050" b="1" spc="-4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FF0000"/>
                </a:solidFill>
                <a:latin typeface="Arial MT"/>
                <a:cs typeface="Arial MT"/>
              </a:rPr>
              <a:t>13001-23-31-000-1990-07713-01</a:t>
            </a:r>
            <a:r>
              <a:rPr sz="1050" spc="-5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FF0000"/>
                </a:solidFill>
                <a:latin typeface="Arial MT"/>
                <a:cs typeface="Arial MT"/>
              </a:rPr>
              <a:t>(27.014)</a:t>
            </a:r>
            <a:endParaRPr sz="105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95641" y="358892"/>
            <a:ext cx="7890509" cy="18186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17930" marR="1211580" indent="98425" algn="ctr">
              <a:lnSpc>
                <a:spcPct val="110100"/>
              </a:lnSpc>
              <a:spcBef>
                <a:spcPts val="100"/>
              </a:spcBef>
              <a:tabLst>
                <a:tab pos="3630929" algn="l"/>
                <a:tab pos="5960110" algn="l"/>
              </a:tabLst>
            </a:pPr>
            <a:r>
              <a:rPr sz="2800" b="1" spc="-5" dirty="0">
                <a:solidFill>
                  <a:srgbClr val="006FC0"/>
                </a:solidFill>
                <a:latin typeface="Arial"/>
                <a:cs typeface="Arial"/>
              </a:rPr>
              <a:t>¿QUE</a:t>
            </a:r>
            <a:r>
              <a:rPr sz="2800" b="1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006FC0"/>
                </a:solidFill>
                <a:latin typeface="Arial"/>
                <a:cs typeface="Arial"/>
              </a:rPr>
              <a:t>ÉS</a:t>
            </a:r>
            <a:r>
              <a:rPr sz="2800" b="1" spc="-1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006FC0"/>
                </a:solidFill>
                <a:latin typeface="Arial"/>
                <a:cs typeface="Arial"/>
              </a:rPr>
              <a:t>LA	</a:t>
            </a:r>
            <a:r>
              <a:rPr sz="2800" b="1" spc="-10" dirty="0">
                <a:solidFill>
                  <a:srgbClr val="006FC0"/>
                </a:solidFill>
                <a:latin typeface="Arial"/>
                <a:cs typeface="Arial"/>
              </a:rPr>
              <a:t>SUPERVISIÓN </a:t>
            </a:r>
            <a:r>
              <a:rPr sz="2800" b="1" spc="-5" dirty="0">
                <a:solidFill>
                  <a:srgbClr val="006FC0"/>
                </a:solidFill>
                <a:latin typeface="Arial"/>
                <a:cs typeface="Arial"/>
              </a:rPr>
              <a:t>O </a:t>
            </a:r>
            <a:r>
              <a:rPr sz="2800" b="1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006FC0"/>
                </a:solidFill>
                <a:latin typeface="Arial"/>
                <a:cs typeface="Arial"/>
              </a:rPr>
              <a:t>INT</a:t>
            </a:r>
            <a:r>
              <a:rPr sz="2800" b="1" spc="-15" dirty="0">
                <a:solidFill>
                  <a:srgbClr val="006FC0"/>
                </a:solidFill>
                <a:latin typeface="Arial"/>
                <a:cs typeface="Arial"/>
              </a:rPr>
              <a:t>E</a:t>
            </a:r>
            <a:r>
              <a:rPr sz="2800" b="1" spc="-60" dirty="0">
                <a:solidFill>
                  <a:srgbClr val="006FC0"/>
                </a:solidFill>
                <a:latin typeface="Arial"/>
                <a:cs typeface="Arial"/>
              </a:rPr>
              <a:t>R</a:t>
            </a:r>
            <a:r>
              <a:rPr sz="2800" b="1" spc="-5" dirty="0">
                <a:solidFill>
                  <a:srgbClr val="006FC0"/>
                </a:solidFill>
                <a:latin typeface="Arial"/>
                <a:cs typeface="Arial"/>
              </a:rPr>
              <a:t>V</a:t>
            </a:r>
            <a:r>
              <a:rPr sz="2800" b="1" spc="-20" dirty="0">
                <a:solidFill>
                  <a:srgbClr val="006FC0"/>
                </a:solidFill>
                <a:latin typeface="Arial"/>
                <a:cs typeface="Arial"/>
              </a:rPr>
              <a:t>E</a:t>
            </a:r>
            <a:r>
              <a:rPr sz="2800" b="1" spc="-5" dirty="0">
                <a:solidFill>
                  <a:srgbClr val="006FC0"/>
                </a:solidFill>
                <a:latin typeface="Arial"/>
                <a:cs typeface="Arial"/>
              </a:rPr>
              <a:t>N</a:t>
            </a:r>
            <a:r>
              <a:rPr sz="2800" b="1" spc="-65" dirty="0">
                <a:solidFill>
                  <a:srgbClr val="006FC0"/>
                </a:solidFill>
                <a:latin typeface="Arial"/>
                <a:cs typeface="Arial"/>
              </a:rPr>
              <a:t>T</a:t>
            </a:r>
            <a:r>
              <a:rPr sz="2800" b="1" spc="-5" dirty="0">
                <a:solidFill>
                  <a:srgbClr val="006FC0"/>
                </a:solidFill>
                <a:latin typeface="Arial"/>
                <a:cs typeface="Arial"/>
              </a:rPr>
              <a:t>ORÍA</a:t>
            </a:r>
            <a:r>
              <a:rPr sz="2800" b="1" spc="-5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006FC0"/>
                </a:solidFill>
                <a:latin typeface="Arial"/>
                <a:cs typeface="Arial"/>
              </a:rPr>
              <a:t>–</a:t>
            </a:r>
            <a:r>
              <a:rPr sz="2800" b="1" spc="-10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006FC0"/>
                </a:solidFill>
                <a:latin typeface="Arial"/>
                <a:cs typeface="Arial"/>
              </a:rPr>
              <a:t>AR</a:t>
            </a:r>
            <a:r>
              <a:rPr sz="2800" b="1" spc="-330" dirty="0">
                <a:solidFill>
                  <a:srgbClr val="006FC0"/>
                </a:solidFill>
                <a:latin typeface="Arial"/>
                <a:cs typeface="Arial"/>
              </a:rPr>
              <a:t>T</a:t>
            </a:r>
            <a:r>
              <a:rPr sz="2800" b="1" spc="-5" dirty="0">
                <a:solidFill>
                  <a:srgbClr val="006FC0"/>
                </a:solidFill>
                <a:latin typeface="Arial"/>
                <a:cs typeface="Arial"/>
              </a:rPr>
              <a:t>.</a:t>
            </a:r>
            <a:r>
              <a:rPr sz="2800" b="1" spc="1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006FC0"/>
                </a:solidFill>
                <a:latin typeface="Arial"/>
                <a:cs typeface="Arial"/>
              </a:rPr>
              <a:t>84</a:t>
            </a:r>
            <a:r>
              <a:rPr sz="2800" b="1" dirty="0">
                <a:solidFill>
                  <a:srgbClr val="006FC0"/>
                </a:solidFill>
                <a:latin typeface="Arial"/>
                <a:cs typeface="Arial"/>
              </a:rPr>
              <a:t>	</a:t>
            </a:r>
            <a:r>
              <a:rPr sz="2800" b="1" spc="-5" dirty="0">
                <a:solidFill>
                  <a:srgbClr val="006FC0"/>
                </a:solidFill>
                <a:latin typeface="Arial"/>
                <a:cs typeface="Arial"/>
              </a:rPr>
              <a:t>EA?</a:t>
            </a:r>
            <a:endParaRPr sz="2800" dirty="0">
              <a:latin typeface="Arial"/>
              <a:cs typeface="Arial"/>
            </a:endParaRPr>
          </a:p>
          <a:p>
            <a:pPr marL="12065" marR="5080" indent="-3810" algn="ctr">
              <a:lnSpc>
                <a:spcPts val="3020"/>
              </a:lnSpc>
              <a:spcBef>
                <a:spcPts val="720"/>
              </a:spcBef>
              <a:tabLst>
                <a:tab pos="2069464" algn="l"/>
                <a:tab pos="2595880" algn="l"/>
                <a:tab pos="3100070" algn="l"/>
                <a:tab pos="5258435" algn="l"/>
                <a:tab pos="5886450" algn="l"/>
                <a:tab pos="6090285" algn="l"/>
              </a:tabLst>
            </a:pP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Conjunto	de		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funciones	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o		actividades </a:t>
            </a:r>
            <a:r>
              <a:rPr sz="2800" spc="-76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desempeñadas	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por</a:t>
            </a:r>
            <a:r>
              <a:rPr sz="2800" spc="38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un</a:t>
            </a:r>
            <a:r>
              <a:rPr sz="2800" spc="38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responsable	designado</a:t>
            </a:r>
            <a:r>
              <a:rPr sz="2800" spc="3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o</a:t>
            </a:r>
            <a:endParaRPr sz="2800" dirty="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895640" y="2177530"/>
            <a:ext cx="1944370" cy="835660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2700" marR="5080">
              <a:lnSpc>
                <a:spcPts val="3020"/>
              </a:lnSpc>
              <a:spcBef>
                <a:spcPts val="480"/>
              </a:spcBef>
            </a:pP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contratado 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s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e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g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u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imi</a:t>
            </a:r>
            <a:r>
              <a:rPr sz="2800" spc="10" dirty="0">
                <a:solidFill>
                  <a:srgbClr val="1E1C11"/>
                </a:solidFill>
                <a:latin typeface="Arial MT"/>
                <a:cs typeface="Arial MT"/>
              </a:rPr>
              <a:t>e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nto</a:t>
            </a:r>
            <a:endParaRPr sz="2800" dirty="0">
              <a:latin typeface="Arial MT"/>
              <a:cs typeface="Arial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864355" y="2224786"/>
            <a:ext cx="5840730" cy="835660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327660" marR="5080" indent="-315595">
              <a:lnSpc>
                <a:spcPts val="3020"/>
              </a:lnSpc>
              <a:spcBef>
                <a:spcPts val="480"/>
              </a:spcBef>
              <a:tabLst>
                <a:tab pos="1050290" algn="l"/>
                <a:tab pos="1092835" algn="l"/>
                <a:tab pos="1737995" algn="l"/>
                <a:tab pos="2803525" algn="l"/>
                <a:tab pos="3172460" algn="l"/>
                <a:tab pos="3725545" algn="l"/>
                <a:tab pos="4132579" algn="l"/>
                <a:tab pos="5549900" algn="l"/>
              </a:tabLst>
            </a:pP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par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a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		e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l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	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efec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t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o,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	qu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e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	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r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e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a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l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i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z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a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	el  a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l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	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e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j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e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r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c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i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c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i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o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	de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l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	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c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u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mpl</a:t>
            </a:r>
            <a:r>
              <a:rPr sz="2800" spc="10" dirty="0">
                <a:solidFill>
                  <a:srgbClr val="1E1C11"/>
                </a:solidFill>
                <a:latin typeface="Arial MT"/>
                <a:cs typeface="Arial MT"/>
              </a:rPr>
              <a:t>i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mie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n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to</a:t>
            </a:r>
            <a:endParaRPr sz="2800" dirty="0">
              <a:latin typeface="Arial MT"/>
              <a:cs typeface="Arial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812748" y="2992881"/>
            <a:ext cx="190690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o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b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li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g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a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c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i</a:t>
            </a:r>
            <a:r>
              <a:rPr sz="2800" spc="10" dirty="0">
                <a:solidFill>
                  <a:srgbClr val="1E1C11"/>
                </a:solidFill>
                <a:latin typeface="Arial MT"/>
                <a:cs typeface="Arial MT"/>
              </a:rPr>
              <a:t>o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n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a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l</a:t>
            </a:r>
            <a:endParaRPr sz="280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960367" y="2992881"/>
            <a:ext cx="574421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  <a:tabLst>
                <a:tab pos="793115" algn="l"/>
                <a:tab pos="1868805" algn="l"/>
                <a:tab pos="2609850" algn="l"/>
                <a:tab pos="4617085" algn="l"/>
                <a:tab pos="5454015" algn="l"/>
              </a:tabLst>
            </a:pP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po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r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	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p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a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rte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	de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l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	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c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o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nt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r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at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i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s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t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a,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	co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n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	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la</a:t>
            </a:r>
            <a:endParaRPr sz="2800" dirty="0"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812748" y="3377310"/>
            <a:ext cx="7890509" cy="2372360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marL="12700" marR="5080" algn="just">
              <a:lnSpc>
                <a:spcPct val="90000"/>
              </a:lnSpc>
              <a:spcBef>
                <a:spcPts val="430"/>
              </a:spcBef>
            </a:pP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finalidad</a:t>
            </a:r>
            <a:r>
              <a:rPr sz="2800" spc="74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z="2800" spc="72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promover</a:t>
            </a:r>
            <a:r>
              <a:rPr sz="2800" spc="74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la</a:t>
            </a:r>
            <a:r>
              <a:rPr sz="2800" spc="73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ejecución</a:t>
            </a:r>
            <a:r>
              <a:rPr sz="2800" spc="72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satisfactoria </a:t>
            </a:r>
            <a:r>
              <a:rPr sz="2800" spc="-76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del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contrato,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mantener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permanentemente </a:t>
            </a:r>
            <a:r>
              <a:rPr sz="2800" spc="-76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informado al ordenador del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gasto de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su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estado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 técnico,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jurídico y financiero,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evitando perjuicios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a </a:t>
            </a:r>
            <a:r>
              <a:rPr sz="2800" spc="-76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la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 entidad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y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 al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contratista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o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parte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 del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negocio </a:t>
            </a:r>
            <a:r>
              <a:rPr sz="2800" spc="-76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jurídico.</a:t>
            </a:r>
            <a:endParaRPr sz="2800" dirty="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118766" y="1854201"/>
            <a:ext cx="7956550" cy="3546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spcBef>
                <a:spcPts val="100"/>
              </a:spcBef>
            </a:pPr>
            <a:r>
              <a:rPr sz="2100" b="1" spc="-5" dirty="0">
                <a:solidFill>
                  <a:srgbClr val="1E1C11"/>
                </a:solidFill>
                <a:latin typeface="Calibri"/>
                <a:cs typeface="Calibri"/>
              </a:rPr>
              <a:t>Art. 17 </a:t>
            </a:r>
            <a:r>
              <a:rPr sz="2100" b="1" spc="-10" dirty="0">
                <a:solidFill>
                  <a:srgbClr val="1E1C11"/>
                </a:solidFill>
                <a:latin typeface="Calibri"/>
                <a:cs typeface="Calibri"/>
              </a:rPr>
              <a:t>Ley </a:t>
            </a:r>
            <a:r>
              <a:rPr sz="2100" b="1" spc="-5" dirty="0">
                <a:solidFill>
                  <a:srgbClr val="1E1C11"/>
                </a:solidFill>
                <a:latin typeface="Calibri"/>
                <a:cs typeface="Calibri"/>
              </a:rPr>
              <a:t>1150 </a:t>
            </a:r>
            <a:r>
              <a:rPr sz="2100" b="1" dirty="0">
                <a:solidFill>
                  <a:srgbClr val="1E1C11"/>
                </a:solidFill>
                <a:latin typeface="Calibri"/>
                <a:cs typeface="Calibri"/>
              </a:rPr>
              <a:t>de </a:t>
            </a:r>
            <a:r>
              <a:rPr sz="2100" b="1" spc="-5" dirty="0">
                <a:solidFill>
                  <a:srgbClr val="1E1C11"/>
                </a:solidFill>
                <a:latin typeface="Calibri"/>
                <a:cs typeface="Calibri"/>
              </a:rPr>
              <a:t>2007. </a:t>
            </a:r>
            <a:r>
              <a:rPr sz="2100" i="1" spc="-10" dirty="0">
                <a:solidFill>
                  <a:srgbClr val="1E1C11"/>
                </a:solidFill>
                <a:latin typeface="Calibri"/>
                <a:cs typeface="Calibri"/>
              </a:rPr>
              <a:t>En </a:t>
            </a:r>
            <a:r>
              <a:rPr sz="2100" i="1" spc="-5" dirty="0">
                <a:solidFill>
                  <a:srgbClr val="1E1C11"/>
                </a:solidFill>
                <a:latin typeface="Calibri"/>
                <a:cs typeface="Calibri"/>
              </a:rPr>
              <a:t>desarrollo </a:t>
            </a:r>
            <a:r>
              <a:rPr sz="2100" i="1" spc="-10" dirty="0">
                <a:solidFill>
                  <a:srgbClr val="1E1C11"/>
                </a:solidFill>
                <a:latin typeface="Calibri"/>
                <a:cs typeface="Calibri"/>
              </a:rPr>
              <a:t>de </a:t>
            </a:r>
            <a:r>
              <a:rPr sz="2100" i="1" spc="-5" dirty="0">
                <a:solidFill>
                  <a:srgbClr val="1E1C11"/>
                </a:solidFill>
                <a:latin typeface="Calibri"/>
                <a:cs typeface="Calibri"/>
              </a:rPr>
              <a:t>lo </a:t>
            </a:r>
            <a:r>
              <a:rPr sz="2100" i="1" spc="-10" dirty="0">
                <a:solidFill>
                  <a:srgbClr val="1E1C11"/>
                </a:solidFill>
                <a:latin typeface="Calibri"/>
                <a:cs typeface="Calibri"/>
              </a:rPr>
              <a:t>anterior </a:t>
            </a:r>
            <a:r>
              <a:rPr sz="2100" i="1" dirty="0">
                <a:solidFill>
                  <a:srgbClr val="1E1C11"/>
                </a:solidFill>
                <a:latin typeface="Calibri"/>
                <a:cs typeface="Calibri"/>
              </a:rPr>
              <a:t>y del </a:t>
            </a:r>
            <a:r>
              <a:rPr sz="2100" i="1" spc="-5" dirty="0">
                <a:solidFill>
                  <a:srgbClr val="1E1C11"/>
                </a:solidFill>
                <a:latin typeface="Calibri"/>
                <a:cs typeface="Calibri"/>
              </a:rPr>
              <a:t>deber </a:t>
            </a:r>
            <a:r>
              <a:rPr sz="2100" i="1" spc="-15" dirty="0">
                <a:solidFill>
                  <a:srgbClr val="1E1C11"/>
                </a:solidFill>
                <a:latin typeface="Calibri"/>
                <a:cs typeface="Calibri"/>
              </a:rPr>
              <a:t>de </a:t>
            </a:r>
            <a:r>
              <a:rPr sz="2100" i="1" spc="-10" dirty="0">
                <a:solidFill>
                  <a:srgbClr val="1E1C11"/>
                </a:solidFill>
                <a:latin typeface="Calibri"/>
                <a:cs typeface="Calibri"/>
              </a:rPr>
              <a:t> control </a:t>
            </a:r>
            <a:r>
              <a:rPr sz="2100" i="1" dirty="0">
                <a:solidFill>
                  <a:srgbClr val="1E1C11"/>
                </a:solidFill>
                <a:latin typeface="Calibri"/>
                <a:cs typeface="Calibri"/>
              </a:rPr>
              <a:t>y </a:t>
            </a:r>
            <a:r>
              <a:rPr sz="2100" i="1" spc="-5" dirty="0">
                <a:solidFill>
                  <a:srgbClr val="1E1C11"/>
                </a:solidFill>
                <a:latin typeface="Calibri"/>
                <a:cs typeface="Calibri"/>
              </a:rPr>
              <a:t>vigilancia </a:t>
            </a:r>
            <a:r>
              <a:rPr sz="2100" i="1" spc="-10" dirty="0">
                <a:solidFill>
                  <a:srgbClr val="1E1C11"/>
                </a:solidFill>
                <a:latin typeface="Calibri"/>
                <a:cs typeface="Calibri"/>
              </a:rPr>
              <a:t>sobre </a:t>
            </a:r>
            <a:r>
              <a:rPr sz="2100" i="1" spc="-5" dirty="0">
                <a:solidFill>
                  <a:srgbClr val="1E1C11"/>
                </a:solidFill>
                <a:latin typeface="Calibri"/>
                <a:cs typeface="Calibri"/>
              </a:rPr>
              <a:t>los </a:t>
            </a:r>
            <a:r>
              <a:rPr sz="2100" i="1" spc="-15" dirty="0">
                <a:solidFill>
                  <a:srgbClr val="1E1C11"/>
                </a:solidFill>
                <a:latin typeface="Calibri"/>
                <a:cs typeface="Calibri"/>
              </a:rPr>
              <a:t>contratos </a:t>
            </a:r>
            <a:r>
              <a:rPr sz="2100" i="1" spc="-10" dirty="0">
                <a:solidFill>
                  <a:srgbClr val="1E1C11"/>
                </a:solidFill>
                <a:latin typeface="Calibri"/>
                <a:cs typeface="Calibri"/>
              </a:rPr>
              <a:t>que corresponde </a:t>
            </a:r>
            <a:r>
              <a:rPr sz="2100" i="1" dirty="0">
                <a:solidFill>
                  <a:srgbClr val="1E1C11"/>
                </a:solidFill>
                <a:latin typeface="Calibri"/>
                <a:cs typeface="Calibri"/>
              </a:rPr>
              <a:t>a las </a:t>
            </a:r>
            <a:r>
              <a:rPr sz="2100" i="1" spc="-10" dirty="0">
                <a:solidFill>
                  <a:srgbClr val="1E1C11"/>
                </a:solidFill>
                <a:latin typeface="Calibri"/>
                <a:cs typeface="Calibri"/>
              </a:rPr>
              <a:t>entidades </a:t>
            </a:r>
            <a:r>
              <a:rPr sz="2100" i="1" spc="-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100" i="1" spc="-10" dirty="0">
                <a:solidFill>
                  <a:srgbClr val="1E1C11"/>
                </a:solidFill>
                <a:latin typeface="Calibri"/>
                <a:cs typeface="Calibri"/>
              </a:rPr>
              <a:t>sometidas</a:t>
            </a:r>
            <a:r>
              <a:rPr sz="2100" i="1" spc="-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100" i="1" dirty="0">
                <a:solidFill>
                  <a:srgbClr val="1E1C11"/>
                </a:solidFill>
                <a:latin typeface="Calibri"/>
                <a:cs typeface="Calibri"/>
              </a:rPr>
              <a:t>al</a:t>
            </a:r>
            <a:r>
              <a:rPr sz="2100" i="1" spc="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100" i="1" spc="-20" dirty="0">
                <a:solidFill>
                  <a:srgbClr val="1E1C11"/>
                </a:solidFill>
                <a:latin typeface="Calibri"/>
                <a:cs typeface="Calibri"/>
              </a:rPr>
              <a:t>Estatuto</a:t>
            </a:r>
            <a:r>
              <a:rPr sz="2100" i="1" spc="-1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100" i="1" spc="-5" dirty="0">
                <a:solidFill>
                  <a:srgbClr val="1E1C11"/>
                </a:solidFill>
                <a:latin typeface="Calibri"/>
                <a:cs typeface="Calibri"/>
              </a:rPr>
              <a:t>General</a:t>
            </a:r>
            <a:r>
              <a:rPr sz="2100" i="1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100" i="1" spc="-10" dirty="0">
                <a:solidFill>
                  <a:srgbClr val="1E1C11"/>
                </a:solidFill>
                <a:latin typeface="Calibri"/>
                <a:cs typeface="Calibri"/>
              </a:rPr>
              <a:t>de</a:t>
            </a:r>
            <a:r>
              <a:rPr sz="2100" i="1" spc="-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100" i="1" spc="-10" dirty="0">
                <a:solidFill>
                  <a:srgbClr val="1E1C11"/>
                </a:solidFill>
                <a:latin typeface="Calibri"/>
                <a:cs typeface="Calibri"/>
              </a:rPr>
              <a:t>Contratación</a:t>
            </a:r>
            <a:r>
              <a:rPr sz="2100" i="1" spc="-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100" i="1" spc="-10" dirty="0">
                <a:solidFill>
                  <a:srgbClr val="1E1C11"/>
                </a:solidFill>
                <a:latin typeface="Calibri"/>
                <a:cs typeface="Calibri"/>
              </a:rPr>
              <a:t>de</a:t>
            </a:r>
            <a:r>
              <a:rPr sz="2100" i="1" spc="-5" dirty="0">
                <a:solidFill>
                  <a:srgbClr val="1E1C11"/>
                </a:solidFill>
                <a:latin typeface="Calibri"/>
                <a:cs typeface="Calibri"/>
              </a:rPr>
              <a:t> la</a:t>
            </a:r>
            <a:r>
              <a:rPr sz="2100" i="1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100" i="1" spc="-5" dirty="0">
                <a:solidFill>
                  <a:srgbClr val="1E1C11"/>
                </a:solidFill>
                <a:latin typeface="Calibri"/>
                <a:cs typeface="Calibri"/>
              </a:rPr>
              <a:t>Administración </a:t>
            </a:r>
            <a:r>
              <a:rPr sz="2100" i="1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100" i="1" spc="-10" dirty="0">
                <a:solidFill>
                  <a:srgbClr val="1E1C11"/>
                </a:solidFill>
                <a:latin typeface="Calibri"/>
                <a:cs typeface="Calibri"/>
              </a:rPr>
              <a:t>Pública,</a:t>
            </a:r>
            <a:r>
              <a:rPr sz="2100" i="1" spc="-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100" i="1" spc="-10" dirty="0">
                <a:solidFill>
                  <a:srgbClr val="1E1C11"/>
                </a:solidFill>
                <a:latin typeface="Calibri"/>
                <a:cs typeface="Calibri"/>
              </a:rPr>
              <a:t>tendrán</a:t>
            </a:r>
            <a:r>
              <a:rPr sz="2100" i="1" spc="-5" dirty="0">
                <a:solidFill>
                  <a:srgbClr val="1E1C11"/>
                </a:solidFill>
                <a:latin typeface="Calibri"/>
                <a:cs typeface="Calibri"/>
              </a:rPr>
              <a:t> la</a:t>
            </a:r>
            <a:r>
              <a:rPr sz="2100" i="1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100" i="1" spc="-15" dirty="0">
                <a:solidFill>
                  <a:srgbClr val="1E1C11"/>
                </a:solidFill>
                <a:latin typeface="Calibri"/>
                <a:cs typeface="Calibri"/>
              </a:rPr>
              <a:t>facultad</a:t>
            </a:r>
            <a:r>
              <a:rPr sz="2100" i="1" spc="-1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100" i="1" spc="-5" dirty="0">
                <a:solidFill>
                  <a:srgbClr val="1E1C11"/>
                </a:solidFill>
                <a:latin typeface="Calibri"/>
                <a:cs typeface="Calibri"/>
              </a:rPr>
              <a:t>de</a:t>
            </a:r>
            <a:r>
              <a:rPr sz="2100" i="1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100" i="1" spc="-10" dirty="0">
                <a:solidFill>
                  <a:srgbClr val="1E1C11"/>
                </a:solidFill>
                <a:latin typeface="Calibri"/>
                <a:cs typeface="Calibri"/>
              </a:rPr>
              <a:t>imponer</a:t>
            </a:r>
            <a:r>
              <a:rPr sz="2100" i="1" spc="-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100" i="1" dirty="0">
                <a:solidFill>
                  <a:srgbClr val="1E1C11"/>
                </a:solidFill>
                <a:latin typeface="Calibri"/>
                <a:cs typeface="Calibri"/>
              </a:rPr>
              <a:t>las</a:t>
            </a:r>
            <a:r>
              <a:rPr sz="2100" i="1" spc="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100" i="1" spc="-10" dirty="0">
                <a:solidFill>
                  <a:srgbClr val="1E1C11"/>
                </a:solidFill>
                <a:latin typeface="Calibri"/>
                <a:cs typeface="Calibri"/>
              </a:rPr>
              <a:t>multas</a:t>
            </a:r>
            <a:r>
              <a:rPr sz="2100" i="1" spc="-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100" i="1" spc="-10" dirty="0">
                <a:solidFill>
                  <a:srgbClr val="1E1C11"/>
                </a:solidFill>
                <a:latin typeface="Calibri"/>
                <a:cs typeface="Calibri"/>
              </a:rPr>
              <a:t>que</a:t>
            </a:r>
            <a:r>
              <a:rPr sz="2100" i="1" spc="-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100" i="1" spc="-10" dirty="0">
                <a:solidFill>
                  <a:srgbClr val="1E1C11"/>
                </a:solidFill>
                <a:latin typeface="Calibri"/>
                <a:cs typeface="Calibri"/>
              </a:rPr>
              <a:t>hayan</a:t>
            </a:r>
            <a:r>
              <a:rPr sz="2100" i="1" spc="-5" dirty="0">
                <a:solidFill>
                  <a:srgbClr val="1E1C11"/>
                </a:solidFill>
                <a:latin typeface="Calibri"/>
                <a:cs typeface="Calibri"/>
              </a:rPr>
              <a:t> sido </a:t>
            </a:r>
            <a:r>
              <a:rPr sz="2100" i="1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100" i="1" spc="-10" dirty="0">
                <a:solidFill>
                  <a:srgbClr val="1E1C11"/>
                </a:solidFill>
                <a:latin typeface="Calibri"/>
                <a:cs typeface="Calibri"/>
              </a:rPr>
              <a:t>pactadas</a:t>
            </a:r>
            <a:r>
              <a:rPr sz="2100" i="1" spc="-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100" i="1" spc="-10" dirty="0">
                <a:solidFill>
                  <a:srgbClr val="1E1C11"/>
                </a:solidFill>
                <a:latin typeface="Calibri"/>
                <a:cs typeface="Calibri"/>
              </a:rPr>
              <a:t>con</a:t>
            </a:r>
            <a:r>
              <a:rPr sz="2100" i="1" spc="-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100" i="1" dirty="0">
                <a:solidFill>
                  <a:srgbClr val="1E1C11"/>
                </a:solidFill>
                <a:latin typeface="Calibri"/>
                <a:cs typeface="Calibri"/>
              </a:rPr>
              <a:t>el</a:t>
            </a:r>
            <a:r>
              <a:rPr sz="2100" i="1" spc="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100" i="1" spc="-15" dirty="0">
                <a:solidFill>
                  <a:srgbClr val="1E1C11"/>
                </a:solidFill>
                <a:latin typeface="Calibri"/>
                <a:cs typeface="Calibri"/>
              </a:rPr>
              <a:t>objeto</a:t>
            </a:r>
            <a:r>
              <a:rPr sz="2100" i="1" spc="-10" dirty="0">
                <a:solidFill>
                  <a:srgbClr val="1E1C11"/>
                </a:solidFill>
                <a:latin typeface="Calibri"/>
                <a:cs typeface="Calibri"/>
              </a:rPr>
              <a:t> de</a:t>
            </a:r>
            <a:r>
              <a:rPr sz="2100" i="1" spc="-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100" i="1" spc="-10" dirty="0">
                <a:solidFill>
                  <a:srgbClr val="1E1C11"/>
                </a:solidFill>
                <a:latin typeface="Calibri"/>
                <a:cs typeface="Calibri"/>
              </a:rPr>
              <a:t>conminar</a:t>
            </a:r>
            <a:r>
              <a:rPr sz="2100" i="1" spc="-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100" i="1" dirty="0">
                <a:solidFill>
                  <a:srgbClr val="1E1C11"/>
                </a:solidFill>
                <a:latin typeface="Calibri"/>
                <a:cs typeface="Calibri"/>
              </a:rPr>
              <a:t>al</a:t>
            </a:r>
            <a:r>
              <a:rPr sz="2100" i="1" spc="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100" i="1" spc="-10" dirty="0">
                <a:solidFill>
                  <a:srgbClr val="1E1C11"/>
                </a:solidFill>
                <a:latin typeface="Calibri"/>
                <a:cs typeface="Calibri"/>
              </a:rPr>
              <a:t>contratista</a:t>
            </a:r>
            <a:r>
              <a:rPr sz="2100" i="1" spc="-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100" i="1" dirty="0">
                <a:solidFill>
                  <a:srgbClr val="1E1C11"/>
                </a:solidFill>
                <a:latin typeface="Calibri"/>
                <a:cs typeface="Calibri"/>
              </a:rPr>
              <a:t>a</a:t>
            </a:r>
            <a:r>
              <a:rPr sz="2100" i="1" spc="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100" i="1" spc="-5" dirty="0">
                <a:solidFill>
                  <a:srgbClr val="1E1C11"/>
                </a:solidFill>
                <a:latin typeface="Calibri"/>
                <a:cs typeface="Calibri"/>
              </a:rPr>
              <a:t>cumplir</a:t>
            </a:r>
            <a:r>
              <a:rPr sz="2100" i="1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100" i="1" spc="-10" dirty="0">
                <a:solidFill>
                  <a:srgbClr val="1E1C11"/>
                </a:solidFill>
                <a:latin typeface="Calibri"/>
                <a:cs typeface="Calibri"/>
              </a:rPr>
              <a:t>con</a:t>
            </a:r>
            <a:r>
              <a:rPr sz="2100" i="1" spc="-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100" i="1" spc="-10" dirty="0">
                <a:solidFill>
                  <a:srgbClr val="1E1C11"/>
                </a:solidFill>
                <a:latin typeface="Calibri"/>
                <a:cs typeface="Calibri"/>
              </a:rPr>
              <a:t>sus </a:t>
            </a:r>
            <a:r>
              <a:rPr sz="2100" i="1" spc="-5" dirty="0">
                <a:solidFill>
                  <a:srgbClr val="1E1C11"/>
                </a:solidFill>
                <a:latin typeface="Calibri"/>
                <a:cs typeface="Calibri"/>
              </a:rPr>
              <a:t> obligaciones.</a:t>
            </a:r>
            <a:r>
              <a:rPr sz="2100" i="1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100" i="1" spc="-15" dirty="0">
                <a:solidFill>
                  <a:srgbClr val="1E1C11"/>
                </a:solidFill>
                <a:latin typeface="Calibri"/>
                <a:cs typeface="Calibri"/>
              </a:rPr>
              <a:t>Esta</a:t>
            </a:r>
            <a:r>
              <a:rPr sz="2100" i="1" spc="-1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100" i="1" spc="-5" dirty="0">
                <a:solidFill>
                  <a:srgbClr val="1E1C11"/>
                </a:solidFill>
                <a:latin typeface="Calibri"/>
                <a:cs typeface="Calibri"/>
              </a:rPr>
              <a:t>decisión</a:t>
            </a:r>
            <a:r>
              <a:rPr sz="2100" i="1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100" i="1" spc="-5" dirty="0">
                <a:solidFill>
                  <a:srgbClr val="1E1C11"/>
                </a:solidFill>
                <a:latin typeface="Calibri"/>
                <a:cs typeface="Calibri"/>
              </a:rPr>
              <a:t>deberá</a:t>
            </a:r>
            <a:r>
              <a:rPr sz="2100" i="1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100" i="1" spc="-20" dirty="0">
                <a:solidFill>
                  <a:srgbClr val="1E1C11"/>
                </a:solidFill>
                <a:latin typeface="Calibri"/>
                <a:cs typeface="Calibri"/>
              </a:rPr>
              <a:t>estar</a:t>
            </a:r>
            <a:r>
              <a:rPr sz="2100" i="1" spc="-1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100" i="1" spc="-5" dirty="0">
                <a:solidFill>
                  <a:srgbClr val="1E1C11"/>
                </a:solidFill>
                <a:latin typeface="Calibri"/>
                <a:cs typeface="Calibri"/>
              </a:rPr>
              <a:t>precedida</a:t>
            </a:r>
            <a:r>
              <a:rPr sz="2100" i="1" dirty="0">
                <a:solidFill>
                  <a:srgbClr val="1E1C11"/>
                </a:solidFill>
                <a:latin typeface="Calibri"/>
                <a:cs typeface="Calibri"/>
              </a:rPr>
              <a:t> de</a:t>
            </a:r>
            <a:r>
              <a:rPr sz="2100" i="1" spc="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100" i="1" spc="-5" dirty="0">
                <a:solidFill>
                  <a:srgbClr val="1E1C11"/>
                </a:solidFill>
                <a:latin typeface="Calibri"/>
                <a:cs typeface="Calibri"/>
              </a:rPr>
              <a:t>audiencia</a:t>
            </a:r>
            <a:r>
              <a:rPr sz="2100" i="1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100" i="1" spc="-5" dirty="0">
                <a:solidFill>
                  <a:srgbClr val="1E1C11"/>
                </a:solidFill>
                <a:latin typeface="Calibri"/>
                <a:cs typeface="Calibri"/>
              </a:rPr>
              <a:t>del </a:t>
            </a:r>
            <a:r>
              <a:rPr sz="2100" i="1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100" i="1" spc="-15" dirty="0">
                <a:solidFill>
                  <a:srgbClr val="1E1C11"/>
                </a:solidFill>
                <a:latin typeface="Calibri"/>
                <a:cs typeface="Calibri"/>
              </a:rPr>
              <a:t>afectado </a:t>
            </a:r>
            <a:r>
              <a:rPr sz="2100" i="1" spc="-10" dirty="0">
                <a:solidFill>
                  <a:srgbClr val="1E1C11"/>
                </a:solidFill>
                <a:latin typeface="Calibri"/>
                <a:cs typeface="Calibri"/>
              </a:rPr>
              <a:t>que </a:t>
            </a:r>
            <a:r>
              <a:rPr sz="2100" i="1" spc="-5" dirty="0">
                <a:solidFill>
                  <a:srgbClr val="1E1C11"/>
                </a:solidFill>
                <a:latin typeface="Calibri"/>
                <a:cs typeface="Calibri"/>
              </a:rPr>
              <a:t>deberá </a:t>
            </a:r>
            <a:r>
              <a:rPr sz="2100" i="1" spc="-10" dirty="0">
                <a:solidFill>
                  <a:srgbClr val="1E1C11"/>
                </a:solidFill>
                <a:latin typeface="Calibri"/>
                <a:cs typeface="Calibri"/>
              </a:rPr>
              <a:t>tener </a:t>
            </a:r>
            <a:r>
              <a:rPr sz="2100" i="1" dirty="0">
                <a:solidFill>
                  <a:srgbClr val="1E1C11"/>
                </a:solidFill>
                <a:latin typeface="Calibri"/>
                <a:cs typeface="Calibri"/>
              </a:rPr>
              <a:t>un </a:t>
            </a:r>
            <a:r>
              <a:rPr sz="2100" i="1" spc="-10" dirty="0">
                <a:solidFill>
                  <a:srgbClr val="1E1C11"/>
                </a:solidFill>
                <a:latin typeface="Calibri"/>
                <a:cs typeface="Calibri"/>
              </a:rPr>
              <a:t>procedimiento </a:t>
            </a:r>
            <a:r>
              <a:rPr sz="2100" i="1" spc="-5" dirty="0">
                <a:solidFill>
                  <a:srgbClr val="1E1C11"/>
                </a:solidFill>
                <a:latin typeface="Calibri"/>
                <a:cs typeface="Calibri"/>
              </a:rPr>
              <a:t>mínimo </a:t>
            </a:r>
            <a:r>
              <a:rPr sz="2100" i="1" spc="-10" dirty="0">
                <a:solidFill>
                  <a:srgbClr val="1E1C11"/>
                </a:solidFill>
                <a:latin typeface="Calibri"/>
                <a:cs typeface="Calibri"/>
              </a:rPr>
              <a:t>que garantice </a:t>
            </a:r>
            <a:r>
              <a:rPr sz="2100" i="1" spc="5" dirty="0">
                <a:solidFill>
                  <a:srgbClr val="1E1C11"/>
                </a:solidFill>
                <a:latin typeface="Calibri"/>
                <a:cs typeface="Calibri"/>
              </a:rPr>
              <a:t>el </a:t>
            </a:r>
            <a:r>
              <a:rPr sz="2100" i="1" spc="1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100" i="1" spc="-5" dirty="0">
                <a:solidFill>
                  <a:srgbClr val="1E1C11"/>
                </a:solidFill>
                <a:latin typeface="Calibri"/>
                <a:cs typeface="Calibri"/>
              </a:rPr>
              <a:t>derecho</a:t>
            </a:r>
            <a:r>
              <a:rPr sz="2100" i="1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100" i="1" spc="-5" dirty="0">
                <a:solidFill>
                  <a:srgbClr val="1E1C11"/>
                </a:solidFill>
                <a:latin typeface="Calibri"/>
                <a:cs typeface="Calibri"/>
              </a:rPr>
              <a:t>al</a:t>
            </a:r>
            <a:r>
              <a:rPr sz="2100" i="1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100" i="1" spc="-5" dirty="0">
                <a:solidFill>
                  <a:srgbClr val="1E1C11"/>
                </a:solidFill>
                <a:latin typeface="Calibri"/>
                <a:cs typeface="Calibri"/>
              </a:rPr>
              <a:t>debido</a:t>
            </a:r>
            <a:r>
              <a:rPr sz="2100" i="1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100" i="1" spc="-10" dirty="0">
                <a:solidFill>
                  <a:srgbClr val="1E1C11"/>
                </a:solidFill>
                <a:latin typeface="Calibri"/>
                <a:cs typeface="Calibri"/>
              </a:rPr>
              <a:t>proceso</a:t>
            </a:r>
            <a:r>
              <a:rPr sz="2100" i="1" spc="-5" dirty="0">
                <a:solidFill>
                  <a:srgbClr val="1E1C11"/>
                </a:solidFill>
                <a:latin typeface="Calibri"/>
                <a:cs typeface="Calibri"/>
              </a:rPr>
              <a:t> del</a:t>
            </a:r>
            <a:r>
              <a:rPr sz="2100" i="1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100" i="1" spc="-15" dirty="0">
                <a:solidFill>
                  <a:srgbClr val="1E1C11"/>
                </a:solidFill>
                <a:latin typeface="Calibri"/>
                <a:cs typeface="Calibri"/>
              </a:rPr>
              <a:t>contratista</a:t>
            </a:r>
            <a:r>
              <a:rPr sz="2100" i="1" spc="-1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100" i="1" dirty="0">
                <a:solidFill>
                  <a:srgbClr val="1E1C11"/>
                </a:solidFill>
                <a:latin typeface="Calibri"/>
                <a:cs typeface="Calibri"/>
              </a:rPr>
              <a:t>y</a:t>
            </a:r>
            <a:r>
              <a:rPr sz="2100" i="1" spc="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100" i="1" spc="-10" dirty="0">
                <a:solidFill>
                  <a:srgbClr val="1E1C11"/>
                </a:solidFill>
                <a:latin typeface="Calibri"/>
                <a:cs typeface="Calibri"/>
              </a:rPr>
              <a:t>procede</a:t>
            </a:r>
            <a:r>
              <a:rPr sz="2100" i="1" spc="-5" dirty="0">
                <a:solidFill>
                  <a:srgbClr val="1E1C11"/>
                </a:solidFill>
                <a:latin typeface="Calibri"/>
                <a:cs typeface="Calibri"/>
              </a:rPr>
              <a:t> sólo</a:t>
            </a:r>
            <a:r>
              <a:rPr sz="2100" i="1" spc="459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100" i="1" spc="-10" dirty="0">
                <a:solidFill>
                  <a:srgbClr val="1E1C11"/>
                </a:solidFill>
                <a:latin typeface="Calibri"/>
                <a:cs typeface="Calibri"/>
              </a:rPr>
              <a:t>mientras</a:t>
            </a:r>
            <a:r>
              <a:rPr sz="2100" i="1" spc="45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100" i="1" spc="-15" dirty="0">
                <a:solidFill>
                  <a:srgbClr val="1E1C11"/>
                </a:solidFill>
                <a:latin typeface="Calibri"/>
                <a:cs typeface="Calibri"/>
              </a:rPr>
              <a:t>se </a:t>
            </a:r>
            <a:r>
              <a:rPr sz="2100" i="1" spc="-459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100" i="1" spc="-5" dirty="0">
                <a:solidFill>
                  <a:srgbClr val="1E1C11"/>
                </a:solidFill>
                <a:latin typeface="Calibri"/>
                <a:cs typeface="Calibri"/>
              </a:rPr>
              <a:t>halle</a:t>
            </a:r>
            <a:r>
              <a:rPr sz="2100" i="1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100" i="1" spc="-15" dirty="0">
                <a:solidFill>
                  <a:srgbClr val="1E1C11"/>
                </a:solidFill>
                <a:latin typeface="Calibri"/>
                <a:cs typeface="Calibri"/>
              </a:rPr>
              <a:t>pendiente</a:t>
            </a:r>
            <a:r>
              <a:rPr sz="2100" i="1" spc="-1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100" i="1" spc="-5" dirty="0">
                <a:solidFill>
                  <a:srgbClr val="1E1C11"/>
                </a:solidFill>
                <a:latin typeface="Calibri"/>
                <a:cs typeface="Calibri"/>
              </a:rPr>
              <a:t>la ejecución </a:t>
            </a:r>
            <a:r>
              <a:rPr sz="2100" i="1" spc="-10" dirty="0">
                <a:solidFill>
                  <a:srgbClr val="1E1C11"/>
                </a:solidFill>
                <a:latin typeface="Calibri"/>
                <a:cs typeface="Calibri"/>
              </a:rPr>
              <a:t>de</a:t>
            </a:r>
            <a:r>
              <a:rPr sz="2100" i="1" spc="-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100" i="1" dirty="0">
                <a:solidFill>
                  <a:srgbClr val="1E1C11"/>
                </a:solidFill>
                <a:latin typeface="Calibri"/>
                <a:cs typeface="Calibri"/>
              </a:rPr>
              <a:t>las </a:t>
            </a:r>
            <a:r>
              <a:rPr sz="2100" i="1" spc="-5" dirty="0">
                <a:solidFill>
                  <a:srgbClr val="1E1C11"/>
                </a:solidFill>
                <a:latin typeface="Calibri"/>
                <a:cs typeface="Calibri"/>
              </a:rPr>
              <a:t>obligaciones </a:t>
            </a:r>
            <a:r>
              <a:rPr sz="2100" i="1" dirty="0">
                <a:solidFill>
                  <a:srgbClr val="1E1C11"/>
                </a:solidFill>
                <a:latin typeface="Calibri"/>
                <a:cs typeface="Calibri"/>
              </a:rPr>
              <a:t>a </a:t>
            </a:r>
            <a:r>
              <a:rPr sz="2100" i="1" spc="-10" dirty="0">
                <a:solidFill>
                  <a:srgbClr val="1E1C11"/>
                </a:solidFill>
                <a:latin typeface="Calibri"/>
                <a:cs typeface="Calibri"/>
              </a:rPr>
              <a:t>cargo</a:t>
            </a:r>
            <a:r>
              <a:rPr sz="2100" i="1" spc="-5" dirty="0">
                <a:solidFill>
                  <a:srgbClr val="1E1C11"/>
                </a:solidFill>
                <a:latin typeface="Calibri"/>
                <a:cs typeface="Calibri"/>
              </a:rPr>
              <a:t> del</a:t>
            </a:r>
            <a:r>
              <a:rPr sz="2100" i="1" spc="459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100" i="1" spc="-15" dirty="0">
                <a:solidFill>
                  <a:srgbClr val="1E1C11"/>
                </a:solidFill>
                <a:latin typeface="Calibri"/>
                <a:cs typeface="Calibri"/>
              </a:rPr>
              <a:t>contratista. </a:t>
            </a:r>
            <a:r>
              <a:rPr sz="2100" i="1" spc="-459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100" i="1" dirty="0">
                <a:solidFill>
                  <a:srgbClr val="1E1C11"/>
                </a:solidFill>
                <a:latin typeface="Calibri"/>
                <a:cs typeface="Calibri"/>
              </a:rPr>
              <a:t>Así </a:t>
            </a:r>
            <a:r>
              <a:rPr sz="2100" i="1" spc="-5" dirty="0">
                <a:solidFill>
                  <a:srgbClr val="1E1C11"/>
                </a:solidFill>
                <a:latin typeface="Calibri"/>
                <a:cs typeface="Calibri"/>
              </a:rPr>
              <a:t>mismo podrán declarar </a:t>
            </a:r>
            <a:r>
              <a:rPr sz="2100" i="1" dirty="0">
                <a:solidFill>
                  <a:srgbClr val="1E1C11"/>
                </a:solidFill>
                <a:latin typeface="Calibri"/>
                <a:cs typeface="Calibri"/>
              </a:rPr>
              <a:t>el </a:t>
            </a:r>
            <a:r>
              <a:rPr sz="2100" i="1" spc="-5" dirty="0">
                <a:solidFill>
                  <a:srgbClr val="1E1C11"/>
                </a:solidFill>
                <a:latin typeface="Calibri"/>
                <a:cs typeface="Calibri"/>
              </a:rPr>
              <a:t>incumplimiento </a:t>
            </a:r>
            <a:r>
              <a:rPr sz="2100" i="1" spc="-10" dirty="0">
                <a:solidFill>
                  <a:srgbClr val="1E1C11"/>
                </a:solidFill>
                <a:latin typeface="Calibri"/>
                <a:cs typeface="Calibri"/>
              </a:rPr>
              <a:t>con </a:t>
            </a:r>
            <a:r>
              <a:rPr sz="2100" i="1" dirty="0">
                <a:solidFill>
                  <a:srgbClr val="1E1C11"/>
                </a:solidFill>
                <a:latin typeface="Calibri"/>
                <a:cs typeface="Calibri"/>
              </a:rPr>
              <a:t>el </a:t>
            </a:r>
            <a:r>
              <a:rPr sz="2100" i="1" spc="-10" dirty="0">
                <a:solidFill>
                  <a:srgbClr val="1E1C11"/>
                </a:solidFill>
                <a:latin typeface="Calibri"/>
                <a:cs typeface="Calibri"/>
              </a:rPr>
              <a:t>propósito de hacer </a:t>
            </a:r>
            <a:r>
              <a:rPr sz="2100" i="1" spc="-5" dirty="0">
                <a:solidFill>
                  <a:srgbClr val="1E1C11"/>
                </a:solidFill>
                <a:latin typeface="Calibri"/>
                <a:cs typeface="Calibri"/>
              </a:rPr>
              <a:t> efectiva</a:t>
            </a:r>
            <a:r>
              <a:rPr sz="2100" i="1" spc="-2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100" i="1" spc="-5" dirty="0">
                <a:solidFill>
                  <a:srgbClr val="1E1C11"/>
                </a:solidFill>
                <a:latin typeface="Calibri"/>
                <a:cs typeface="Calibri"/>
              </a:rPr>
              <a:t>la</a:t>
            </a:r>
            <a:r>
              <a:rPr sz="2100" i="1" spc="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100" i="1" dirty="0">
                <a:solidFill>
                  <a:srgbClr val="1E1C11"/>
                </a:solidFill>
                <a:latin typeface="Calibri"/>
                <a:cs typeface="Calibri"/>
              </a:rPr>
              <a:t>cláusula</a:t>
            </a:r>
            <a:r>
              <a:rPr sz="2100" i="1" spc="-1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100" i="1" spc="-5" dirty="0">
                <a:solidFill>
                  <a:srgbClr val="1E1C11"/>
                </a:solidFill>
                <a:latin typeface="Calibri"/>
                <a:cs typeface="Calibri"/>
              </a:rPr>
              <a:t>penal</a:t>
            </a:r>
            <a:r>
              <a:rPr sz="2100" i="1" spc="-1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100" i="1" spc="-5" dirty="0">
                <a:solidFill>
                  <a:srgbClr val="1E1C11"/>
                </a:solidFill>
                <a:latin typeface="Calibri"/>
                <a:cs typeface="Calibri"/>
              </a:rPr>
              <a:t>pecuniaria</a:t>
            </a:r>
            <a:r>
              <a:rPr sz="2100" i="1" spc="-1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100" i="1" dirty="0">
                <a:solidFill>
                  <a:srgbClr val="1E1C11"/>
                </a:solidFill>
                <a:latin typeface="Calibri"/>
                <a:cs typeface="Calibri"/>
              </a:rPr>
              <a:t>incluida</a:t>
            </a:r>
            <a:r>
              <a:rPr sz="2100" i="1" spc="-1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100" i="1" dirty="0">
                <a:solidFill>
                  <a:srgbClr val="1E1C11"/>
                </a:solidFill>
                <a:latin typeface="Calibri"/>
                <a:cs typeface="Calibri"/>
              </a:rPr>
              <a:t>en</a:t>
            </a:r>
            <a:r>
              <a:rPr sz="2100" i="1" spc="-1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100" i="1" dirty="0">
                <a:solidFill>
                  <a:srgbClr val="1E1C11"/>
                </a:solidFill>
                <a:latin typeface="Calibri"/>
                <a:cs typeface="Calibri"/>
              </a:rPr>
              <a:t>el</a:t>
            </a:r>
            <a:r>
              <a:rPr sz="2100" i="1" spc="-10" dirty="0">
                <a:solidFill>
                  <a:srgbClr val="1E1C11"/>
                </a:solidFill>
                <a:latin typeface="Calibri"/>
                <a:cs typeface="Calibri"/>
              </a:rPr>
              <a:t> contrato.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053CD0DF-15CB-4EAE-8BFF-071838A7FF4A}"/>
              </a:ext>
            </a:extLst>
          </p:cNvPr>
          <p:cNvSpPr txBox="1">
            <a:spLocks/>
          </p:cNvSpPr>
          <p:nvPr/>
        </p:nvSpPr>
        <p:spPr>
          <a:xfrm>
            <a:off x="3230571" y="455294"/>
            <a:ext cx="4977130" cy="10020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defRPr sz="3200" b="1" i="0">
                <a:solidFill>
                  <a:srgbClr val="00AFEF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27455" marR="5080" indent="-1215390">
              <a:spcBef>
                <a:spcPts val="105"/>
              </a:spcBef>
            </a:pPr>
            <a:r>
              <a:rPr lang="es-CO" kern="0" spc="-20" dirty="0">
                <a:solidFill>
                  <a:srgbClr val="006FC0"/>
                </a:solidFill>
                <a:latin typeface="Calibri"/>
                <a:cs typeface="Calibri"/>
              </a:rPr>
              <a:t>ACTUACIÓN </a:t>
            </a:r>
            <a:r>
              <a:rPr lang="es-CO" kern="0" spc="-30" dirty="0">
                <a:solidFill>
                  <a:srgbClr val="006FC0"/>
                </a:solidFill>
                <a:latin typeface="Calibri"/>
                <a:cs typeface="Calibri"/>
              </a:rPr>
              <a:t>SANCIONATORIA </a:t>
            </a:r>
            <a:r>
              <a:rPr lang="es-CO" kern="0" spc="-7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lang="es-CO" kern="0" spc="-15" dirty="0">
                <a:solidFill>
                  <a:srgbClr val="006FC0"/>
                </a:solidFill>
                <a:latin typeface="Calibri"/>
                <a:cs typeface="Calibri"/>
              </a:rPr>
              <a:t>CONTRACTUAL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36592" y="2084832"/>
            <a:ext cx="2715006" cy="39090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913758" y="1770379"/>
            <a:ext cx="2369185" cy="39116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006FC0"/>
                </a:solidFill>
                <a:latin typeface="Calibri"/>
                <a:cs typeface="Calibri"/>
              </a:rPr>
              <a:t>DEBIDO</a:t>
            </a:r>
            <a:r>
              <a:rPr sz="2400" spc="-5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006FC0"/>
                </a:solidFill>
                <a:latin typeface="Calibri"/>
                <a:cs typeface="Calibri"/>
              </a:rPr>
              <a:t>PROCESO: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034642" y="2501901"/>
            <a:ext cx="8126095" cy="2586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  <a:tabLst>
                <a:tab pos="577850" algn="l"/>
                <a:tab pos="649605" algn="l"/>
                <a:tab pos="1974214" algn="l"/>
                <a:tab pos="2205355" algn="l"/>
                <a:tab pos="2239010" algn="l"/>
                <a:tab pos="2482850" algn="l"/>
                <a:tab pos="2630805" algn="l"/>
                <a:tab pos="3195320" algn="l"/>
                <a:tab pos="3336925" algn="l"/>
                <a:tab pos="3803015" algn="l"/>
                <a:tab pos="4041140" algn="l"/>
                <a:tab pos="4464685" algn="l"/>
                <a:tab pos="5027295" algn="l"/>
                <a:tab pos="5767705" algn="l"/>
                <a:tab pos="5900420" algn="l"/>
                <a:tab pos="5929630" algn="l"/>
                <a:tab pos="6342380" algn="l"/>
                <a:tab pos="7308850" algn="l"/>
                <a:tab pos="7724775" algn="l"/>
                <a:tab pos="7889240" algn="l"/>
              </a:tabLst>
            </a:pPr>
            <a:r>
              <a:rPr sz="2400" spc="-60" dirty="0">
                <a:solidFill>
                  <a:srgbClr val="1E1C11"/>
                </a:solidFill>
                <a:latin typeface="Calibri"/>
                <a:cs typeface="Calibri"/>
              </a:rPr>
              <a:t>Todo</a:t>
            </a:r>
            <a:r>
              <a:rPr sz="2400" spc="11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1E1C11"/>
                </a:solidFill>
                <a:latin typeface="Calibri"/>
                <a:cs typeface="Calibri"/>
              </a:rPr>
              <a:t>requerimiento</a:t>
            </a:r>
            <a:r>
              <a:rPr sz="2400" spc="8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de</a:t>
            </a:r>
            <a:r>
              <a:rPr sz="2400" spc="10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1E1C11"/>
                </a:solidFill>
                <a:latin typeface="Calibri"/>
                <a:cs typeface="Calibri"/>
              </a:rPr>
              <a:t>cumplimiento</a:t>
            </a:r>
            <a:r>
              <a:rPr sz="2400" spc="8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debe</a:t>
            </a:r>
            <a:r>
              <a:rPr sz="2400" spc="10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15" dirty="0">
                <a:solidFill>
                  <a:srgbClr val="1E1C11"/>
                </a:solidFill>
                <a:latin typeface="Calibri"/>
                <a:cs typeface="Calibri"/>
              </a:rPr>
              <a:t>constar</a:t>
            </a:r>
            <a:r>
              <a:rPr sz="2400" spc="9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por</a:t>
            </a:r>
            <a:r>
              <a:rPr sz="2400" spc="10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escrito. 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L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a		ci</a:t>
            </a:r>
            <a:r>
              <a:rPr sz="2400" spc="-25" dirty="0">
                <a:solidFill>
                  <a:srgbClr val="1E1C11"/>
                </a:solidFill>
                <a:latin typeface="Calibri"/>
                <a:cs typeface="Calibri"/>
              </a:rPr>
              <a:t>t</a:t>
            </a:r>
            <a:r>
              <a:rPr sz="2400" spc="-10" dirty="0">
                <a:solidFill>
                  <a:srgbClr val="1E1C11"/>
                </a:solidFill>
                <a:latin typeface="Calibri"/>
                <a:cs typeface="Calibri"/>
              </a:rPr>
              <a:t>a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ci</a:t>
            </a:r>
            <a:r>
              <a:rPr sz="2400" spc="-15" dirty="0">
                <a:solidFill>
                  <a:srgbClr val="1E1C11"/>
                </a:solidFill>
                <a:latin typeface="Calibri"/>
                <a:cs typeface="Calibri"/>
              </a:rPr>
              <a:t>ó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n	a			audiencia		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d</a:t>
            </a:r>
            <a:r>
              <a:rPr sz="2400" spc="-15" dirty="0">
                <a:solidFill>
                  <a:srgbClr val="1E1C11"/>
                </a:solidFill>
                <a:latin typeface="Calibri"/>
                <a:cs typeface="Calibri"/>
              </a:rPr>
              <a:t>e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b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e	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se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r	a</a:t>
            </a:r>
            <a:r>
              <a:rPr sz="2400" spc="-20" dirty="0">
                <a:solidFill>
                  <a:srgbClr val="1E1C11"/>
                </a:solidFill>
                <a:latin typeface="Calibri"/>
                <a:cs typeface="Calibri"/>
              </a:rPr>
              <a:t>c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ompaña</a:t>
            </a:r>
            <a:r>
              <a:rPr sz="2400" spc="-20" dirty="0">
                <a:solidFill>
                  <a:srgbClr val="1E1C11"/>
                </a:solidFill>
                <a:latin typeface="Calibri"/>
                <a:cs typeface="Calibri"/>
              </a:rPr>
              <a:t>d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a	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d</a:t>
            </a:r>
            <a:r>
              <a:rPr sz="2400" spc="10" dirty="0">
                <a:solidFill>
                  <a:srgbClr val="1E1C11"/>
                </a:solidFill>
                <a:latin typeface="Calibri"/>
                <a:cs typeface="Calibri"/>
              </a:rPr>
              <a:t>e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l  </a:t>
            </a:r>
            <a:r>
              <a:rPr sz="2400" spc="-20" dirty="0">
                <a:solidFill>
                  <a:srgbClr val="1E1C11"/>
                </a:solidFill>
                <a:latin typeface="Calibri"/>
                <a:cs typeface="Calibri"/>
              </a:rPr>
              <a:t>c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or</a:t>
            </a:r>
            <a:r>
              <a:rPr sz="2400" spc="-40" dirty="0">
                <a:solidFill>
                  <a:srgbClr val="1E1C11"/>
                </a:solidFill>
                <a:latin typeface="Calibri"/>
                <a:cs typeface="Calibri"/>
              </a:rPr>
              <a:t>r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espond</a:t>
            </a:r>
            <a:r>
              <a:rPr sz="2400" spc="5" dirty="0">
                <a:solidFill>
                  <a:srgbClr val="1E1C11"/>
                </a:solidFill>
                <a:latin typeface="Calibri"/>
                <a:cs typeface="Calibri"/>
              </a:rPr>
              <a:t>i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e</a:t>
            </a:r>
            <a:r>
              <a:rPr sz="2400" spc="-20" dirty="0">
                <a:solidFill>
                  <a:srgbClr val="1E1C11"/>
                </a:solidFill>
                <a:latin typeface="Calibri"/>
                <a:cs typeface="Calibri"/>
              </a:rPr>
              <a:t>n</a:t>
            </a:r>
            <a:r>
              <a:rPr sz="2400" spc="-25" dirty="0">
                <a:solidFill>
                  <a:srgbClr val="1E1C11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e	i</a:t>
            </a:r>
            <a:r>
              <a:rPr sz="2400" spc="-15" dirty="0">
                <a:solidFill>
                  <a:srgbClr val="1E1C11"/>
                </a:solidFill>
                <a:latin typeface="Calibri"/>
                <a:cs typeface="Calibri"/>
              </a:rPr>
              <a:t>n</a:t>
            </a:r>
            <a:r>
              <a:rPr sz="2400" spc="-50" dirty="0">
                <a:solidFill>
                  <a:srgbClr val="1E1C11"/>
                </a:solidFill>
                <a:latin typeface="Calibri"/>
                <a:cs typeface="Calibri"/>
              </a:rPr>
              <a:t>f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or</a:t>
            </a:r>
            <a:r>
              <a:rPr sz="2400" spc="-15" dirty="0">
                <a:solidFill>
                  <a:srgbClr val="1E1C11"/>
                </a:solidFill>
                <a:latin typeface="Calibri"/>
                <a:cs typeface="Calibri"/>
              </a:rPr>
              <a:t>m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e		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d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e	inc</a:t>
            </a:r>
            <a:r>
              <a:rPr sz="2400" spc="-10" dirty="0">
                <a:solidFill>
                  <a:srgbClr val="1E1C11"/>
                </a:solidFill>
                <a:latin typeface="Calibri"/>
                <a:cs typeface="Calibri"/>
              </a:rPr>
              <a:t>um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plimi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e</a:t>
            </a:r>
            <a:r>
              <a:rPr sz="2400" spc="-25" dirty="0">
                <a:solidFill>
                  <a:srgbClr val="1E1C11"/>
                </a:solidFill>
                <a:latin typeface="Calibri"/>
                <a:cs typeface="Calibri"/>
              </a:rPr>
              <a:t>nt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o		elab</a:t>
            </a:r>
            <a:r>
              <a:rPr sz="2400" spc="-10" dirty="0">
                <a:solidFill>
                  <a:srgbClr val="1E1C11"/>
                </a:solidFill>
                <a:latin typeface="Calibri"/>
                <a:cs typeface="Calibri"/>
              </a:rPr>
              <a:t>o</a:t>
            </a:r>
            <a:r>
              <a:rPr sz="2400" spc="-45" dirty="0">
                <a:solidFill>
                  <a:srgbClr val="1E1C11"/>
                </a:solidFill>
                <a:latin typeface="Calibri"/>
                <a:cs typeface="Calibri"/>
              </a:rPr>
              <a:t>r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ado	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po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r	</a:t>
            </a:r>
            <a:r>
              <a:rPr sz="2400" spc="5" dirty="0">
                <a:solidFill>
                  <a:srgbClr val="1E1C11"/>
                </a:solidFill>
                <a:latin typeface="Calibri"/>
                <a:cs typeface="Calibri"/>
              </a:rPr>
              <a:t>el  </a:t>
            </a:r>
            <a:r>
              <a:rPr sz="2400" spc="-20" dirty="0">
                <a:solidFill>
                  <a:srgbClr val="1E1C11"/>
                </a:solidFill>
                <a:latin typeface="Calibri"/>
                <a:cs typeface="Calibri"/>
              </a:rPr>
              <a:t>supervisor,</a:t>
            </a:r>
            <a:r>
              <a:rPr sz="2400" spc="7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en</a:t>
            </a:r>
            <a:r>
              <a:rPr sz="2400" spc="5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el</a:t>
            </a:r>
            <a:r>
              <a:rPr sz="2400" spc="5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que</a:t>
            </a:r>
            <a:r>
              <a:rPr sz="2400" spc="5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se</a:t>
            </a:r>
            <a:r>
              <a:rPr sz="2400" spc="7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incluya</a:t>
            </a:r>
            <a:r>
              <a:rPr sz="2400" spc="5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los</a:t>
            </a:r>
            <a:r>
              <a:rPr sz="2400" spc="4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1E1C11"/>
                </a:solidFill>
                <a:latin typeface="Calibri"/>
                <a:cs typeface="Calibri"/>
              </a:rPr>
              <a:t>fundamentos</a:t>
            </a:r>
            <a:r>
              <a:rPr sz="2400" spc="5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de</a:t>
            </a:r>
            <a:r>
              <a:rPr sz="2400" spc="6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hecho</a:t>
            </a:r>
            <a:r>
              <a:rPr sz="2400" spc="5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15" dirty="0">
                <a:solidFill>
                  <a:srgbClr val="1E1C11"/>
                </a:solidFill>
                <a:latin typeface="Calibri"/>
                <a:cs typeface="Calibri"/>
              </a:rPr>
              <a:t>(fecha </a:t>
            </a:r>
            <a:r>
              <a:rPr sz="2400" spc="-53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d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e	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ocur</a:t>
            </a:r>
            <a:r>
              <a:rPr sz="2400" spc="-40" dirty="0">
                <a:solidFill>
                  <a:srgbClr val="1E1C11"/>
                </a:solidFill>
                <a:latin typeface="Calibri"/>
                <a:cs typeface="Calibri"/>
              </a:rPr>
              <a:t>r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encia)		y		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d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e	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de</a:t>
            </a:r>
            <a:r>
              <a:rPr sz="2400" spc="-35" dirty="0">
                <a:solidFill>
                  <a:srgbClr val="1E1C11"/>
                </a:solidFill>
                <a:latin typeface="Calibri"/>
                <a:cs typeface="Calibri"/>
              </a:rPr>
              <a:t>r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e</a:t>
            </a:r>
            <a:r>
              <a:rPr sz="2400" spc="5" dirty="0">
                <a:solidFill>
                  <a:srgbClr val="1E1C11"/>
                </a:solidFill>
                <a:latin typeface="Calibri"/>
                <a:cs typeface="Calibri"/>
              </a:rPr>
              <a:t>c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h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o	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(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c</a:t>
            </a:r>
            <a:r>
              <a:rPr sz="2400" spc="-15" dirty="0">
                <a:solidFill>
                  <a:srgbClr val="1E1C11"/>
                </a:solidFill>
                <a:latin typeface="Calibri"/>
                <a:cs typeface="Calibri"/>
              </a:rPr>
              <a:t>l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áusulas			o	e</a:t>
            </a:r>
            <a:r>
              <a:rPr sz="2400" spc="-25" dirty="0">
                <a:solidFill>
                  <a:srgbClr val="1E1C11"/>
                </a:solidFill>
                <a:latin typeface="Calibri"/>
                <a:cs typeface="Calibri"/>
              </a:rPr>
              <a:t>s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tipula</a:t>
            </a:r>
            <a:r>
              <a:rPr sz="2400" spc="-15" dirty="0">
                <a:solidFill>
                  <a:srgbClr val="1E1C11"/>
                </a:solidFill>
                <a:latin typeface="Calibri"/>
                <a:cs typeface="Calibri"/>
              </a:rPr>
              <a:t>c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io</a:t>
            </a:r>
            <a:r>
              <a:rPr sz="2400" spc="-10" dirty="0">
                <a:solidFill>
                  <a:srgbClr val="1E1C11"/>
                </a:solidFill>
                <a:latin typeface="Calibri"/>
                <a:cs typeface="Calibri"/>
              </a:rPr>
              <a:t>n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es  </a:t>
            </a:r>
            <a:r>
              <a:rPr sz="2400" spc="-10" dirty="0">
                <a:solidFill>
                  <a:srgbClr val="1E1C11"/>
                </a:solidFill>
                <a:latin typeface="Calibri"/>
                <a:cs typeface="Calibri"/>
              </a:rPr>
              <a:t>contractuales</a:t>
            </a:r>
            <a:r>
              <a:rPr sz="2400" spc="19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o</a:t>
            </a:r>
            <a:r>
              <a:rPr sz="2400" spc="19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1E1C11"/>
                </a:solidFill>
                <a:latin typeface="Calibri"/>
                <a:cs typeface="Calibri"/>
              </a:rPr>
              <a:t>legales</a:t>
            </a:r>
            <a:r>
              <a:rPr sz="2400" spc="18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desconocidas)</a:t>
            </a:r>
            <a:r>
              <a:rPr sz="2400" spc="21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de</a:t>
            </a:r>
            <a:r>
              <a:rPr sz="2400" spc="20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1E1C11"/>
                </a:solidFill>
                <a:latin typeface="Calibri"/>
                <a:cs typeface="Calibri"/>
              </a:rPr>
              <a:t>la</a:t>
            </a:r>
            <a:r>
              <a:rPr sz="2400" spc="20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actuación,</a:t>
            </a:r>
            <a:r>
              <a:rPr sz="2400" spc="20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la</a:t>
            </a:r>
            <a:r>
              <a:rPr sz="2400" spc="19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posible </a:t>
            </a:r>
            <a:r>
              <a:rPr sz="2400" spc="-53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tasación</a:t>
            </a:r>
            <a:r>
              <a:rPr sz="2400" spc="-3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de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 los</a:t>
            </a:r>
            <a:r>
              <a:rPr sz="2400" spc="-1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perjuicios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causados</a:t>
            </a:r>
            <a:r>
              <a:rPr sz="2400" spc="-1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a</a:t>
            </a:r>
            <a:r>
              <a:rPr sz="2400" spc="-1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la 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entidad.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42515" y="1580388"/>
            <a:ext cx="8296656" cy="415137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011781" y="1626234"/>
            <a:ext cx="7959090" cy="38696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 marR="5080" indent="-287020" algn="just">
              <a:lnSpc>
                <a:spcPct val="100099"/>
              </a:lnSpc>
              <a:spcBef>
                <a:spcPts val="95"/>
              </a:spcBef>
              <a:buFont typeface="Arial MT"/>
              <a:buChar char="•"/>
              <a:tabLst>
                <a:tab pos="299720" algn="l"/>
              </a:tabLst>
            </a:pPr>
            <a:r>
              <a:rPr b="1" spc="-10" dirty="0">
                <a:solidFill>
                  <a:srgbClr val="0F243E"/>
                </a:solidFill>
                <a:latin typeface="Calibri"/>
                <a:cs typeface="Calibri"/>
              </a:rPr>
              <a:t>PLANES </a:t>
            </a:r>
            <a:r>
              <a:rPr b="1" spc="-15" dirty="0">
                <a:solidFill>
                  <a:srgbClr val="0F243E"/>
                </a:solidFill>
                <a:latin typeface="Calibri"/>
                <a:cs typeface="Calibri"/>
              </a:rPr>
              <a:t>CONJUNTOS </a:t>
            </a:r>
            <a:r>
              <a:rPr b="1" dirty="0">
                <a:solidFill>
                  <a:srgbClr val="0F243E"/>
                </a:solidFill>
                <a:latin typeface="Calibri"/>
                <a:cs typeface="Calibri"/>
              </a:rPr>
              <a:t>DE </a:t>
            </a:r>
            <a:r>
              <a:rPr b="1" spc="-5" dirty="0">
                <a:solidFill>
                  <a:srgbClr val="0F243E"/>
                </a:solidFill>
                <a:latin typeface="Calibri"/>
                <a:cs typeface="Calibri"/>
              </a:rPr>
              <a:t>CONTINGENCIA </a:t>
            </a:r>
            <a:r>
              <a:rPr spc="-5" dirty="0">
                <a:solidFill>
                  <a:srgbClr val="0F243E"/>
                </a:solidFill>
                <a:latin typeface="Calibri"/>
                <a:cs typeface="Calibri"/>
              </a:rPr>
              <a:t>Cuando </a:t>
            </a:r>
            <a:r>
              <a:rPr dirty="0">
                <a:solidFill>
                  <a:srgbClr val="0F243E"/>
                </a:solidFill>
                <a:latin typeface="Calibri"/>
                <a:cs typeface="Calibri"/>
              </a:rPr>
              <a:t>el </a:t>
            </a:r>
            <a:r>
              <a:rPr spc="-10" dirty="0">
                <a:solidFill>
                  <a:srgbClr val="0F243E"/>
                </a:solidFill>
                <a:latin typeface="Calibri"/>
                <a:cs typeface="Calibri"/>
              </a:rPr>
              <a:t>porcentaje </a:t>
            </a:r>
            <a:r>
              <a:rPr dirty="0">
                <a:solidFill>
                  <a:srgbClr val="0F243E"/>
                </a:solidFill>
                <a:latin typeface="Calibri"/>
                <a:cs typeface="Calibri"/>
              </a:rPr>
              <a:t>de </a:t>
            </a:r>
            <a:r>
              <a:rPr spc="-5" dirty="0">
                <a:solidFill>
                  <a:srgbClr val="0F243E"/>
                </a:solidFill>
                <a:latin typeface="Calibri"/>
                <a:cs typeface="Calibri"/>
              </a:rPr>
              <a:t>incumplimiento </a:t>
            </a:r>
            <a:r>
              <a:rPr dirty="0">
                <a:solidFill>
                  <a:srgbClr val="0F243E"/>
                </a:solidFill>
                <a:latin typeface="Calibri"/>
                <a:cs typeface="Calibri"/>
              </a:rPr>
              <a:t> del </a:t>
            </a:r>
            <a:r>
              <a:rPr spc="-15" dirty="0">
                <a:solidFill>
                  <a:srgbClr val="0F243E"/>
                </a:solidFill>
                <a:latin typeface="Calibri"/>
                <a:cs typeface="Calibri"/>
              </a:rPr>
              <a:t>contratista </a:t>
            </a:r>
            <a:r>
              <a:rPr dirty="0">
                <a:solidFill>
                  <a:srgbClr val="0F243E"/>
                </a:solidFill>
                <a:latin typeface="Calibri"/>
                <a:cs typeface="Calibri"/>
              </a:rPr>
              <a:t>sea igual o menor al </a:t>
            </a:r>
            <a:r>
              <a:rPr spc="-5" dirty="0">
                <a:solidFill>
                  <a:srgbClr val="0F243E"/>
                </a:solidFill>
                <a:latin typeface="Calibri"/>
                <a:cs typeface="Calibri"/>
              </a:rPr>
              <a:t>3% </a:t>
            </a:r>
            <a:r>
              <a:rPr dirty="0">
                <a:solidFill>
                  <a:srgbClr val="0F243E"/>
                </a:solidFill>
                <a:latin typeface="Calibri"/>
                <a:cs typeface="Calibri"/>
              </a:rPr>
              <a:t>del </a:t>
            </a:r>
            <a:r>
              <a:rPr spc="-5" dirty="0">
                <a:solidFill>
                  <a:srgbClr val="0F243E"/>
                </a:solidFill>
                <a:latin typeface="Calibri"/>
                <a:cs typeface="Calibri"/>
              </a:rPr>
              <a:t>valor </a:t>
            </a:r>
            <a:r>
              <a:rPr spc="-10" dirty="0">
                <a:solidFill>
                  <a:srgbClr val="0F243E"/>
                </a:solidFill>
                <a:latin typeface="Calibri"/>
                <a:cs typeface="Calibri"/>
              </a:rPr>
              <a:t>total </a:t>
            </a:r>
            <a:r>
              <a:rPr dirty="0">
                <a:solidFill>
                  <a:srgbClr val="0F243E"/>
                </a:solidFill>
                <a:latin typeface="Calibri"/>
                <a:cs typeface="Calibri"/>
              </a:rPr>
              <a:t>del </a:t>
            </a:r>
            <a:r>
              <a:rPr spc="-20" dirty="0">
                <a:solidFill>
                  <a:srgbClr val="0F243E"/>
                </a:solidFill>
                <a:latin typeface="Calibri"/>
                <a:cs typeface="Calibri"/>
              </a:rPr>
              <a:t>contrato, </a:t>
            </a:r>
            <a:r>
              <a:rPr dirty="0">
                <a:solidFill>
                  <a:srgbClr val="0F243E"/>
                </a:solidFill>
                <a:latin typeface="Calibri"/>
                <a:cs typeface="Calibri"/>
              </a:rPr>
              <a:t>el supervisor o </a:t>
            </a:r>
            <a:r>
              <a:rPr spc="5"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0F243E"/>
                </a:solidFill>
                <a:latin typeface="Calibri"/>
                <a:cs typeface="Calibri"/>
              </a:rPr>
              <a:t>interventor</a:t>
            </a:r>
            <a:r>
              <a:rPr spc="-5"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0F243E"/>
                </a:solidFill>
                <a:latin typeface="Calibri"/>
                <a:cs typeface="Calibri"/>
              </a:rPr>
              <a:t>deberá</a:t>
            </a:r>
            <a:r>
              <a:rPr spc="-5"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spc="-25" dirty="0">
                <a:solidFill>
                  <a:srgbClr val="0F243E"/>
                </a:solidFill>
                <a:latin typeface="Calibri"/>
                <a:cs typeface="Calibri"/>
              </a:rPr>
              <a:t>adoptar,</a:t>
            </a:r>
            <a:r>
              <a:rPr spc="-20"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0F243E"/>
                </a:solidFill>
                <a:latin typeface="Calibri"/>
                <a:cs typeface="Calibri"/>
              </a:rPr>
              <a:t>junto</a:t>
            </a:r>
            <a:r>
              <a:rPr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0F243E"/>
                </a:solidFill>
                <a:latin typeface="Calibri"/>
                <a:cs typeface="Calibri"/>
              </a:rPr>
              <a:t>con</a:t>
            </a:r>
            <a:r>
              <a:rPr spc="-5"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0F243E"/>
                </a:solidFill>
                <a:latin typeface="Calibri"/>
                <a:cs typeface="Calibri"/>
              </a:rPr>
              <a:t>el</a:t>
            </a:r>
            <a:r>
              <a:rPr spc="5"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spc="-15" dirty="0">
                <a:solidFill>
                  <a:srgbClr val="0F243E"/>
                </a:solidFill>
                <a:latin typeface="Calibri"/>
                <a:cs typeface="Calibri"/>
              </a:rPr>
              <a:t>contratista,</a:t>
            </a:r>
            <a:r>
              <a:rPr spc="-10"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0F243E"/>
                </a:solidFill>
                <a:latin typeface="Calibri"/>
                <a:cs typeface="Calibri"/>
              </a:rPr>
              <a:t>un</a:t>
            </a:r>
            <a:r>
              <a:rPr spc="5"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0F243E"/>
                </a:solidFill>
                <a:latin typeface="Calibri"/>
                <a:cs typeface="Calibri"/>
              </a:rPr>
              <a:t>plan</a:t>
            </a:r>
            <a:r>
              <a:rPr dirty="0">
                <a:solidFill>
                  <a:srgbClr val="0F243E"/>
                </a:solidFill>
                <a:latin typeface="Calibri"/>
                <a:cs typeface="Calibri"/>
              </a:rPr>
              <a:t> de</a:t>
            </a:r>
            <a:r>
              <a:rPr spc="5"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0F243E"/>
                </a:solidFill>
                <a:latin typeface="Calibri"/>
                <a:cs typeface="Calibri"/>
              </a:rPr>
              <a:t>contingencia, </a:t>
            </a:r>
            <a:r>
              <a:rPr spc="-395"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0F243E"/>
                </a:solidFill>
                <a:latin typeface="Calibri"/>
                <a:cs typeface="Calibri"/>
              </a:rPr>
              <a:t>dentro </a:t>
            </a:r>
            <a:r>
              <a:rPr dirty="0">
                <a:solidFill>
                  <a:srgbClr val="0F243E"/>
                </a:solidFill>
                <a:latin typeface="Calibri"/>
                <a:cs typeface="Calibri"/>
              </a:rPr>
              <a:t>de </a:t>
            </a:r>
            <a:r>
              <a:rPr spc="-5" dirty="0">
                <a:solidFill>
                  <a:srgbClr val="0F243E"/>
                </a:solidFill>
                <a:latin typeface="Calibri"/>
                <a:cs typeface="Calibri"/>
              </a:rPr>
              <a:t>los quince (15) días hábiles </a:t>
            </a:r>
            <a:r>
              <a:rPr spc="-10" dirty="0">
                <a:solidFill>
                  <a:srgbClr val="0F243E"/>
                </a:solidFill>
                <a:latin typeface="Calibri"/>
                <a:cs typeface="Calibri"/>
              </a:rPr>
              <a:t>siguientes </a:t>
            </a:r>
            <a:r>
              <a:rPr dirty="0">
                <a:solidFill>
                  <a:srgbClr val="0F243E"/>
                </a:solidFill>
                <a:latin typeface="Calibri"/>
                <a:cs typeface="Calibri"/>
              </a:rPr>
              <a:t>a </a:t>
            </a:r>
            <a:r>
              <a:rPr spc="-5" dirty="0">
                <a:solidFill>
                  <a:srgbClr val="0F243E"/>
                </a:solidFill>
                <a:latin typeface="Calibri"/>
                <a:cs typeface="Calibri"/>
              </a:rPr>
              <a:t>la </a:t>
            </a:r>
            <a:r>
              <a:rPr spc="-10" dirty="0">
                <a:solidFill>
                  <a:srgbClr val="0F243E"/>
                </a:solidFill>
                <a:latin typeface="Calibri"/>
                <a:cs typeface="Calibri"/>
              </a:rPr>
              <a:t>fecha </a:t>
            </a:r>
            <a:r>
              <a:rPr spc="5" dirty="0">
                <a:solidFill>
                  <a:srgbClr val="0F243E"/>
                </a:solidFill>
                <a:latin typeface="Calibri"/>
                <a:cs typeface="Calibri"/>
              </a:rPr>
              <a:t>en </a:t>
            </a:r>
            <a:r>
              <a:rPr spc="-5" dirty="0">
                <a:solidFill>
                  <a:srgbClr val="0F243E"/>
                </a:solidFill>
                <a:latin typeface="Calibri"/>
                <a:cs typeface="Calibri"/>
              </a:rPr>
              <a:t>la </a:t>
            </a:r>
            <a:r>
              <a:rPr dirty="0">
                <a:solidFill>
                  <a:srgbClr val="0F243E"/>
                </a:solidFill>
                <a:latin typeface="Calibri"/>
                <a:cs typeface="Calibri"/>
              </a:rPr>
              <a:t>que se </a:t>
            </a:r>
            <a:r>
              <a:rPr spc="-5" dirty="0">
                <a:solidFill>
                  <a:srgbClr val="0F243E"/>
                </a:solidFill>
                <a:latin typeface="Calibri"/>
                <a:cs typeface="Calibri"/>
              </a:rPr>
              <a:t>alcance </a:t>
            </a:r>
            <a:r>
              <a:rPr spc="15" dirty="0">
                <a:solidFill>
                  <a:srgbClr val="0F243E"/>
                </a:solidFill>
                <a:latin typeface="Calibri"/>
                <a:cs typeface="Calibri"/>
              </a:rPr>
              <a:t>el </a:t>
            </a:r>
            <a:r>
              <a:rPr spc="20"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0F243E"/>
                </a:solidFill>
                <a:latin typeface="Calibri"/>
                <a:cs typeface="Calibri"/>
              </a:rPr>
              <a:t>porcentaje </a:t>
            </a:r>
            <a:r>
              <a:rPr spc="-5" dirty="0">
                <a:solidFill>
                  <a:srgbClr val="0F243E"/>
                </a:solidFill>
                <a:latin typeface="Calibri"/>
                <a:cs typeface="Calibri"/>
              </a:rPr>
              <a:t>anotado. El </a:t>
            </a:r>
            <a:r>
              <a:rPr dirty="0">
                <a:solidFill>
                  <a:srgbClr val="0F243E"/>
                </a:solidFill>
                <a:latin typeface="Calibri"/>
                <a:cs typeface="Calibri"/>
              </a:rPr>
              <a:t>plan de </a:t>
            </a:r>
            <a:r>
              <a:rPr spc="-10" dirty="0">
                <a:solidFill>
                  <a:srgbClr val="0F243E"/>
                </a:solidFill>
                <a:latin typeface="Calibri"/>
                <a:cs typeface="Calibri"/>
              </a:rPr>
              <a:t>contingencia </a:t>
            </a:r>
            <a:r>
              <a:rPr dirty="0">
                <a:solidFill>
                  <a:srgbClr val="0F243E"/>
                </a:solidFill>
                <a:latin typeface="Calibri"/>
                <a:cs typeface="Calibri"/>
              </a:rPr>
              <a:t>no puede </a:t>
            </a:r>
            <a:r>
              <a:rPr spc="-5" dirty="0">
                <a:solidFill>
                  <a:srgbClr val="0F243E"/>
                </a:solidFill>
                <a:latin typeface="Calibri"/>
                <a:cs typeface="Calibri"/>
              </a:rPr>
              <a:t>implicar </a:t>
            </a:r>
            <a:r>
              <a:rPr dirty="0">
                <a:solidFill>
                  <a:srgbClr val="0F243E"/>
                </a:solidFill>
                <a:latin typeface="Calibri"/>
                <a:cs typeface="Calibri"/>
              </a:rPr>
              <a:t>la </a:t>
            </a:r>
            <a:r>
              <a:rPr spc="-5" dirty="0">
                <a:solidFill>
                  <a:srgbClr val="0F243E"/>
                </a:solidFill>
                <a:latin typeface="Calibri"/>
                <a:cs typeface="Calibri"/>
              </a:rPr>
              <a:t>modificación </a:t>
            </a:r>
            <a:r>
              <a:rPr spc="15" dirty="0">
                <a:solidFill>
                  <a:srgbClr val="0F243E"/>
                </a:solidFill>
                <a:latin typeface="Calibri"/>
                <a:cs typeface="Calibri"/>
              </a:rPr>
              <a:t>el </a:t>
            </a:r>
            <a:r>
              <a:rPr spc="20"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spc="-15" dirty="0">
                <a:solidFill>
                  <a:srgbClr val="0F243E"/>
                </a:solidFill>
                <a:latin typeface="Calibri"/>
                <a:cs typeface="Calibri"/>
              </a:rPr>
              <a:t>contrato </a:t>
            </a:r>
            <a:r>
              <a:rPr dirty="0">
                <a:solidFill>
                  <a:srgbClr val="0F243E"/>
                </a:solidFill>
                <a:latin typeface="Calibri"/>
                <a:cs typeface="Calibri"/>
              </a:rPr>
              <a:t>y </a:t>
            </a:r>
            <a:r>
              <a:rPr spc="-10" dirty="0">
                <a:solidFill>
                  <a:srgbClr val="0F243E"/>
                </a:solidFill>
                <a:latin typeface="Calibri"/>
                <a:cs typeface="Calibri"/>
              </a:rPr>
              <a:t>buscará </a:t>
            </a:r>
            <a:r>
              <a:rPr dirty="0">
                <a:solidFill>
                  <a:srgbClr val="0F243E"/>
                </a:solidFill>
                <a:latin typeface="Calibri"/>
                <a:cs typeface="Calibri"/>
              </a:rPr>
              <a:t>que el </a:t>
            </a:r>
            <a:r>
              <a:rPr spc="-15" dirty="0">
                <a:solidFill>
                  <a:srgbClr val="0F243E"/>
                </a:solidFill>
                <a:latin typeface="Calibri"/>
                <a:cs typeface="Calibri"/>
              </a:rPr>
              <a:t>contratista </a:t>
            </a:r>
            <a:r>
              <a:rPr dirty="0">
                <a:solidFill>
                  <a:srgbClr val="0F243E"/>
                </a:solidFill>
                <a:latin typeface="Calibri"/>
                <a:cs typeface="Calibri"/>
              </a:rPr>
              <a:t>se </a:t>
            </a:r>
            <a:r>
              <a:rPr spc="-10" dirty="0">
                <a:solidFill>
                  <a:srgbClr val="0F243E"/>
                </a:solidFill>
                <a:latin typeface="Calibri"/>
                <a:cs typeface="Calibri"/>
              </a:rPr>
              <a:t>ponga </a:t>
            </a:r>
            <a:r>
              <a:rPr dirty="0">
                <a:solidFill>
                  <a:srgbClr val="0F243E"/>
                </a:solidFill>
                <a:latin typeface="Calibri"/>
                <a:cs typeface="Calibri"/>
              </a:rPr>
              <a:t>al </a:t>
            </a:r>
            <a:r>
              <a:rPr spc="-5" dirty="0">
                <a:solidFill>
                  <a:srgbClr val="0F243E"/>
                </a:solidFill>
                <a:latin typeface="Calibri"/>
                <a:cs typeface="Calibri"/>
              </a:rPr>
              <a:t>día </a:t>
            </a:r>
            <a:r>
              <a:rPr dirty="0">
                <a:solidFill>
                  <a:srgbClr val="0F243E"/>
                </a:solidFill>
                <a:latin typeface="Calibri"/>
                <a:cs typeface="Calibri"/>
              </a:rPr>
              <a:t>en </a:t>
            </a:r>
            <a:r>
              <a:rPr spc="5" dirty="0">
                <a:solidFill>
                  <a:srgbClr val="0F243E"/>
                </a:solidFill>
                <a:latin typeface="Calibri"/>
                <a:cs typeface="Calibri"/>
              </a:rPr>
              <a:t>el </a:t>
            </a:r>
            <a:r>
              <a:rPr spc="-5" dirty="0">
                <a:solidFill>
                  <a:srgbClr val="0F243E"/>
                </a:solidFill>
                <a:latin typeface="Calibri"/>
                <a:cs typeface="Calibri"/>
              </a:rPr>
              <a:t>cumplimiento </a:t>
            </a:r>
            <a:r>
              <a:rPr dirty="0">
                <a:solidFill>
                  <a:srgbClr val="0F243E"/>
                </a:solidFill>
                <a:latin typeface="Calibri"/>
                <a:cs typeface="Calibri"/>
              </a:rPr>
              <a:t>de </a:t>
            </a:r>
            <a:r>
              <a:rPr spc="-5" dirty="0">
                <a:solidFill>
                  <a:srgbClr val="0F243E"/>
                </a:solidFill>
                <a:latin typeface="Calibri"/>
                <a:cs typeface="Calibri"/>
              </a:rPr>
              <a:t>sus </a:t>
            </a:r>
            <a:r>
              <a:rPr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0F243E"/>
                </a:solidFill>
                <a:latin typeface="Calibri"/>
                <a:cs typeface="Calibri"/>
              </a:rPr>
              <a:t>obligaciones, </a:t>
            </a:r>
            <a:r>
              <a:rPr dirty="0">
                <a:solidFill>
                  <a:srgbClr val="0F243E"/>
                </a:solidFill>
                <a:latin typeface="Calibri"/>
                <a:cs typeface="Calibri"/>
              </a:rPr>
              <a:t>en </a:t>
            </a:r>
            <a:r>
              <a:rPr spc="-5" dirty="0">
                <a:solidFill>
                  <a:srgbClr val="0F243E"/>
                </a:solidFill>
                <a:latin typeface="Calibri"/>
                <a:cs typeface="Calibri"/>
              </a:rPr>
              <a:t>unos </a:t>
            </a:r>
            <a:r>
              <a:rPr spc="-10" dirty="0">
                <a:solidFill>
                  <a:srgbClr val="0F243E"/>
                </a:solidFill>
                <a:latin typeface="Calibri"/>
                <a:cs typeface="Calibri"/>
              </a:rPr>
              <a:t>plazos </a:t>
            </a:r>
            <a:r>
              <a:rPr spc="-5" dirty="0">
                <a:solidFill>
                  <a:srgbClr val="0F243E"/>
                </a:solidFill>
                <a:latin typeface="Calibri"/>
                <a:cs typeface="Calibri"/>
              </a:rPr>
              <a:t>determinados. De la aprobación </a:t>
            </a:r>
            <a:r>
              <a:rPr spc="5" dirty="0">
                <a:solidFill>
                  <a:srgbClr val="0F243E"/>
                </a:solidFill>
                <a:latin typeface="Calibri"/>
                <a:cs typeface="Calibri"/>
              </a:rPr>
              <a:t>de </a:t>
            </a:r>
            <a:r>
              <a:rPr spc="-5" dirty="0">
                <a:solidFill>
                  <a:srgbClr val="0F243E"/>
                </a:solidFill>
                <a:latin typeface="Calibri"/>
                <a:cs typeface="Calibri"/>
              </a:rPr>
              <a:t>dicho plan </a:t>
            </a:r>
            <a:r>
              <a:rPr dirty="0">
                <a:solidFill>
                  <a:srgbClr val="0F243E"/>
                </a:solidFill>
                <a:latin typeface="Calibri"/>
                <a:cs typeface="Calibri"/>
              </a:rPr>
              <a:t>se </a:t>
            </a:r>
            <a:r>
              <a:rPr spc="5"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0F243E"/>
                </a:solidFill>
                <a:latin typeface="Calibri"/>
                <a:cs typeface="Calibri"/>
              </a:rPr>
              <a:t>dejará</a:t>
            </a:r>
            <a:r>
              <a:rPr spc="-5"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0F243E"/>
                </a:solidFill>
                <a:latin typeface="Calibri"/>
                <a:cs typeface="Calibri"/>
              </a:rPr>
              <a:t>constancia</a:t>
            </a:r>
            <a:r>
              <a:rPr spc="-5"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0F243E"/>
                </a:solidFill>
                <a:latin typeface="Calibri"/>
                <a:cs typeface="Calibri"/>
              </a:rPr>
              <a:t>escrita</a:t>
            </a:r>
            <a:r>
              <a:rPr spc="-5"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0F243E"/>
                </a:solidFill>
                <a:latin typeface="Calibri"/>
                <a:cs typeface="Calibri"/>
              </a:rPr>
              <a:t>y</a:t>
            </a:r>
            <a:r>
              <a:rPr spc="5"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0F243E"/>
                </a:solidFill>
                <a:latin typeface="Calibri"/>
                <a:cs typeface="Calibri"/>
              </a:rPr>
              <a:t>se</a:t>
            </a:r>
            <a:r>
              <a:rPr spc="5"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0F243E"/>
                </a:solidFill>
                <a:latin typeface="Calibri"/>
                <a:cs typeface="Calibri"/>
              </a:rPr>
              <a:t>remitirá</a:t>
            </a:r>
            <a:r>
              <a:rPr spc="-5"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0F243E"/>
                </a:solidFill>
                <a:latin typeface="Calibri"/>
                <a:cs typeface="Calibri"/>
              </a:rPr>
              <a:t>informe</a:t>
            </a:r>
            <a:r>
              <a:rPr spc="-5"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0F243E"/>
                </a:solidFill>
                <a:latin typeface="Calibri"/>
                <a:cs typeface="Calibri"/>
              </a:rPr>
              <a:t>al</a:t>
            </a:r>
            <a:r>
              <a:rPr spc="5"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0F243E"/>
                </a:solidFill>
                <a:latin typeface="Calibri"/>
                <a:cs typeface="Calibri"/>
              </a:rPr>
              <a:t>ordenador</a:t>
            </a:r>
            <a:r>
              <a:rPr dirty="0">
                <a:solidFill>
                  <a:srgbClr val="0F243E"/>
                </a:solidFill>
                <a:latin typeface="Calibri"/>
                <a:cs typeface="Calibri"/>
              </a:rPr>
              <a:t> del</a:t>
            </a:r>
            <a:r>
              <a:rPr spc="5"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spc="-15" dirty="0">
                <a:solidFill>
                  <a:srgbClr val="0F243E"/>
                </a:solidFill>
                <a:latin typeface="Calibri"/>
                <a:cs typeface="Calibri"/>
              </a:rPr>
              <a:t>gasto</a:t>
            </a:r>
            <a:r>
              <a:rPr spc="-10"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0F243E"/>
                </a:solidFill>
                <a:latin typeface="Calibri"/>
                <a:cs typeface="Calibri"/>
              </a:rPr>
              <a:t>y</a:t>
            </a:r>
            <a:r>
              <a:rPr spc="5"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0F243E"/>
                </a:solidFill>
                <a:latin typeface="Calibri"/>
                <a:cs typeface="Calibri"/>
              </a:rPr>
              <a:t>al </a:t>
            </a:r>
            <a:r>
              <a:rPr spc="5"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spc="-20" dirty="0">
                <a:solidFill>
                  <a:srgbClr val="0F243E"/>
                </a:solidFill>
                <a:latin typeface="Calibri"/>
                <a:cs typeface="Calibri"/>
              </a:rPr>
              <a:t>asegurador.</a:t>
            </a:r>
            <a:r>
              <a:rPr spc="370"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0F243E"/>
                </a:solidFill>
                <a:latin typeface="Calibri"/>
                <a:cs typeface="Calibri"/>
              </a:rPr>
              <a:t>Una</a:t>
            </a:r>
            <a:r>
              <a:rPr spc="-5"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0F243E"/>
                </a:solidFill>
                <a:latin typeface="Calibri"/>
                <a:cs typeface="Calibri"/>
              </a:rPr>
              <a:t>vez</a:t>
            </a:r>
            <a:r>
              <a:rPr spc="-5"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0F243E"/>
                </a:solidFill>
                <a:latin typeface="Calibri"/>
                <a:cs typeface="Calibri"/>
              </a:rPr>
              <a:t>efectuado</a:t>
            </a:r>
            <a:r>
              <a:rPr spc="-5"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0F243E"/>
                </a:solidFill>
                <a:latin typeface="Calibri"/>
                <a:cs typeface="Calibri"/>
              </a:rPr>
              <a:t>el</a:t>
            </a:r>
            <a:r>
              <a:rPr spc="5"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0F243E"/>
                </a:solidFill>
                <a:latin typeface="Calibri"/>
                <a:cs typeface="Calibri"/>
              </a:rPr>
              <a:t>seguimiento</a:t>
            </a:r>
            <a:r>
              <a:rPr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0F243E"/>
                </a:solidFill>
                <a:latin typeface="Calibri"/>
                <a:cs typeface="Calibri"/>
              </a:rPr>
              <a:t>correspondiente</a:t>
            </a:r>
            <a:r>
              <a:rPr spc="-5"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0F243E"/>
                </a:solidFill>
                <a:latin typeface="Calibri"/>
                <a:cs typeface="Calibri"/>
              </a:rPr>
              <a:t>al</a:t>
            </a:r>
            <a:r>
              <a:rPr spc="5"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0F243E"/>
                </a:solidFill>
                <a:latin typeface="Calibri"/>
                <a:cs typeface="Calibri"/>
              </a:rPr>
              <a:t>plan</a:t>
            </a:r>
            <a:r>
              <a:rPr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spc="15" dirty="0">
                <a:solidFill>
                  <a:srgbClr val="0F243E"/>
                </a:solidFill>
                <a:latin typeface="Calibri"/>
                <a:cs typeface="Calibri"/>
              </a:rPr>
              <a:t>de </a:t>
            </a:r>
            <a:r>
              <a:rPr spc="20"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0F243E"/>
                </a:solidFill>
                <a:latin typeface="Calibri"/>
                <a:cs typeface="Calibri"/>
              </a:rPr>
              <a:t>contingencia,</a:t>
            </a:r>
            <a:r>
              <a:rPr spc="-5"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0F243E"/>
                </a:solidFill>
                <a:latin typeface="Calibri"/>
                <a:cs typeface="Calibri"/>
              </a:rPr>
              <a:t>sin</a:t>
            </a:r>
            <a:r>
              <a:rPr spc="5"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0F243E"/>
                </a:solidFill>
                <a:latin typeface="Calibri"/>
                <a:cs typeface="Calibri"/>
              </a:rPr>
              <a:t>que</a:t>
            </a:r>
            <a:r>
              <a:rPr spc="5"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0F243E"/>
                </a:solidFill>
                <a:latin typeface="Calibri"/>
                <a:cs typeface="Calibri"/>
              </a:rPr>
              <a:t>se</a:t>
            </a:r>
            <a:r>
              <a:rPr spc="5"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0F243E"/>
                </a:solidFill>
                <a:latin typeface="Calibri"/>
                <a:cs typeface="Calibri"/>
              </a:rPr>
              <a:t>superen</a:t>
            </a:r>
            <a:r>
              <a:rPr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0F243E"/>
                </a:solidFill>
                <a:latin typeface="Calibri"/>
                <a:cs typeface="Calibri"/>
              </a:rPr>
              <a:t>las</a:t>
            </a:r>
            <a:r>
              <a:rPr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0F243E"/>
                </a:solidFill>
                <a:latin typeface="Calibri"/>
                <a:cs typeface="Calibri"/>
              </a:rPr>
              <a:t>dificultades</a:t>
            </a:r>
            <a:r>
              <a:rPr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0F243E"/>
                </a:solidFill>
                <a:latin typeface="Calibri"/>
                <a:cs typeface="Calibri"/>
              </a:rPr>
              <a:t>presentadas,</a:t>
            </a:r>
            <a:r>
              <a:rPr spc="-5"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0F243E"/>
                </a:solidFill>
                <a:latin typeface="Calibri"/>
                <a:cs typeface="Calibri"/>
              </a:rPr>
              <a:t>el</a:t>
            </a:r>
            <a:r>
              <a:rPr spc="5"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0F243E"/>
                </a:solidFill>
                <a:latin typeface="Calibri"/>
                <a:cs typeface="Calibri"/>
              </a:rPr>
              <a:t>supervisor</a:t>
            </a:r>
            <a:r>
              <a:rPr spc="5"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0F243E"/>
                </a:solidFill>
                <a:latin typeface="Calibri"/>
                <a:cs typeface="Calibri"/>
              </a:rPr>
              <a:t>o </a:t>
            </a:r>
            <a:r>
              <a:rPr spc="5"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0F243E"/>
                </a:solidFill>
                <a:latin typeface="Calibri"/>
                <a:cs typeface="Calibri"/>
              </a:rPr>
              <a:t>interventor</a:t>
            </a:r>
            <a:r>
              <a:rPr spc="-5"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0F243E"/>
                </a:solidFill>
                <a:latin typeface="Calibri"/>
                <a:cs typeface="Calibri"/>
              </a:rPr>
              <a:t>deberá</a:t>
            </a:r>
            <a:r>
              <a:rPr spc="-5"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spc="-25" dirty="0">
                <a:solidFill>
                  <a:srgbClr val="0F243E"/>
                </a:solidFill>
                <a:latin typeface="Calibri"/>
                <a:cs typeface="Calibri"/>
              </a:rPr>
              <a:t>solicitar,</a:t>
            </a:r>
            <a:r>
              <a:rPr spc="-20"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0F243E"/>
                </a:solidFill>
                <a:latin typeface="Calibri"/>
                <a:cs typeface="Calibri"/>
              </a:rPr>
              <a:t>dentro</a:t>
            </a:r>
            <a:r>
              <a:rPr spc="-5"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0F243E"/>
                </a:solidFill>
                <a:latin typeface="Calibri"/>
                <a:cs typeface="Calibri"/>
              </a:rPr>
              <a:t>de</a:t>
            </a:r>
            <a:r>
              <a:rPr spc="5"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0F243E"/>
                </a:solidFill>
                <a:latin typeface="Calibri"/>
                <a:cs typeface="Calibri"/>
              </a:rPr>
              <a:t>los</a:t>
            </a:r>
            <a:r>
              <a:rPr dirty="0">
                <a:solidFill>
                  <a:srgbClr val="0F243E"/>
                </a:solidFill>
                <a:latin typeface="Calibri"/>
                <a:cs typeface="Calibri"/>
              </a:rPr>
              <a:t> ocho</a:t>
            </a:r>
            <a:r>
              <a:rPr spc="5"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0F243E"/>
                </a:solidFill>
                <a:latin typeface="Calibri"/>
                <a:cs typeface="Calibri"/>
              </a:rPr>
              <a:t>(8)</a:t>
            </a:r>
            <a:r>
              <a:rPr spc="5"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0F243E"/>
                </a:solidFill>
                <a:latin typeface="Calibri"/>
                <a:cs typeface="Calibri"/>
              </a:rPr>
              <a:t>días</a:t>
            </a:r>
            <a:r>
              <a:rPr dirty="0">
                <a:solidFill>
                  <a:srgbClr val="0F243E"/>
                </a:solidFill>
                <a:latin typeface="Calibri"/>
                <a:cs typeface="Calibri"/>
              </a:rPr>
              <a:t> hábiles</a:t>
            </a:r>
            <a:r>
              <a:rPr spc="5"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0F243E"/>
                </a:solidFill>
                <a:latin typeface="Calibri"/>
                <a:cs typeface="Calibri"/>
              </a:rPr>
              <a:t>siguientes,</a:t>
            </a:r>
            <a:r>
              <a:rPr spc="-5"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spc="15" dirty="0">
                <a:solidFill>
                  <a:srgbClr val="0F243E"/>
                </a:solidFill>
                <a:latin typeface="Calibri"/>
                <a:cs typeface="Calibri"/>
              </a:rPr>
              <a:t>el </a:t>
            </a:r>
            <a:r>
              <a:rPr spc="20"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spc="-15" dirty="0">
                <a:solidFill>
                  <a:srgbClr val="0F243E"/>
                </a:solidFill>
                <a:latin typeface="Calibri"/>
                <a:cs typeface="Calibri"/>
              </a:rPr>
              <a:t>trámite </a:t>
            </a:r>
            <a:r>
              <a:rPr dirty="0">
                <a:solidFill>
                  <a:srgbClr val="0F243E"/>
                </a:solidFill>
                <a:latin typeface="Calibri"/>
                <a:cs typeface="Calibri"/>
              </a:rPr>
              <a:t>de una actuación </a:t>
            </a:r>
            <a:r>
              <a:rPr spc="-10" dirty="0">
                <a:solidFill>
                  <a:srgbClr val="0F243E"/>
                </a:solidFill>
                <a:latin typeface="Calibri"/>
                <a:cs typeface="Calibri"/>
              </a:rPr>
              <a:t>administrativa </a:t>
            </a:r>
            <a:r>
              <a:rPr dirty="0">
                <a:solidFill>
                  <a:srgbClr val="0F243E"/>
                </a:solidFill>
                <a:latin typeface="Calibri"/>
                <a:cs typeface="Calibri"/>
              </a:rPr>
              <a:t>de </a:t>
            </a:r>
            <a:r>
              <a:rPr spc="-10" dirty="0">
                <a:solidFill>
                  <a:srgbClr val="0F243E"/>
                </a:solidFill>
                <a:latin typeface="Calibri"/>
                <a:cs typeface="Calibri"/>
              </a:rPr>
              <a:t>declaratoria </a:t>
            </a:r>
            <a:r>
              <a:rPr dirty="0">
                <a:solidFill>
                  <a:srgbClr val="0F243E"/>
                </a:solidFill>
                <a:latin typeface="Calibri"/>
                <a:cs typeface="Calibri"/>
              </a:rPr>
              <a:t>de </a:t>
            </a:r>
            <a:r>
              <a:rPr spc="-5" dirty="0">
                <a:solidFill>
                  <a:srgbClr val="0F243E"/>
                </a:solidFill>
                <a:latin typeface="Calibri"/>
                <a:cs typeface="Calibri"/>
              </a:rPr>
              <a:t>incumplimiento </a:t>
            </a:r>
            <a:r>
              <a:rPr spc="-10" dirty="0">
                <a:solidFill>
                  <a:srgbClr val="0F243E"/>
                </a:solidFill>
                <a:latin typeface="Calibri"/>
                <a:cs typeface="Calibri"/>
              </a:rPr>
              <a:t>total </a:t>
            </a:r>
            <a:r>
              <a:rPr dirty="0">
                <a:solidFill>
                  <a:srgbClr val="0F243E"/>
                </a:solidFill>
                <a:latin typeface="Calibri"/>
                <a:cs typeface="Calibri"/>
              </a:rPr>
              <a:t>o </a:t>
            </a:r>
            <a:r>
              <a:rPr spc="5"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0F243E"/>
                </a:solidFill>
                <a:latin typeface="Calibri"/>
                <a:cs typeface="Calibri"/>
              </a:rPr>
              <a:t>parcial,</a:t>
            </a:r>
            <a:r>
              <a:rPr spc="-5" dirty="0">
                <a:solidFill>
                  <a:srgbClr val="0F243E"/>
                </a:solidFill>
                <a:latin typeface="Calibri"/>
                <a:cs typeface="Calibri"/>
              </a:rPr>
              <a:t> preliminar</a:t>
            </a:r>
            <a:r>
              <a:rPr dirty="0">
                <a:solidFill>
                  <a:srgbClr val="0F243E"/>
                </a:solidFill>
                <a:latin typeface="Calibri"/>
                <a:cs typeface="Calibri"/>
              </a:rPr>
              <a:t> o</a:t>
            </a:r>
            <a:r>
              <a:rPr spc="5"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0F243E"/>
                </a:solidFill>
                <a:latin typeface="Calibri"/>
                <a:cs typeface="Calibri"/>
              </a:rPr>
              <a:t>definitivo,</a:t>
            </a:r>
            <a:r>
              <a:rPr spc="-5"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0F243E"/>
                </a:solidFill>
                <a:latin typeface="Calibri"/>
                <a:cs typeface="Calibri"/>
              </a:rPr>
              <a:t>del</a:t>
            </a:r>
            <a:r>
              <a:rPr spc="5"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spc="-20" dirty="0">
                <a:solidFill>
                  <a:srgbClr val="0F243E"/>
                </a:solidFill>
                <a:latin typeface="Calibri"/>
                <a:cs typeface="Calibri"/>
              </a:rPr>
              <a:t>contrato,</a:t>
            </a:r>
            <a:r>
              <a:rPr spc="-15"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0F243E"/>
                </a:solidFill>
                <a:latin typeface="Calibri"/>
                <a:cs typeface="Calibri"/>
              </a:rPr>
              <a:t>presentando</a:t>
            </a:r>
            <a:r>
              <a:rPr spc="-5"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0F243E"/>
                </a:solidFill>
                <a:latin typeface="Calibri"/>
                <a:cs typeface="Calibri"/>
              </a:rPr>
              <a:t>el</a:t>
            </a:r>
            <a:r>
              <a:rPr spc="5"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0F243E"/>
                </a:solidFill>
                <a:latin typeface="Calibri"/>
                <a:cs typeface="Calibri"/>
              </a:rPr>
              <a:t>informe </a:t>
            </a:r>
            <a:r>
              <a:rPr spc="-5"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0F243E"/>
                </a:solidFill>
                <a:latin typeface="Calibri"/>
                <a:cs typeface="Calibri"/>
              </a:rPr>
              <a:t>correspondiente,</a:t>
            </a:r>
            <a:r>
              <a:rPr spc="25"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0F243E"/>
                </a:solidFill>
                <a:latin typeface="Calibri"/>
                <a:cs typeface="Calibri"/>
              </a:rPr>
              <a:t>en</a:t>
            </a:r>
            <a:r>
              <a:rPr spc="15"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0F243E"/>
                </a:solidFill>
                <a:latin typeface="Calibri"/>
                <a:cs typeface="Calibri"/>
              </a:rPr>
              <a:t>los</a:t>
            </a:r>
            <a:r>
              <a:rPr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0F243E"/>
                </a:solidFill>
                <a:latin typeface="Calibri"/>
                <a:cs typeface="Calibri"/>
              </a:rPr>
              <a:t>términos</a:t>
            </a:r>
            <a:r>
              <a:rPr spc="10"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0F243E"/>
                </a:solidFill>
                <a:latin typeface="Calibri"/>
                <a:cs typeface="Calibri"/>
              </a:rPr>
              <a:t>previstos </a:t>
            </a:r>
            <a:r>
              <a:rPr dirty="0">
                <a:solidFill>
                  <a:srgbClr val="0F243E"/>
                </a:solidFill>
                <a:latin typeface="Calibri"/>
                <a:cs typeface="Calibri"/>
              </a:rPr>
              <a:t>en</a:t>
            </a:r>
            <a:r>
              <a:rPr spc="10"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0F243E"/>
                </a:solidFill>
                <a:latin typeface="Calibri"/>
                <a:cs typeface="Calibri"/>
              </a:rPr>
              <a:t>el</a:t>
            </a:r>
            <a:r>
              <a:rPr spc="5" dirty="0">
                <a:solidFill>
                  <a:srgbClr val="0F243E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0F243E"/>
                </a:solidFill>
                <a:latin typeface="Calibri"/>
                <a:cs typeface="Calibri"/>
              </a:rPr>
              <a:t>presente</a:t>
            </a:r>
            <a:r>
              <a:rPr dirty="0">
                <a:solidFill>
                  <a:srgbClr val="0F243E"/>
                </a:solidFill>
                <a:latin typeface="Calibri"/>
                <a:cs typeface="Calibri"/>
              </a:rPr>
              <a:t> manual.</a:t>
            </a:r>
            <a:endParaRPr>
              <a:latin typeface="Calibri"/>
              <a:cs typeface="Calibri"/>
            </a:endParaRPr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A0B51A63-9E7C-4836-B2A9-A425ECC32CA7}"/>
              </a:ext>
            </a:extLst>
          </p:cNvPr>
          <p:cNvSpPr txBox="1">
            <a:spLocks/>
          </p:cNvSpPr>
          <p:nvPr/>
        </p:nvSpPr>
        <p:spPr>
          <a:xfrm>
            <a:off x="2011781" y="620328"/>
            <a:ext cx="8839200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defRPr sz="3200" b="1" i="0">
                <a:solidFill>
                  <a:srgbClr val="00AFEF"/>
                </a:solidFill>
                <a:latin typeface="Arial"/>
                <a:ea typeface="+mj-ea"/>
                <a:cs typeface="Arial"/>
              </a:defRPr>
            </a:lvl1pPr>
          </a:lstStyle>
          <a:p>
            <a:pPr marL="411480" marR="5080" lvl="0" indent="-399415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200" b="1" i="0" u="none" strike="noStrike" kern="0" cap="none" spc="0" normalizeH="0" baseline="0" noProof="0" dirty="0">
                <a:ln>
                  <a:noFill/>
                </a:ln>
                <a:solidFill>
                  <a:srgbClr val="00AFE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DEBERES</a:t>
            </a:r>
            <a:r>
              <a:rPr kumimoji="0" lang="es-CO" sz="3200" b="1" i="0" u="none" strike="noStrike" kern="0" cap="none" spc="-35" normalizeH="0" baseline="0" noProof="0" dirty="0">
                <a:ln>
                  <a:noFill/>
                </a:ln>
                <a:solidFill>
                  <a:srgbClr val="00AFE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es-CO" sz="3200" b="1" i="0" u="none" strike="noStrike" kern="0" cap="none" spc="0" normalizeH="0" baseline="0" noProof="0" dirty="0">
                <a:ln>
                  <a:noFill/>
                </a:ln>
                <a:solidFill>
                  <a:srgbClr val="00AFE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FRENTE</a:t>
            </a:r>
            <a:r>
              <a:rPr kumimoji="0" lang="es-CO" sz="3200" b="1" i="0" u="none" strike="noStrike" kern="0" cap="none" spc="-175" normalizeH="0" baseline="0" noProof="0" dirty="0">
                <a:ln>
                  <a:noFill/>
                </a:ln>
                <a:solidFill>
                  <a:srgbClr val="00AFE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es-CO" sz="3200" b="1" i="0" u="none" strike="noStrike" kern="0" cap="none" spc="0" normalizeH="0" baseline="0" noProof="0" dirty="0">
                <a:ln>
                  <a:noFill/>
                </a:ln>
                <a:solidFill>
                  <a:srgbClr val="00AFE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AL </a:t>
            </a:r>
            <a:r>
              <a:rPr kumimoji="0" lang="es-CO" sz="3200" b="1" i="0" u="none" strike="noStrike" kern="0" cap="none" spc="-5" normalizeH="0" baseline="0" noProof="0" dirty="0">
                <a:ln>
                  <a:noFill/>
                </a:ln>
                <a:solidFill>
                  <a:srgbClr val="00AFE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INCUMPLIMIENTO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42515" y="1581911"/>
            <a:ext cx="8296656" cy="469696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011781" y="1635379"/>
            <a:ext cx="7957184" cy="4460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marR="5080" indent="-287020" algn="just">
              <a:spcBef>
                <a:spcPts val="100"/>
              </a:spcBef>
              <a:buChar char="•"/>
              <a:tabLst>
                <a:tab pos="299720" algn="l"/>
              </a:tabLst>
            </a:pP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Elaborar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y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presentar dentro de los ocho (8) días hábiles siguientes, a los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hechos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constitutivos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incumplimiento,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los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informes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correspondientes,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junto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con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todos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los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soportes,</a:t>
            </a:r>
            <a:r>
              <a:rPr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para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que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la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entidad</a:t>
            </a:r>
            <a:r>
              <a:rPr spc="49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promueva</a:t>
            </a:r>
            <a:r>
              <a:rPr spc="49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las </a:t>
            </a:r>
            <a:r>
              <a:rPr spc="-49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actuaciones administrativas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o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judiciales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a </a:t>
            </a:r>
            <a:r>
              <a:rPr spc="-10" dirty="0">
                <a:solidFill>
                  <a:srgbClr val="1E1C11"/>
                </a:solidFill>
                <a:latin typeface="Arial MT"/>
                <a:cs typeface="Arial MT"/>
              </a:rPr>
              <a:t>que haya </a:t>
            </a:r>
            <a:r>
              <a:rPr spc="-20" dirty="0">
                <a:solidFill>
                  <a:srgbClr val="1E1C11"/>
                </a:solidFill>
                <a:latin typeface="Arial MT"/>
                <a:cs typeface="Arial MT"/>
              </a:rPr>
              <a:t>lugar.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Ajustar dichos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informes en el plazo máximo de cinco (5) días calendario, cuando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así </a:t>
            </a:r>
            <a:r>
              <a:rPr spc="-10" dirty="0">
                <a:solidFill>
                  <a:srgbClr val="1E1C11"/>
                </a:solidFill>
                <a:latin typeface="Arial MT"/>
                <a:cs typeface="Arial MT"/>
              </a:rPr>
              <a:t>lo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10" dirty="0">
                <a:solidFill>
                  <a:srgbClr val="1E1C11"/>
                </a:solidFill>
                <a:latin typeface="Arial MT"/>
                <a:cs typeface="Arial MT"/>
              </a:rPr>
              <a:t>exija</a:t>
            </a:r>
            <a:r>
              <a:rPr spc="2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la Dirección</a:t>
            </a:r>
            <a:r>
              <a:rPr spc="-8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Administrativa</a:t>
            </a:r>
            <a:r>
              <a:rPr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o el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Director</a:t>
            </a:r>
            <a:r>
              <a:rPr spc="1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Regional.</a:t>
            </a:r>
            <a:endParaRPr>
              <a:latin typeface="Arial MT"/>
              <a:cs typeface="Arial MT"/>
            </a:endParaRPr>
          </a:p>
          <a:p>
            <a:pPr>
              <a:spcBef>
                <a:spcPts val="30"/>
              </a:spcBef>
              <a:buClr>
                <a:srgbClr val="1E1C11"/>
              </a:buClr>
              <a:buFont typeface="Arial MT"/>
              <a:buChar char="•"/>
            </a:pPr>
            <a:endParaRPr sz="1850">
              <a:latin typeface="Arial MT"/>
              <a:cs typeface="Arial MT"/>
            </a:endParaRPr>
          </a:p>
          <a:p>
            <a:pPr marL="299085" marR="5080" indent="-287020" algn="just">
              <a:spcBef>
                <a:spcPts val="5"/>
              </a:spcBef>
              <a:buChar char="•"/>
              <a:tabLst>
                <a:tab pos="299720" algn="l"/>
              </a:tabLst>
            </a:pP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Acompañar el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trámite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de las actuaciones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administrativas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sancionatorias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contractuales que se adelanten, rendir los informes, testimonios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y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practicar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las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pruebas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que</a:t>
            </a:r>
            <a:r>
              <a:rPr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se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requieran,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conducentes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a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demostrar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el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estado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10" dirty="0">
                <a:solidFill>
                  <a:srgbClr val="1E1C11"/>
                </a:solidFill>
                <a:latin typeface="Arial MT"/>
                <a:cs typeface="Arial MT"/>
              </a:rPr>
              <a:t>de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 cumplimiento del contrato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y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los posibles perjuicios causados a la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entidad </a:t>
            </a:r>
            <a:r>
              <a:rPr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con</a:t>
            </a:r>
            <a:r>
              <a:rPr spc="-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el</a:t>
            </a:r>
            <a:r>
              <a:rPr spc="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incumplimiento</a:t>
            </a:r>
            <a:r>
              <a:rPr spc="2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del</a:t>
            </a:r>
            <a:r>
              <a:rPr spc="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contratista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vigilado.</a:t>
            </a:r>
            <a:endParaRPr>
              <a:latin typeface="Arial MT"/>
              <a:cs typeface="Arial MT"/>
            </a:endParaRPr>
          </a:p>
          <a:p>
            <a:pPr>
              <a:spcBef>
                <a:spcPts val="35"/>
              </a:spcBef>
              <a:buClr>
                <a:srgbClr val="1E1C11"/>
              </a:buClr>
              <a:buFont typeface="Arial MT"/>
              <a:buChar char="•"/>
            </a:pPr>
            <a:endParaRPr sz="1850">
              <a:latin typeface="Arial MT"/>
              <a:cs typeface="Arial MT"/>
            </a:endParaRPr>
          </a:p>
          <a:p>
            <a:pPr marL="299085" marR="5080" indent="-287020" algn="just">
              <a:buChar char="•"/>
              <a:tabLst>
                <a:tab pos="299720" algn="l"/>
              </a:tabLst>
            </a:pP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Promover la declaración de los siniestros que se presenten en la ejecución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del contrato o postcontractuales, lo que incluye presentar los informes,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valoraciones</a:t>
            </a:r>
            <a:r>
              <a:rPr spc="2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y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demás</a:t>
            </a:r>
            <a:r>
              <a:rPr spc="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pruebas</a:t>
            </a:r>
            <a:r>
              <a:rPr spc="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que</a:t>
            </a:r>
            <a:r>
              <a:rPr spc="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sustenten</a:t>
            </a:r>
            <a:r>
              <a:rPr spc="-1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la</a:t>
            </a:r>
            <a:r>
              <a:rPr spc="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actuación</a:t>
            </a:r>
            <a:r>
              <a:rPr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de la</a:t>
            </a:r>
            <a:r>
              <a:rPr spc="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entidad.</a:t>
            </a:r>
            <a:endParaRPr>
              <a:latin typeface="Arial MT"/>
              <a:cs typeface="Arial MT"/>
            </a:endParaRPr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C2EEA743-FFD1-457F-BC24-29A20C16213B}"/>
              </a:ext>
            </a:extLst>
          </p:cNvPr>
          <p:cNvSpPr txBox="1">
            <a:spLocks/>
          </p:cNvSpPr>
          <p:nvPr/>
        </p:nvSpPr>
        <p:spPr>
          <a:xfrm>
            <a:off x="2011781" y="620328"/>
            <a:ext cx="8839200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defRPr sz="3200" b="1" i="0">
                <a:solidFill>
                  <a:srgbClr val="00AFEF"/>
                </a:solidFill>
                <a:latin typeface="Arial"/>
                <a:ea typeface="+mj-ea"/>
                <a:cs typeface="Arial"/>
              </a:defRPr>
            </a:lvl1pPr>
          </a:lstStyle>
          <a:p>
            <a:pPr marL="411480" marR="5080" lvl="0" indent="-399415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200" b="1" i="0" u="none" strike="noStrike" kern="0" cap="none" spc="0" normalizeH="0" baseline="0" noProof="0" dirty="0">
                <a:ln>
                  <a:noFill/>
                </a:ln>
                <a:solidFill>
                  <a:srgbClr val="00AFE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DEBERES</a:t>
            </a:r>
            <a:r>
              <a:rPr kumimoji="0" lang="es-CO" sz="3200" b="1" i="0" u="none" strike="noStrike" kern="0" cap="none" spc="-35" normalizeH="0" baseline="0" noProof="0" dirty="0">
                <a:ln>
                  <a:noFill/>
                </a:ln>
                <a:solidFill>
                  <a:srgbClr val="00AFE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es-CO" sz="3200" b="1" i="0" u="none" strike="noStrike" kern="0" cap="none" spc="0" normalizeH="0" baseline="0" noProof="0" dirty="0">
                <a:ln>
                  <a:noFill/>
                </a:ln>
                <a:solidFill>
                  <a:srgbClr val="00AFE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FRENTE</a:t>
            </a:r>
            <a:r>
              <a:rPr kumimoji="0" lang="es-CO" sz="3200" b="1" i="0" u="none" strike="noStrike" kern="0" cap="none" spc="-175" normalizeH="0" baseline="0" noProof="0" dirty="0">
                <a:ln>
                  <a:noFill/>
                </a:ln>
                <a:solidFill>
                  <a:srgbClr val="00AFE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es-CO" sz="3200" b="1" i="0" u="none" strike="noStrike" kern="0" cap="none" spc="0" normalizeH="0" baseline="0" noProof="0" dirty="0">
                <a:ln>
                  <a:noFill/>
                </a:ln>
                <a:solidFill>
                  <a:srgbClr val="00AFE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AL </a:t>
            </a:r>
            <a:r>
              <a:rPr kumimoji="0" lang="es-CO" sz="3200" b="1" i="0" u="none" strike="noStrike" kern="0" cap="none" spc="-5" normalizeH="0" baseline="0" noProof="0" dirty="0">
                <a:ln>
                  <a:noFill/>
                </a:ln>
                <a:solidFill>
                  <a:srgbClr val="00AFE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INCUMPLIMIENTO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470148" y="1309116"/>
            <a:ext cx="4878070" cy="400050"/>
            <a:chOff x="1946148" y="1309116"/>
            <a:chExt cx="4878070" cy="4000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46148" y="1309116"/>
              <a:ext cx="3027426" cy="40005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97908" y="1309116"/>
              <a:ext cx="544829" cy="40005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40224" y="1309116"/>
              <a:ext cx="1983485" cy="400050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647058" y="995249"/>
            <a:ext cx="4528820" cy="391795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solidFill>
                  <a:srgbClr val="006FC0"/>
                </a:solidFill>
              </a:rPr>
              <a:t>PROCEDIMIENTO</a:t>
            </a:r>
            <a:r>
              <a:rPr sz="2400" spc="-5" dirty="0">
                <a:solidFill>
                  <a:srgbClr val="006FC0"/>
                </a:solidFill>
              </a:rPr>
              <a:t> </a:t>
            </a:r>
            <a:r>
              <a:rPr sz="2400" dirty="0">
                <a:solidFill>
                  <a:srgbClr val="006FC0"/>
                </a:solidFill>
              </a:rPr>
              <a:t>–</a:t>
            </a:r>
            <a:r>
              <a:rPr sz="2400" spc="-100" dirty="0">
                <a:solidFill>
                  <a:srgbClr val="006FC0"/>
                </a:solidFill>
              </a:rPr>
              <a:t> </a:t>
            </a:r>
            <a:r>
              <a:rPr sz="2400" spc="-70" dirty="0">
                <a:solidFill>
                  <a:srgbClr val="006FC0"/>
                </a:solidFill>
              </a:rPr>
              <a:t>ART.</a:t>
            </a:r>
            <a:r>
              <a:rPr sz="2400" spc="-5" dirty="0">
                <a:solidFill>
                  <a:srgbClr val="006FC0"/>
                </a:solidFill>
              </a:rPr>
              <a:t> </a:t>
            </a:r>
            <a:r>
              <a:rPr sz="2400" dirty="0">
                <a:solidFill>
                  <a:srgbClr val="006FC0"/>
                </a:solidFill>
              </a:rPr>
              <a:t>86</a:t>
            </a:r>
            <a:r>
              <a:rPr sz="2400" spc="-20" dirty="0">
                <a:solidFill>
                  <a:srgbClr val="006FC0"/>
                </a:solidFill>
              </a:rPr>
              <a:t> </a:t>
            </a:r>
            <a:r>
              <a:rPr sz="2400" dirty="0">
                <a:solidFill>
                  <a:srgbClr val="006FC0"/>
                </a:solidFill>
              </a:rPr>
              <a:t>EA</a:t>
            </a:r>
            <a:endParaRPr sz="2400"/>
          </a:p>
        </p:txBody>
      </p:sp>
      <p:grpSp>
        <p:nvGrpSpPr>
          <p:cNvPr id="7" name="object 7"/>
          <p:cNvGrpSpPr/>
          <p:nvPr/>
        </p:nvGrpSpPr>
        <p:grpSpPr>
          <a:xfrm>
            <a:off x="1997964" y="1898904"/>
            <a:ext cx="2459355" cy="1892300"/>
            <a:chOff x="473963" y="1898904"/>
            <a:chExt cx="2459355" cy="1892300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49451" y="2217420"/>
              <a:ext cx="212597" cy="157352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73963" y="1898904"/>
              <a:ext cx="2458974" cy="1331214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2137969" y="2201671"/>
            <a:ext cx="2124075" cy="6489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715" algn="ctr">
              <a:lnSpc>
                <a:spcPts val="1675"/>
              </a:lnSpc>
              <a:spcBef>
                <a:spcPts val="100"/>
              </a:spcBef>
            </a:pPr>
            <a:r>
              <a:rPr sz="1500" b="1" dirty="0">
                <a:solidFill>
                  <a:srgbClr val="FFFFFF"/>
                </a:solidFill>
                <a:latin typeface="Arial"/>
                <a:cs typeface="Arial"/>
              </a:rPr>
              <a:t>CI</a:t>
            </a:r>
            <a:r>
              <a:rPr sz="1500" b="1" spc="-12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500" b="1" spc="-4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500" b="1" spc="-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5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500" b="1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7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500" b="1" spc="-5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500" b="1" spc="-15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500" b="1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500" b="1" spc="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500" b="1" spc="-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500" b="1" spc="-1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500" b="1" spc="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500" b="1" spc="-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endParaRPr sz="1500">
              <a:latin typeface="Arial"/>
              <a:cs typeface="Arial"/>
            </a:endParaRPr>
          </a:p>
          <a:p>
            <a:pPr algn="ctr">
              <a:lnSpc>
                <a:spcPts val="1555"/>
              </a:lnSpc>
            </a:pPr>
            <a:r>
              <a:rPr sz="1500" b="1" spc="-35" dirty="0">
                <a:solidFill>
                  <a:srgbClr val="FFFFFF"/>
                </a:solidFill>
                <a:latin typeface="Arial"/>
                <a:cs typeface="Arial"/>
              </a:rPr>
              <a:t>AL</a:t>
            </a:r>
            <a:r>
              <a:rPr sz="1500" b="1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30" dirty="0">
                <a:solidFill>
                  <a:srgbClr val="FFFFFF"/>
                </a:solidFill>
                <a:latin typeface="Arial"/>
                <a:cs typeface="Arial"/>
              </a:rPr>
              <a:t>CONTRATISTA</a:t>
            </a:r>
            <a:r>
              <a:rPr sz="15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500" b="1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35" dirty="0">
                <a:solidFill>
                  <a:srgbClr val="FFFFFF"/>
                </a:solidFill>
                <a:latin typeface="Arial"/>
                <a:cs typeface="Arial"/>
              </a:rPr>
              <a:t>AL</a:t>
            </a:r>
            <a:endParaRPr sz="1500">
              <a:latin typeface="Arial"/>
              <a:cs typeface="Arial"/>
            </a:endParaRPr>
          </a:p>
          <a:p>
            <a:pPr marR="394335" algn="ctr">
              <a:lnSpc>
                <a:spcPts val="1680"/>
              </a:lnSpc>
            </a:pPr>
            <a:r>
              <a:rPr sz="1500" b="1" spc="-10" dirty="0">
                <a:solidFill>
                  <a:srgbClr val="FFFFFF"/>
                </a:solidFill>
                <a:latin typeface="Arial"/>
                <a:cs typeface="Arial"/>
              </a:rPr>
              <a:t>GARANTE</a:t>
            </a:r>
            <a:endParaRPr sz="150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2008632" y="3456432"/>
            <a:ext cx="2376805" cy="1892300"/>
            <a:chOff x="484631" y="3456432"/>
            <a:chExt cx="2376805" cy="1892300"/>
          </a:xfrm>
        </p:grpSpPr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49451" y="3774948"/>
              <a:ext cx="212597" cy="157353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84631" y="3456432"/>
              <a:ext cx="2376678" cy="1331214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2433624" y="3660776"/>
            <a:ext cx="1529080" cy="845819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12700" marR="5080" indent="-1270" algn="ctr">
              <a:lnSpc>
                <a:spcPct val="86200"/>
              </a:lnSpc>
              <a:spcBef>
                <a:spcPts val="345"/>
              </a:spcBef>
            </a:pPr>
            <a:r>
              <a:rPr sz="1500" b="1" spc="-10" dirty="0">
                <a:solidFill>
                  <a:srgbClr val="FFFFFF"/>
                </a:solidFill>
                <a:latin typeface="Arial"/>
                <a:cs typeface="Arial"/>
              </a:rPr>
              <a:t>DESARROLLO </a:t>
            </a:r>
            <a:r>
              <a:rPr sz="15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FFFFFF"/>
                </a:solidFill>
                <a:latin typeface="Arial"/>
                <a:cs typeface="Arial"/>
              </a:rPr>
              <a:t>AUDIENCIA </a:t>
            </a:r>
            <a:r>
              <a:rPr sz="1500" b="1" dirty="0">
                <a:solidFill>
                  <a:srgbClr val="FFFFFF"/>
                </a:solidFill>
                <a:latin typeface="Arial"/>
                <a:cs typeface="Arial"/>
              </a:rPr>
              <a:t>– </a:t>
            </a:r>
            <a:r>
              <a:rPr sz="15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5" dirty="0">
                <a:solidFill>
                  <a:srgbClr val="FFFFFF"/>
                </a:solidFill>
                <a:latin typeface="Arial"/>
                <a:cs typeface="Arial"/>
              </a:rPr>
              <a:t>EXPOSICÍÓN</a:t>
            </a:r>
            <a:r>
              <a:rPr sz="15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5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1500" b="1" spc="-4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5" dirty="0">
                <a:solidFill>
                  <a:srgbClr val="FFFFFF"/>
                </a:solidFill>
                <a:latin typeface="Arial"/>
                <a:cs typeface="Arial"/>
              </a:rPr>
              <a:t>HECHOS</a:t>
            </a:r>
            <a:endParaRPr sz="150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2008631" y="5013973"/>
            <a:ext cx="3448050" cy="1331595"/>
            <a:chOff x="484631" y="5013972"/>
            <a:chExt cx="3448050" cy="1331595"/>
          </a:xfrm>
        </p:grpSpPr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46987" y="5233415"/>
              <a:ext cx="2885693" cy="21259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84631" y="5013972"/>
              <a:ext cx="2376678" cy="1331214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2249221" y="5119497"/>
            <a:ext cx="1899285" cy="1042669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12700" marR="5080" algn="ctr">
              <a:lnSpc>
                <a:spcPct val="86200"/>
              </a:lnSpc>
              <a:spcBef>
                <a:spcPts val="345"/>
              </a:spcBef>
            </a:pPr>
            <a:r>
              <a:rPr sz="1500" b="1" spc="-5" dirty="0">
                <a:solidFill>
                  <a:srgbClr val="FFFFFF"/>
                </a:solidFill>
                <a:latin typeface="Arial"/>
                <a:cs typeface="Arial"/>
              </a:rPr>
              <a:t>CONCEDER</a:t>
            </a:r>
            <a:r>
              <a:rPr sz="15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5" dirty="0">
                <a:solidFill>
                  <a:srgbClr val="FFFFFF"/>
                </a:solidFill>
                <a:latin typeface="Arial"/>
                <a:cs typeface="Arial"/>
              </a:rPr>
              <a:t>USO</a:t>
            </a:r>
            <a:r>
              <a:rPr sz="15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5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1500" b="1" spc="-4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FFFFFF"/>
                </a:solidFill>
                <a:latin typeface="Arial"/>
                <a:cs typeface="Arial"/>
              </a:rPr>
              <a:t>LA </a:t>
            </a:r>
            <a:r>
              <a:rPr sz="1500" b="1" spc="-30" dirty="0">
                <a:solidFill>
                  <a:srgbClr val="FFFFFF"/>
                </a:solidFill>
                <a:latin typeface="Arial"/>
                <a:cs typeface="Arial"/>
              </a:rPr>
              <a:t>PALABRA </a:t>
            </a:r>
            <a:r>
              <a:rPr sz="1500" b="1" spc="-5" dirty="0">
                <a:solidFill>
                  <a:srgbClr val="FFFFFF"/>
                </a:solidFill>
                <a:latin typeface="Arial"/>
                <a:cs typeface="Arial"/>
              </a:rPr>
              <a:t>EN </a:t>
            </a:r>
            <a:r>
              <a:rPr sz="15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FFFFFF"/>
                </a:solidFill>
                <a:latin typeface="Arial"/>
                <a:cs typeface="Arial"/>
              </a:rPr>
              <a:t>AUDIENCIA </a:t>
            </a:r>
            <a:r>
              <a:rPr sz="1500" b="1" spc="-30" dirty="0">
                <a:solidFill>
                  <a:srgbClr val="FFFFFF"/>
                </a:solidFill>
                <a:latin typeface="Arial"/>
                <a:cs typeface="Arial"/>
              </a:rPr>
              <a:t>AL </a:t>
            </a:r>
            <a:r>
              <a:rPr sz="15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30" dirty="0">
                <a:solidFill>
                  <a:srgbClr val="FFFFFF"/>
                </a:solidFill>
                <a:latin typeface="Arial"/>
                <a:cs typeface="Arial"/>
              </a:rPr>
              <a:t>CONTRATISTA </a:t>
            </a:r>
            <a:r>
              <a:rPr sz="1500" b="1" dirty="0">
                <a:solidFill>
                  <a:srgbClr val="FFFFFF"/>
                </a:solidFill>
                <a:latin typeface="Arial"/>
                <a:cs typeface="Arial"/>
              </a:rPr>
              <a:t>Y </a:t>
            </a:r>
            <a:r>
              <a:rPr sz="1500" b="1" spc="-35" dirty="0">
                <a:solidFill>
                  <a:srgbClr val="FFFFFF"/>
                </a:solidFill>
                <a:latin typeface="Arial"/>
                <a:cs typeface="Arial"/>
              </a:rPr>
              <a:t>AL </a:t>
            </a:r>
            <a:r>
              <a:rPr sz="15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FFFFFF"/>
                </a:solidFill>
                <a:latin typeface="Arial"/>
                <a:cs typeface="Arial"/>
              </a:rPr>
              <a:t>GARANTE</a:t>
            </a:r>
            <a:endParaRPr sz="1500">
              <a:latin typeface="Arial"/>
              <a:cs typeface="Arial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4985004" y="3774947"/>
            <a:ext cx="2209165" cy="2570480"/>
            <a:chOff x="3461003" y="3774947"/>
            <a:chExt cx="2209165" cy="2570480"/>
          </a:xfrm>
        </p:grpSpPr>
        <p:pic>
          <p:nvPicPr>
            <p:cNvPr id="20" name="object 2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817619" y="3774947"/>
              <a:ext cx="212598" cy="157353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461003" y="5013972"/>
              <a:ext cx="2209038" cy="1331214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5134736" y="5119497"/>
            <a:ext cx="1877060" cy="1042669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12065" marR="5080" indent="-12065" algn="ctr">
              <a:lnSpc>
                <a:spcPct val="86200"/>
              </a:lnSpc>
              <a:spcBef>
                <a:spcPts val="345"/>
              </a:spcBef>
            </a:pPr>
            <a:r>
              <a:rPr sz="1500" b="1" spc="-5" dirty="0">
                <a:solidFill>
                  <a:srgbClr val="FFFFFF"/>
                </a:solidFill>
                <a:latin typeface="Arial"/>
                <a:cs typeface="Arial"/>
              </a:rPr>
              <a:t>EXPEDIR </a:t>
            </a:r>
            <a:r>
              <a:rPr sz="15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5" dirty="0">
                <a:solidFill>
                  <a:srgbClr val="FFFFFF"/>
                </a:solidFill>
                <a:latin typeface="Arial"/>
                <a:cs typeface="Arial"/>
              </a:rPr>
              <a:t>RESOLUCIÓN </a:t>
            </a:r>
            <a:r>
              <a:rPr sz="15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5" dirty="0">
                <a:solidFill>
                  <a:srgbClr val="FFFFFF"/>
                </a:solidFill>
                <a:latin typeface="Arial"/>
                <a:cs typeface="Arial"/>
              </a:rPr>
              <a:t>MOTIVIDA</a:t>
            </a:r>
            <a:r>
              <a:rPr sz="15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45" dirty="0">
                <a:solidFill>
                  <a:srgbClr val="FFFFFF"/>
                </a:solidFill>
                <a:latin typeface="Arial"/>
                <a:cs typeface="Arial"/>
              </a:rPr>
              <a:t>PARA </a:t>
            </a:r>
            <a:r>
              <a:rPr sz="15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5" dirty="0">
                <a:solidFill>
                  <a:srgbClr val="FFFFFF"/>
                </a:solidFill>
                <a:latin typeface="Arial"/>
                <a:cs typeface="Arial"/>
              </a:rPr>
              <a:t>DECIDIR</a:t>
            </a:r>
            <a:r>
              <a:rPr sz="15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5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5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FFFFFF"/>
                </a:solidFill>
                <a:latin typeface="Arial"/>
                <a:cs typeface="Arial"/>
              </a:rPr>
              <a:t>FORMA </a:t>
            </a:r>
            <a:r>
              <a:rPr sz="1500" b="1" spc="-4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25" dirty="0">
                <a:solidFill>
                  <a:srgbClr val="FFFFFF"/>
                </a:solidFill>
                <a:latin typeface="Arial"/>
                <a:cs typeface="Arial"/>
              </a:rPr>
              <a:t>MOTIVADA</a:t>
            </a:r>
            <a:endParaRPr sz="1500">
              <a:latin typeface="Arial"/>
              <a:cs typeface="Arial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4985004" y="2217420"/>
            <a:ext cx="2162175" cy="2570480"/>
            <a:chOff x="3461003" y="2217420"/>
            <a:chExt cx="2162175" cy="2570480"/>
          </a:xfrm>
        </p:grpSpPr>
        <p:pic>
          <p:nvPicPr>
            <p:cNvPr id="24" name="object 2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817619" y="2217420"/>
              <a:ext cx="212598" cy="1573529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461003" y="3456432"/>
              <a:ext cx="2161794" cy="1331214"/>
            </a:xfrm>
            <a:prstGeom prst="rect">
              <a:avLst/>
            </a:prstGeom>
          </p:spPr>
        </p:pic>
      </p:grpSp>
      <p:sp>
        <p:nvSpPr>
          <p:cNvPr id="26" name="object 26"/>
          <p:cNvSpPr txBox="1"/>
          <p:nvPr/>
        </p:nvSpPr>
        <p:spPr>
          <a:xfrm>
            <a:off x="5377053" y="3759200"/>
            <a:ext cx="1389380" cy="648970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17145" marR="5080" indent="-5080" algn="just">
              <a:lnSpc>
                <a:spcPct val="86300"/>
              </a:lnSpc>
              <a:spcBef>
                <a:spcPts val="345"/>
              </a:spcBef>
            </a:pPr>
            <a:r>
              <a:rPr sz="1500" b="1" spc="-10" dirty="0">
                <a:solidFill>
                  <a:srgbClr val="FFFFFF"/>
                </a:solidFill>
                <a:latin typeface="Arial"/>
                <a:cs typeface="Arial"/>
              </a:rPr>
              <a:t>NOTIFICAR </a:t>
            </a:r>
            <a:r>
              <a:rPr sz="1500" b="1" spc="-5" dirty="0">
                <a:solidFill>
                  <a:srgbClr val="FFFFFF"/>
                </a:solidFill>
                <a:latin typeface="Arial"/>
                <a:cs typeface="Arial"/>
              </a:rPr>
              <a:t>EN </a:t>
            </a:r>
            <a:r>
              <a:rPr sz="1500" b="1" spc="-4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FFFFFF"/>
                </a:solidFill>
                <a:latin typeface="Arial"/>
                <a:cs typeface="Arial"/>
              </a:rPr>
              <a:t>AUDIENCIA</a:t>
            </a:r>
            <a:r>
              <a:rPr sz="150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FFFFFF"/>
                </a:solidFill>
                <a:latin typeface="Arial"/>
                <a:cs typeface="Arial"/>
              </a:rPr>
              <a:t>LA </a:t>
            </a:r>
            <a:r>
              <a:rPr sz="1500" b="1" spc="-4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5" dirty="0">
                <a:solidFill>
                  <a:srgbClr val="FFFFFF"/>
                </a:solidFill>
                <a:latin typeface="Arial"/>
                <a:cs typeface="Arial"/>
              </a:rPr>
              <a:t>RESOLUCIÓN</a:t>
            </a:r>
            <a:endParaRPr sz="1500">
              <a:latin typeface="Arial"/>
              <a:cs typeface="Arial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4985003" y="1898905"/>
            <a:ext cx="3369310" cy="1331595"/>
            <a:chOff x="3461003" y="1898904"/>
            <a:chExt cx="3369310" cy="1331595"/>
          </a:xfrm>
        </p:grpSpPr>
        <p:pic>
          <p:nvPicPr>
            <p:cNvPr id="28" name="object 2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916679" y="2119884"/>
              <a:ext cx="2913126" cy="212598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461003" y="1898904"/>
              <a:ext cx="2169414" cy="1331214"/>
            </a:xfrm>
            <a:prstGeom prst="rect">
              <a:avLst/>
            </a:prstGeom>
          </p:spPr>
        </p:pic>
      </p:grpSp>
      <p:sp>
        <p:nvSpPr>
          <p:cNvPr id="30" name="object 30"/>
          <p:cNvSpPr txBox="1"/>
          <p:nvPr/>
        </p:nvSpPr>
        <p:spPr>
          <a:xfrm>
            <a:off x="5171313" y="2300479"/>
            <a:ext cx="1790700" cy="456535"/>
          </a:xfrm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/>
          <a:p>
            <a:pPr marL="140335" marR="5080" indent="-128270">
              <a:lnSpc>
                <a:spcPts val="1550"/>
              </a:lnSpc>
              <a:spcBef>
                <a:spcPts val="360"/>
              </a:spcBef>
            </a:pPr>
            <a:r>
              <a:rPr sz="1500" b="1" spc="-5" dirty="0">
                <a:solidFill>
                  <a:srgbClr val="FFFFFF"/>
                </a:solidFill>
                <a:latin typeface="Arial"/>
                <a:cs typeface="Arial"/>
              </a:rPr>
              <a:t>DEFINIR</a:t>
            </a:r>
            <a:r>
              <a:rPr sz="15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5" dirty="0">
                <a:solidFill>
                  <a:srgbClr val="FFFFFF"/>
                </a:solidFill>
                <a:latin typeface="Arial"/>
                <a:cs typeface="Arial"/>
              </a:rPr>
              <a:t>RECURSO </a:t>
            </a:r>
            <a:r>
              <a:rPr sz="1500" b="1" spc="-4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5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5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5" dirty="0">
                <a:solidFill>
                  <a:srgbClr val="FFFFFF"/>
                </a:solidFill>
                <a:latin typeface="Arial"/>
                <a:cs typeface="Arial"/>
              </a:rPr>
              <a:t>REPOSICIÓN</a:t>
            </a:r>
            <a:endParaRPr sz="1500">
              <a:latin typeface="Arial"/>
              <a:cs typeface="Arial"/>
            </a:endParaRPr>
          </a:p>
        </p:txBody>
      </p:sp>
      <p:pic>
        <p:nvPicPr>
          <p:cNvPr id="31" name="object 31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7746491" y="1898904"/>
            <a:ext cx="2434590" cy="1331214"/>
          </a:xfrm>
          <a:prstGeom prst="rect">
            <a:avLst/>
          </a:prstGeom>
        </p:spPr>
      </p:pic>
      <p:sp>
        <p:nvSpPr>
          <p:cNvPr id="32" name="object 32"/>
          <p:cNvSpPr txBox="1"/>
          <p:nvPr/>
        </p:nvSpPr>
        <p:spPr>
          <a:xfrm>
            <a:off x="7945374" y="2201671"/>
            <a:ext cx="2040889" cy="648970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12065" marR="5080" algn="ctr">
              <a:lnSpc>
                <a:spcPct val="86400"/>
              </a:lnSpc>
              <a:spcBef>
                <a:spcPts val="345"/>
              </a:spcBef>
            </a:pPr>
            <a:r>
              <a:rPr sz="1500" b="1" spc="-10" dirty="0">
                <a:solidFill>
                  <a:srgbClr val="FFFFFF"/>
                </a:solidFill>
                <a:latin typeface="Arial"/>
                <a:cs typeface="Arial"/>
              </a:rPr>
              <a:t>NOTIFICAR </a:t>
            </a:r>
            <a:r>
              <a:rPr sz="1500" b="1" spc="-5" dirty="0">
                <a:solidFill>
                  <a:srgbClr val="FFFFFF"/>
                </a:solidFill>
                <a:latin typeface="Arial"/>
                <a:cs typeface="Arial"/>
              </a:rPr>
              <a:t> RESOLUCIÓN</a:t>
            </a:r>
            <a:r>
              <a:rPr sz="15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5" dirty="0">
                <a:solidFill>
                  <a:srgbClr val="FFFFFF"/>
                </a:solidFill>
                <a:latin typeface="Arial"/>
                <a:cs typeface="Arial"/>
              </a:rPr>
              <a:t>QUE </a:t>
            </a:r>
            <a:r>
              <a:rPr sz="15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20" dirty="0">
                <a:solidFill>
                  <a:srgbClr val="FFFFFF"/>
                </a:solidFill>
                <a:latin typeface="Arial"/>
                <a:cs typeface="Arial"/>
              </a:rPr>
              <a:t>RESUELVE</a:t>
            </a:r>
            <a:r>
              <a:rPr sz="15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00" b="1" spc="-5" dirty="0">
                <a:solidFill>
                  <a:srgbClr val="FFFFFF"/>
                </a:solidFill>
                <a:latin typeface="Arial"/>
                <a:cs typeface="Arial"/>
              </a:rPr>
              <a:t>RECURSO</a:t>
            </a:r>
            <a:endParaRPr sz="15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73451" y="876918"/>
            <a:ext cx="1863725" cy="505267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kern="0" dirty="0">
                <a:solidFill>
                  <a:srgbClr val="00AFEF"/>
                </a:solidFill>
                <a:latin typeface="Arial"/>
                <a:cs typeface="Arial"/>
              </a:rPr>
              <a:t>MULTAS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095538" y="1601941"/>
            <a:ext cx="3881754" cy="21710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1120"/>
              </a:lnSpc>
              <a:spcBef>
                <a:spcPts val="105"/>
              </a:spcBef>
            </a:pPr>
            <a:r>
              <a:rPr sz="1100" spc="-5" dirty="0">
                <a:solidFill>
                  <a:srgbClr val="FF0000"/>
                </a:solidFill>
                <a:latin typeface="Arial MT"/>
                <a:cs typeface="Arial MT"/>
              </a:rPr>
              <a:t>Consejo</a:t>
            </a:r>
            <a:r>
              <a:rPr sz="1100" spc="-15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0000"/>
                </a:solidFill>
                <a:latin typeface="Arial MT"/>
                <a:cs typeface="Arial MT"/>
              </a:rPr>
              <a:t>de Estado,</a:t>
            </a:r>
            <a:r>
              <a:rPr sz="1100" spc="-3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FF0000"/>
                </a:solidFill>
                <a:latin typeface="Arial MT"/>
                <a:cs typeface="Arial MT"/>
              </a:rPr>
              <a:t>Sección</a:t>
            </a:r>
            <a:r>
              <a:rPr sz="1100" dirty="0">
                <a:solidFill>
                  <a:srgbClr val="FF0000"/>
                </a:solidFill>
                <a:latin typeface="Arial MT"/>
                <a:cs typeface="Arial MT"/>
              </a:rPr>
              <a:t> Tercera,</a:t>
            </a:r>
            <a:r>
              <a:rPr sz="1100" spc="-4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0000"/>
                </a:solidFill>
                <a:latin typeface="Arial MT"/>
                <a:cs typeface="Arial MT"/>
              </a:rPr>
              <a:t>Subsección </a:t>
            </a:r>
            <a:r>
              <a:rPr sz="1100" spc="-5" dirty="0">
                <a:solidFill>
                  <a:srgbClr val="FF0000"/>
                </a:solidFill>
                <a:latin typeface="Arial MT"/>
                <a:cs typeface="Arial MT"/>
              </a:rPr>
              <a:t>C,</a:t>
            </a:r>
            <a:endParaRPr sz="1100" dirty="0">
              <a:latin typeface="Arial MT"/>
              <a:cs typeface="Arial MT"/>
            </a:endParaRPr>
          </a:p>
          <a:p>
            <a:pPr marL="12700" marR="246379">
              <a:lnSpc>
                <a:spcPct val="70000"/>
              </a:lnSpc>
              <a:spcBef>
                <a:spcPts val="195"/>
              </a:spcBef>
            </a:pPr>
            <a:r>
              <a:rPr sz="1100" spc="-5" dirty="0">
                <a:solidFill>
                  <a:srgbClr val="FF0000"/>
                </a:solidFill>
                <a:latin typeface="Arial MT"/>
                <a:cs typeface="Arial MT"/>
              </a:rPr>
              <a:t>sentencia del </a:t>
            </a:r>
            <a:r>
              <a:rPr sz="1100" dirty="0">
                <a:solidFill>
                  <a:srgbClr val="FF0000"/>
                </a:solidFill>
                <a:latin typeface="Arial MT"/>
                <a:cs typeface="Arial MT"/>
              </a:rPr>
              <a:t>10 de septiembre de </a:t>
            </a:r>
            <a:r>
              <a:rPr sz="1100" spc="-5" dirty="0">
                <a:solidFill>
                  <a:srgbClr val="FF0000"/>
                </a:solidFill>
                <a:latin typeface="Arial MT"/>
                <a:cs typeface="Arial MT"/>
              </a:rPr>
              <a:t>2014, Exp. </a:t>
            </a:r>
            <a:r>
              <a:rPr sz="1100" dirty="0">
                <a:solidFill>
                  <a:srgbClr val="FF0000"/>
                </a:solidFill>
                <a:latin typeface="Arial MT"/>
                <a:cs typeface="Arial MT"/>
              </a:rPr>
              <a:t>28875, </a:t>
            </a:r>
            <a:r>
              <a:rPr sz="1100" spc="-5" dirty="0">
                <a:solidFill>
                  <a:srgbClr val="FF0000"/>
                </a:solidFill>
                <a:latin typeface="Arial MT"/>
                <a:cs typeface="Arial MT"/>
              </a:rPr>
              <a:t>C.P. </a:t>
            </a:r>
            <a:r>
              <a:rPr sz="1100" spc="-295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0000"/>
                </a:solidFill>
                <a:latin typeface="Arial MT"/>
                <a:cs typeface="Arial MT"/>
              </a:rPr>
              <a:t>Jaime</a:t>
            </a:r>
            <a:r>
              <a:rPr sz="1100" spc="-1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FF0000"/>
                </a:solidFill>
                <a:latin typeface="Arial MT"/>
                <a:cs typeface="Arial MT"/>
              </a:rPr>
              <a:t>Orlando</a:t>
            </a:r>
            <a:r>
              <a:rPr sz="1100" spc="-3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FF0000"/>
                </a:solidFill>
                <a:latin typeface="Arial MT"/>
                <a:cs typeface="Arial MT"/>
              </a:rPr>
              <a:t>Santofimio</a:t>
            </a:r>
            <a:r>
              <a:rPr sz="1100" spc="-35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0000"/>
                </a:solidFill>
                <a:latin typeface="Arial MT"/>
                <a:cs typeface="Arial MT"/>
              </a:rPr>
              <a:t>Gamboa.</a:t>
            </a:r>
            <a:endParaRPr sz="1100" dirty="0">
              <a:latin typeface="Arial MT"/>
              <a:cs typeface="Arial MT"/>
            </a:endParaRPr>
          </a:p>
          <a:p>
            <a:pPr marL="121920">
              <a:lnSpc>
                <a:spcPts val="2330"/>
              </a:lnSpc>
              <a:tabLst>
                <a:tab pos="751205" algn="l"/>
                <a:tab pos="1821814" algn="l"/>
                <a:tab pos="2798445" algn="l"/>
              </a:tabLst>
            </a:pPr>
            <a:r>
              <a:rPr sz="2600" i="1" dirty="0">
                <a:solidFill>
                  <a:srgbClr val="1E1C11"/>
                </a:solidFill>
                <a:latin typeface="Arial"/>
                <a:cs typeface="Arial"/>
              </a:rPr>
              <a:t>“se	define	</a:t>
            </a:r>
            <a:r>
              <a:rPr sz="2600" i="1" spc="-5" dirty="0">
                <a:solidFill>
                  <a:srgbClr val="1E1C11"/>
                </a:solidFill>
                <a:latin typeface="Arial"/>
                <a:cs typeface="Arial"/>
              </a:rPr>
              <a:t>como	</a:t>
            </a:r>
            <a:r>
              <a:rPr sz="2600" i="1" dirty="0">
                <a:solidFill>
                  <a:srgbClr val="1E1C11"/>
                </a:solidFill>
                <a:latin typeface="Arial"/>
                <a:cs typeface="Arial"/>
              </a:rPr>
              <a:t>aquella</a:t>
            </a:r>
            <a:endParaRPr sz="2600" dirty="0">
              <a:latin typeface="Arial"/>
              <a:cs typeface="Arial"/>
            </a:endParaRPr>
          </a:p>
          <a:p>
            <a:pPr marL="121920">
              <a:lnSpc>
                <a:spcPts val="2185"/>
              </a:lnSpc>
              <a:tabLst>
                <a:tab pos="1414780" algn="l"/>
                <a:tab pos="3091180" algn="l"/>
                <a:tab pos="3611245" algn="l"/>
              </a:tabLst>
            </a:pPr>
            <a:r>
              <a:rPr sz="2600" i="1" dirty="0">
                <a:solidFill>
                  <a:srgbClr val="1E1C11"/>
                </a:solidFill>
                <a:latin typeface="Arial"/>
                <a:cs typeface="Arial"/>
              </a:rPr>
              <a:t>s</a:t>
            </a:r>
            <a:r>
              <a:rPr sz="2600" i="1" spc="5" dirty="0">
                <a:solidFill>
                  <a:srgbClr val="1E1C11"/>
                </a:solidFill>
                <a:latin typeface="Arial"/>
                <a:cs typeface="Arial"/>
              </a:rPr>
              <a:t>a</a:t>
            </a:r>
            <a:r>
              <a:rPr sz="2600" i="1" spc="-10" dirty="0">
                <a:solidFill>
                  <a:srgbClr val="1E1C11"/>
                </a:solidFill>
                <a:latin typeface="Arial"/>
                <a:cs typeface="Arial"/>
              </a:rPr>
              <a:t>n</a:t>
            </a:r>
            <a:r>
              <a:rPr sz="2600" i="1" dirty="0">
                <a:solidFill>
                  <a:srgbClr val="1E1C11"/>
                </a:solidFill>
                <a:latin typeface="Arial"/>
                <a:cs typeface="Arial"/>
              </a:rPr>
              <a:t>ci</a:t>
            </a:r>
            <a:r>
              <a:rPr sz="2600" i="1" spc="5" dirty="0">
                <a:solidFill>
                  <a:srgbClr val="1E1C11"/>
                </a:solidFill>
                <a:latin typeface="Arial"/>
                <a:cs typeface="Arial"/>
              </a:rPr>
              <a:t>ó</a:t>
            </a:r>
            <a:r>
              <a:rPr sz="2600" i="1" dirty="0">
                <a:solidFill>
                  <a:srgbClr val="1E1C11"/>
                </a:solidFill>
                <a:latin typeface="Arial"/>
                <a:cs typeface="Arial"/>
              </a:rPr>
              <a:t>n	</a:t>
            </a:r>
            <a:r>
              <a:rPr sz="2600" i="1" spc="-10" dirty="0">
                <a:solidFill>
                  <a:srgbClr val="1E1C11"/>
                </a:solidFill>
                <a:latin typeface="Arial"/>
                <a:cs typeface="Arial"/>
              </a:rPr>
              <a:t>p</a:t>
            </a:r>
            <a:r>
              <a:rPr sz="2600" i="1" dirty="0">
                <a:solidFill>
                  <a:srgbClr val="1E1C11"/>
                </a:solidFill>
                <a:latin typeface="Arial"/>
                <a:cs typeface="Arial"/>
              </a:rPr>
              <a:t>e</a:t>
            </a:r>
            <a:r>
              <a:rPr sz="2600" i="1" spc="5" dirty="0">
                <a:solidFill>
                  <a:srgbClr val="1E1C11"/>
                </a:solidFill>
                <a:latin typeface="Arial"/>
                <a:cs typeface="Arial"/>
              </a:rPr>
              <a:t>c</a:t>
            </a:r>
            <a:r>
              <a:rPr sz="2600" i="1" dirty="0">
                <a:solidFill>
                  <a:srgbClr val="1E1C11"/>
                </a:solidFill>
                <a:latin typeface="Arial"/>
                <a:cs typeface="Arial"/>
              </a:rPr>
              <a:t>u</a:t>
            </a:r>
            <a:r>
              <a:rPr sz="2600" i="1" spc="5" dirty="0">
                <a:solidFill>
                  <a:srgbClr val="1E1C11"/>
                </a:solidFill>
                <a:latin typeface="Arial"/>
                <a:cs typeface="Arial"/>
              </a:rPr>
              <a:t>n</a:t>
            </a:r>
            <a:r>
              <a:rPr sz="2600" i="1" dirty="0">
                <a:solidFill>
                  <a:srgbClr val="1E1C11"/>
                </a:solidFill>
                <a:latin typeface="Arial"/>
                <a:cs typeface="Arial"/>
              </a:rPr>
              <a:t>i</a:t>
            </a:r>
            <a:r>
              <a:rPr sz="2600" i="1" spc="-15" dirty="0">
                <a:solidFill>
                  <a:srgbClr val="1E1C11"/>
                </a:solidFill>
                <a:latin typeface="Arial"/>
                <a:cs typeface="Arial"/>
              </a:rPr>
              <a:t>a</a:t>
            </a:r>
            <a:r>
              <a:rPr sz="2600" i="1" dirty="0">
                <a:solidFill>
                  <a:srgbClr val="1E1C11"/>
                </a:solidFill>
                <a:latin typeface="Arial"/>
                <a:cs typeface="Arial"/>
              </a:rPr>
              <a:t>ria	</a:t>
            </a:r>
            <a:r>
              <a:rPr sz="2600" i="1" spc="5" dirty="0">
                <a:solidFill>
                  <a:srgbClr val="1E1C11"/>
                </a:solidFill>
                <a:latin typeface="Arial"/>
                <a:cs typeface="Arial"/>
              </a:rPr>
              <a:t>d</a:t>
            </a:r>
            <a:r>
              <a:rPr sz="2600" i="1" dirty="0">
                <a:solidFill>
                  <a:srgbClr val="1E1C11"/>
                </a:solidFill>
                <a:latin typeface="Arial"/>
                <a:cs typeface="Arial"/>
              </a:rPr>
              <a:t>e	</a:t>
            </a:r>
            <a:r>
              <a:rPr sz="2600" i="1" spc="-5" dirty="0">
                <a:solidFill>
                  <a:srgbClr val="1E1C11"/>
                </a:solidFill>
                <a:latin typeface="Arial"/>
                <a:cs typeface="Arial"/>
              </a:rPr>
              <a:t>la</a:t>
            </a:r>
            <a:endParaRPr sz="2600" dirty="0">
              <a:latin typeface="Arial"/>
              <a:cs typeface="Arial"/>
            </a:endParaRPr>
          </a:p>
          <a:p>
            <a:pPr marL="121920">
              <a:lnSpc>
                <a:spcPts val="2185"/>
              </a:lnSpc>
              <a:tabLst>
                <a:tab pos="879475" algn="l"/>
                <a:tab pos="1949450" algn="l"/>
                <a:tab pos="2927985" algn="l"/>
                <a:tab pos="3611245" algn="l"/>
              </a:tabLst>
            </a:pPr>
            <a:r>
              <a:rPr sz="2600" i="1" dirty="0">
                <a:solidFill>
                  <a:srgbClr val="1E1C11"/>
                </a:solidFill>
                <a:latin typeface="Arial"/>
                <a:cs typeface="Arial"/>
              </a:rPr>
              <a:t>c</a:t>
            </a:r>
            <a:r>
              <a:rPr sz="2600" i="1" spc="5" dirty="0">
                <a:solidFill>
                  <a:srgbClr val="1E1C11"/>
                </a:solidFill>
                <a:latin typeface="Arial"/>
                <a:cs typeface="Arial"/>
              </a:rPr>
              <a:t>u</a:t>
            </a:r>
            <a:r>
              <a:rPr sz="2600" i="1" dirty="0">
                <a:solidFill>
                  <a:srgbClr val="1E1C11"/>
                </a:solidFill>
                <a:latin typeface="Arial"/>
                <a:cs typeface="Arial"/>
              </a:rPr>
              <a:t>al	p</a:t>
            </a:r>
            <a:r>
              <a:rPr sz="2600" i="1" spc="5" dirty="0">
                <a:solidFill>
                  <a:srgbClr val="1E1C11"/>
                </a:solidFill>
                <a:latin typeface="Arial"/>
                <a:cs typeface="Arial"/>
              </a:rPr>
              <a:t>u</a:t>
            </a:r>
            <a:r>
              <a:rPr sz="2600" i="1" dirty="0">
                <a:solidFill>
                  <a:srgbClr val="1E1C11"/>
                </a:solidFill>
                <a:latin typeface="Arial"/>
                <a:cs typeface="Arial"/>
              </a:rPr>
              <a:t>ede	h</a:t>
            </a:r>
            <a:r>
              <a:rPr sz="2600" i="1" spc="5" dirty="0">
                <a:solidFill>
                  <a:srgbClr val="1E1C11"/>
                </a:solidFill>
                <a:latin typeface="Arial"/>
                <a:cs typeface="Arial"/>
              </a:rPr>
              <a:t>a</a:t>
            </a:r>
            <a:r>
              <a:rPr sz="2600" i="1" dirty="0">
                <a:solidFill>
                  <a:srgbClr val="1E1C11"/>
                </a:solidFill>
                <a:latin typeface="Arial"/>
                <a:cs typeface="Arial"/>
              </a:rPr>
              <a:t>c</a:t>
            </a:r>
            <a:r>
              <a:rPr sz="2600" i="1" spc="5" dirty="0">
                <a:solidFill>
                  <a:srgbClr val="1E1C11"/>
                </a:solidFill>
                <a:latin typeface="Arial"/>
                <a:cs typeface="Arial"/>
              </a:rPr>
              <a:t>e</a:t>
            </a:r>
            <a:r>
              <a:rPr sz="2600" i="1" dirty="0">
                <a:solidFill>
                  <a:srgbClr val="1E1C11"/>
                </a:solidFill>
                <a:latin typeface="Arial"/>
                <a:cs typeface="Arial"/>
              </a:rPr>
              <a:t>r	</a:t>
            </a:r>
            <a:r>
              <a:rPr sz="2600" i="1" spc="-10" dirty="0">
                <a:solidFill>
                  <a:srgbClr val="1E1C11"/>
                </a:solidFill>
                <a:latin typeface="Arial"/>
                <a:cs typeface="Arial"/>
              </a:rPr>
              <a:t>u</a:t>
            </a:r>
            <a:r>
              <a:rPr sz="2600" i="1" dirty="0">
                <a:solidFill>
                  <a:srgbClr val="1E1C11"/>
                </a:solidFill>
                <a:latin typeface="Arial"/>
                <a:cs typeface="Arial"/>
              </a:rPr>
              <a:t>so	</a:t>
            </a:r>
            <a:r>
              <a:rPr sz="2600" i="1" spc="-5" dirty="0">
                <a:solidFill>
                  <a:srgbClr val="1E1C11"/>
                </a:solidFill>
                <a:latin typeface="Arial"/>
                <a:cs typeface="Arial"/>
              </a:rPr>
              <a:t>la</a:t>
            </a:r>
            <a:endParaRPr sz="2600" dirty="0">
              <a:latin typeface="Arial"/>
              <a:cs typeface="Arial"/>
            </a:endParaRPr>
          </a:p>
          <a:p>
            <a:pPr marL="121920">
              <a:lnSpc>
                <a:spcPts val="2185"/>
              </a:lnSpc>
              <a:tabLst>
                <a:tab pos="2519680" algn="l"/>
                <a:tab pos="3333750" algn="l"/>
              </a:tabLst>
            </a:pPr>
            <a:r>
              <a:rPr sz="2600" i="1" dirty="0">
                <a:solidFill>
                  <a:srgbClr val="1E1C11"/>
                </a:solidFill>
                <a:latin typeface="Arial"/>
                <a:cs typeface="Arial"/>
              </a:rPr>
              <a:t>a</a:t>
            </a:r>
            <a:r>
              <a:rPr sz="2600" i="1" spc="5" dirty="0">
                <a:solidFill>
                  <a:srgbClr val="1E1C11"/>
                </a:solidFill>
                <a:latin typeface="Arial"/>
                <a:cs typeface="Arial"/>
              </a:rPr>
              <a:t>d</a:t>
            </a:r>
            <a:r>
              <a:rPr sz="2600" i="1" spc="-25" dirty="0">
                <a:solidFill>
                  <a:srgbClr val="1E1C11"/>
                </a:solidFill>
                <a:latin typeface="Arial"/>
                <a:cs typeface="Arial"/>
              </a:rPr>
              <a:t>m</a:t>
            </a:r>
            <a:r>
              <a:rPr sz="2600" i="1" dirty="0">
                <a:solidFill>
                  <a:srgbClr val="1E1C11"/>
                </a:solidFill>
                <a:latin typeface="Arial"/>
                <a:cs typeface="Arial"/>
              </a:rPr>
              <a:t>inistra</a:t>
            </a:r>
            <a:r>
              <a:rPr sz="2600" i="1" spc="5" dirty="0">
                <a:solidFill>
                  <a:srgbClr val="1E1C11"/>
                </a:solidFill>
                <a:latin typeface="Arial"/>
                <a:cs typeface="Arial"/>
              </a:rPr>
              <a:t>c</a:t>
            </a:r>
            <a:r>
              <a:rPr sz="2600" i="1" dirty="0">
                <a:solidFill>
                  <a:srgbClr val="1E1C11"/>
                </a:solidFill>
                <a:latin typeface="Arial"/>
                <a:cs typeface="Arial"/>
              </a:rPr>
              <a:t>ión	</a:t>
            </a:r>
            <a:r>
              <a:rPr sz="2600" i="1" spc="-5" dirty="0">
                <a:solidFill>
                  <a:srgbClr val="1E1C11"/>
                </a:solidFill>
                <a:latin typeface="Arial"/>
                <a:cs typeface="Arial"/>
              </a:rPr>
              <a:t>(</a:t>
            </a:r>
            <a:r>
              <a:rPr sz="2600" i="1" dirty="0">
                <a:solidFill>
                  <a:srgbClr val="1E1C11"/>
                </a:solidFill>
                <a:latin typeface="Arial"/>
                <a:cs typeface="Arial"/>
              </a:rPr>
              <a:t>…)	c</a:t>
            </a:r>
            <a:r>
              <a:rPr sz="2600" i="1" spc="5" dirty="0">
                <a:solidFill>
                  <a:srgbClr val="1E1C11"/>
                </a:solidFill>
                <a:latin typeface="Arial"/>
                <a:cs typeface="Arial"/>
              </a:rPr>
              <a:t>o</a:t>
            </a:r>
            <a:r>
              <a:rPr sz="2600" i="1" dirty="0">
                <a:solidFill>
                  <a:srgbClr val="1E1C11"/>
                </a:solidFill>
                <a:latin typeface="Arial"/>
                <a:cs typeface="Arial"/>
              </a:rPr>
              <a:t>n</a:t>
            </a:r>
            <a:endParaRPr sz="2600" dirty="0">
              <a:latin typeface="Arial"/>
              <a:cs typeface="Arial"/>
            </a:endParaRPr>
          </a:p>
          <a:p>
            <a:pPr marL="121920" marR="5080">
              <a:lnSpc>
                <a:spcPct val="70100"/>
              </a:lnSpc>
              <a:spcBef>
                <a:spcPts val="465"/>
              </a:spcBef>
              <a:tabLst>
                <a:tab pos="524510" algn="l"/>
                <a:tab pos="1572895" algn="l"/>
                <a:tab pos="2086610" algn="l"/>
                <a:tab pos="3684270" algn="l"/>
              </a:tabLst>
            </a:pPr>
            <a:r>
              <a:rPr sz="2600" i="1" dirty="0">
                <a:solidFill>
                  <a:srgbClr val="1E1C11"/>
                </a:solidFill>
                <a:latin typeface="Arial"/>
                <a:cs typeface="Arial"/>
              </a:rPr>
              <a:t>el	objeto	de	co</a:t>
            </a:r>
            <a:r>
              <a:rPr sz="2600" i="1" spc="5" dirty="0">
                <a:solidFill>
                  <a:srgbClr val="1E1C11"/>
                </a:solidFill>
                <a:latin typeface="Arial"/>
                <a:cs typeface="Arial"/>
              </a:rPr>
              <a:t>n</a:t>
            </a:r>
            <a:r>
              <a:rPr sz="2600" i="1" dirty="0">
                <a:solidFill>
                  <a:srgbClr val="1E1C11"/>
                </a:solidFill>
                <a:latin typeface="Arial"/>
                <a:cs typeface="Arial"/>
              </a:rPr>
              <a:t>st</a:t>
            </a:r>
            <a:r>
              <a:rPr sz="2600" i="1" spc="-20" dirty="0">
                <a:solidFill>
                  <a:srgbClr val="1E1C11"/>
                </a:solidFill>
                <a:latin typeface="Arial"/>
                <a:cs typeface="Arial"/>
              </a:rPr>
              <a:t>r</a:t>
            </a:r>
            <a:r>
              <a:rPr sz="2600" i="1" dirty="0">
                <a:solidFill>
                  <a:srgbClr val="1E1C11"/>
                </a:solidFill>
                <a:latin typeface="Arial"/>
                <a:cs typeface="Arial"/>
              </a:rPr>
              <a:t>eñir	o  </a:t>
            </a:r>
            <a:r>
              <a:rPr sz="2600" i="1" spc="-5" dirty="0">
                <a:solidFill>
                  <a:srgbClr val="1E1C11"/>
                </a:solidFill>
                <a:latin typeface="Arial"/>
                <a:cs typeface="Arial"/>
              </a:rPr>
              <a:t>apremiar</a:t>
            </a:r>
            <a:r>
              <a:rPr sz="2600" i="1" spc="32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600" i="1" dirty="0">
                <a:solidFill>
                  <a:srgbClr val="1E1C11"/>
                </a:solidFill>
                <a:latin typeface="Arial"/>
                <a:cs typeface="Arial"/>
              </a:rPr>
              <a:t>al</a:t>
            </a:r>
            <a:r>
              <a:rPr sz="2600" i="1" spc="30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600" i="1" dirty="0">
                <a:solidFill>
                  <a:srgbClr val="1E1C11"/>
                </a:solidFill>
                <a:latin typeface="Arial"/>
                <a:cs typeface="Arial"/>
              </a:rPr>
              <a:t>contratista</a:t>
            </a:r>
            <a:r>
              <a:rPr sz="2600" i="1" spc="31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600" i="1" dirty="0">
                <a:solidFill>
                  <a:srgbClr val="1E1C11"/>
                </a:solidFill>
                <a:latin typeface="Arial"/>
                <a:cs typeface="Arial"/>
              </a:rPr>
              <a:t>al</a:t>
            </a:r>
            <a:endParaRPr sz="26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150465" y="4008883"/>
            <a:ext cx="2863850" cy="422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2296795" algn="l"/>
              </a:tabLst>
            </a:pPr>
            <a:r>
              <a:rPr sz="2600" i="1" dirty="0">
                <a:solidFill>
                  <a:srgbClr val="1E1C11"/>
                </a:solidFill>
                <a:latin typeface="Arial"/>
                <a:cs typeface="Arial"/>
              </a:rPr>
              <a:t>o</a:t>
            </a:r>
            <a:r>
              <a:rPr sz="2600" i="1" spc="5" dirty="0">
                <a:solidFill>
                  <a:srgbClr val="1E1C11"/>
                </a:solidFill>
                <a:latin typeface="Arial"/>
                <a:cs typeface="Arial"/>
              </a:rPr>
              <a:t>b</a:t>
            </a:r>
            <a:r>
              <a:rPr sz="2600" i="1" dirty="0">
                <a:solidFill>
                  <a:srgbClr val="1E1C11"/>
                </a:solidFill>
                <a:latin typeface="Arial"/>
                <a:cs typeface="Arial"/>
              </a:rPr>
              <a:t>lig</a:t>
            </a:r>
            <a:r>
              <a:rPr sz="2600" i="1" spc="-10" dirty="0">
                <a:solidFill>
                  <a:srgbClr val="1E1C11"/>
                </a:solidFill>
                <a:latin typeface="Arial"/>
                <a:cs typeface="Arial"/>
              </a:rPr>
              <a:t>a</a:t>
            </a:r>
            <a:r>
              <a:rPr sz="2600" i="1" dirty="0">
                <a:solidFill>
                  <a:srgbClr val="1E1C11"/>
                </a:solidFill>
                <a:latin typeface="Arial"/>
                <a:cs typeface="Arial"/>
              </a:rPr>
              <a:t>ci</a:t>
            </a:r>
            <a:r>
              <a:rPr sz="2600" i="1" spc="5" dirty="0">
                <a:solidFill>
                  <a:srgbClr val="1E1C11"/>
                </a:solidFill>
                <a:latin typeface="Arial"/>
                <a:cs typeface="Arial"/>
              </a:rPr>
              <a:t>o</a:t>
            </a:r>
            <a:r>
              <a:rPr sz="2600" i="1" spc="-10" dirty="0">
                <a:solidFill>
                  <a:srgbClr val="1E1C11"/>
                </a:solidFill>
                <a:latin typeface="Arial"/>
                <a:cs typeface="Arial"/>
              </a:rPr>
              <a:t>n</a:t>
            </a:r>
            <a:r>
              <a:rPr sz="2600" i="1" dirty="0">
                <a:solidFill>
                  <a:srgbClr val="1E1C11"/>
                </a:solidFill>
                <a:latin typeface="Arial"/>
                <a:cs typeface="Arial"/>
              </a:rPr>
              <a:t>e</a:t>
            </a:r>
            <a:r>
              <a:rPr sz="2600" i="1" spc="5" dirty="0">
                <a:solidFill>
                  <a:srgbClr val="1E1C11"/>
                </a:solidFill>
                <a:latin typeface="Arial"/>
                <a:cs typeface="Arial"/>
              </a:rPr>
              <a:t>s</a:t>
            </a:r>
            <a:r>
              <a:rPr sz="2600" i="1" dirty="0">
                <a:solidFill>
                  <a:srgbClr val="1E1C11"/>
                </a:solidFill>
                <a:latin typeface="Arial"/>
                <a:cs typeface="Arial"/>
              </a:rPr>
              <a:t>,	una</a:t>
            </a:r>
            <a:endParaRPr sz="26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150466" y="4286251"/>
            <a:ext cx="3053715" cy="422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984885" algn="l"/>
                <a:tab pos="1791335" algn="l"/>
              </a:tabLst>
            </a:pPr>
            <a:r>
              <a:rPr sz="2600" i="1" dirty="0">
                <a:solidFill>
                  <a:srgbClr val="1E1C11"/>
                </a:solidFill>
                <a:latin typeface="Arial"/>
                <a:cs typeface="Arial"/>
              </a:rPr>
              <a:t>vez	</a:t>
            </a:r>
            <a:r>
              <a:rPr sz="2600" i="1" spc="5" dirty="0">
                <a:solidFill>
                  <a:srgbClr val="1E1C11"/>
                </a:solidFill>
                <a:latin typeface="Arial"/>
                <a:cs typeface="Arial"/>
              </a:rPr>
              <a:t>s</a:t>
            </a:r>
            <a:r>
              <a:rPr sz="2600" i="1" dirty="0">
                <a:solidFill>
                  <a:srgbClr val="1E1C11"/>
                </a:solidFill>
                <a:latin typeface="Arial"/>
                <a:cs typeface="Arial"/>
              </a:rPr>
              <a:t>e	v</a:t>
            </a:r>
            <a:r>
              <a:rPr sz="2600" i="1" spc="5" dirty="0">
                <a:solidFill>
                  <a:srgbClr val="1E1C11"/>
                </a:solidFill>
                <a:latin typeface="Arial"/>
                <a:cs typeface="Arial"/>
              </a:rPr>
              <a:t>e</a:t>
            </a:r>
            <a:r>
              <a:rPr sz="2600" i="1" dirty="0">
                <a:solidFill>
                  <a:srgbClr val="1E1C11"/>
                </a:solidFill>
                <a:latin typeface="Arial"/>
                <a:cs typeface="Arial"/>
              </a:rPr>
              <a:t>ri</a:t>
            </a:r>
            <a:r>
              <a:rPr sz="2600" i="1" spc="-15" dirty="0">
                <a:solidFill>
                  <a:srgbClr val="1E1C11"/>
                </a:solidFill>
                <a:latin typeface="Arial"/>
                <a:cs typeface="Arial"/>
              </a:rPr>
              <a:t>f</a:t>
            </a:r>
            <a:r>
              <a:rPr sz="2600" i="1" dirty="0">
                <a:solidFill>
                  <a:srgbClr val="1E1C11"/>
                </a:solidFill>
                <a:latin typeface="Arial"/>
                <a:cs typeface="Arial"/>
              </a:rPr>
              <a:t>ique</a:t>
            </a:r>
            <a:endParaRPr sz="26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150466" y="4563314"/>
            <a:ext cx="1972945" cy="422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2600" i="1" dirty="0">
                <a:solidFill>
                  <a:srgbClr val="1E1C11"/>
                </a:solidFill>
                <a:latin typeface="Arial"/>
                <a:cs typeface="Arial"/>
              </a:rPr>
              <a:t>ac</a:t>
            </a:r>
            <a:r>
              <a:rPr sz="2600" i="1" spc="5" dirty="0">
                <a:solidFill>
                  <a:srgbClr val="1E1C11"/>
                </a:solidFill>
                <a:latin typeface="Arial"/>
                <a:cs typeface="Arial"/>
              </a:rPr>
              <a:t>a</a:t>
            </a:r>
            <a:r>
              <a:rPr sz="2600" i="1" spc="-15" dirty="0">
                <a:solidFill>
                  <a:srgbClr val="1E1C11"/>
                </a:solidFill>
                <a:latin typeface="Arial"/>
                <a:cs typeface="Arial"/>
              </a:rPr>
              <a:t>e</a:t>
            </a:r>
            <a:r>
              <a:rPr sz="2600" i="1" dirty="0">
                <a:solidFill>
                  <a:srgbClr val="1E1C11"/>
                </a:solidFill>
                <a:latin typeface="Arial"/>
                <a:cs typeface="Arial"/>
              </a:rPr>
              <a:t>ci</a:t>
            </a:r>
            <a:r>
              <a:rPr sz="2600" i="1" spc="-25" dirty="0">
                <a:solidFill>
                  <a:srgbClr val="1E1C11"/>
                </a:solidFill>
                <a:latin typeface="Arial"/>
                <a:cs typeface="Arial"/>
              </a:rPr>
              <a:t>m</a:t>
            </a:r>
            <a:r>
              <a:rPr sz="2600" i="1" dirty="0">
                <a:solidFill>
                  <a:srgbClr val="1E1C11"/>
                </a:solidFill>
                <a:latin typeface="Arial"/>
                <a:cs typeface="Arial"/>
              </a:rPr>
              <a:t>iento</a:t>
            </a:r>
            <a:endParaRPr sz="26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150466" y="3731514"/>
            <a:ext cx="3772535" cy="127137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715" algn="r">
              <a:lnSpc>
                <a:spcPts val="2650"/>
              </a:lnSpc>
              <a:spcBef>
                <a:spcPts val="100"/>
              </a:spcBef>
              <a:tabLst>
                <a:tab pos="2403475" algn="l"/>
                <a:tab pos="3229610" algn="l"/>
              </a:tabLst>
            </a:pPr>
            <a:r>
              <a:rPr sz="2600" i="1" dirty="0">
                <a:solidFill>
                  <a:srgbClr val="1E1C11"/>
                </a:solidFill>
                <a:latin typeface="Arial"/>
                <a:cs typeface="Arial"/>
              </a:rPr>
              <a:t>c</a:t>
            </a:r>
            <a:r>
              <a:rPr sz="2600" i="1" spc="5" dirty="0">
                <a:solidFill>
                  <a:srgbClr val="1E1C11"/>
                </a:solidFill>
                <a:latin typeface="Arial"/>
                <a:cs typeface="Arial"/>
              </a:rPr>
              <a:t>u</a:t>
            </a:r>
            <a:r>
              <a:rPr sz="2600" i="1" spc="-25" dirty="0">
                <a:solidFill>
                  <a:srgbClr val="1E1C11"/>
                </a:solidFill>
                <a:latin typeface="Arial"/>
                <a:cs typeface="Arial"/>
              </a:rPr>
              <a:t>m</a:t>
            </a:r>
            <a:r>
              <a:rPr sz="2600" i="1" dirty="0">
                <a:solidFill>
                  <a:srgbClr val="1E1C11"/>
                </a:solidFill>
                <a:latin typeface="Arial"/>
                <a:cs typeface="Arial"/>
              </a:rPr>
              <a:t>pli</a:t>
            </a:r>
            <a:r>
              <a:rPr sz="2600" i="1" spc="-25" dirty="0">
                <a:solidFill>
                  <a:srgbClr val="1E1C11"/>
                </a:solidFill>
                <a:latin typeface="Arial"/>
                <a:cs typeface="Arial"/>
              </a:rPr>
              <a:t>m</a:t>
            </a:r>
            <a:r>
              <a:rPr sz="2600" i="1" dirty="0">
                <a:solidFill>
                  <a:srgbClr val="1E1C11"/>
                </a:solidFill>
                <a:latin typeface="Arial"/>
                <a:cs typeface="Arial"/>
              </a:rPr>
              <a:t>i</a:t>
            </a:r>
            <a:r>
              <a:rPr sz="2600" i="1" spc="10" dirty="0">
                <a:solidFill>
                  <a:srgbClr val="1E1C11"/>
                </a:solidFill>
                <a:latin typeface="Arial"/>
                <a:cs typeface="Arial"/>
              </a:rPr>
              <a:t>e</a:t>
            </a:r>
            <a:r>
              <a:rPr sz="2600" i="1" dirty="0">
                <a:solidFill>
                  <a:srgbClr val="1E1C11"/>
                </a:solidFill>
                <a:latin typeface="Arial"/>
                <a:cs typeface="Arial"/>
              </a:rPr>
              <a:t>nto	de	s</a:t>
            </a:r>
            <a:r>
              <a:rPr sz="2600" i="1" spc="5" dirty="0">
                <a:solidFill>
                  <a:srgbClr val="1E1C11"/>
                </a:solidFill>
                <a:latin typeface="Arial"/>
                <a:cs typeface="Arial"/>
              </a:rPr>
              <a:t>u</a:t>
            </a:r>
            <a:r>
              <a:rPr sz="2600" i="1" dirty="0">
                <a:solidFill>
                  <a:srgbClr val="1E1C11"/>
                </a:solidFill>
                <a:latin typeface="Arial"/>
                <a:cs typeface="Arial"/>
              </a:rPr>
              <a:t>s</a:t>
            </a:r>
            <a:endParaRPr sz="2600">
              <a:latin typeface="Arial"/>
              <a:cs typeface="Arial"/>
            </a:endParaRPr>
          </a:p>
          <a:p>
            <a:pPr marR="6350" algn="r">
              <a:lnSpc>
                <a:spcPts val="2185"/>
              </a:lnSpc>
            </a:pPr>
            <a:r>
              <a:rPr sz="2600" i="1" dirty="0">
                <a:solidFill>
                  <a:srgbClr val="1E1C11"/>
                </a:solidFill>
                <a:latin typeface="Arial"/>
                <a:cs typeface="Arial"/>
              </a:rPr>
              <a:t>que</a:t>
            </a:r>
            <a:endParaRPr sz="2600">
              <a:latin typeface="Arial"/>
              <a:cs typeface="Arial"/>
            </a:endParaRPr>
          </a:p>
          <a:p>
            <a:pPr marL="3390265" marR="5080" indent="109220" algn="r">
              <a:lnSpc>
                <a:spcPct val="70000"/>
              </a:lnSpc>
              <a:spcBef>
                <a:spcPts val="470"/>
              </a:spcBef>
            </a:pPr>
            <a:r>
              <a:rPr sz="2600" i="1" dirty="0">
                <a:solidFill>
                  <a:srgbClr val="1E1C11"/>
                </a:solidFill>
                <a:latin typeface="Arial"/>
                <a:cs typeface="Arial"/>
              </a:rPr>
              <a:t>el  de</a:t>
            </a:r>
            <a:endParaRPr sz="26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150466" y="4841241"/>
            <a:ext cx="2393315" cy="422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600" i="1" spc="-5" dirty="0">
                <a:solidFill>
                  <a:srgbClr val="1E1C11"/>
                </a:solidFill>
                <a:latin typeface="Arial"/>
                <a:cs typeface="Arial"/>
              </a:rPr>
              <a:t>incumplimientos</a:t>
            </a:r>
            <a:endParaRPr sz="26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150465" y="5118608"/>
            <a:ext cx="3771900" cy="699770"/>
          </a:xfrm>
          <a:prstGeom prst="rect">
            <a:avLst/>
          </a:prstGeom>
        </p:spPr>
        <p:txBody>
          <a:bodyPr vert="horz" wrap="square" lIns="0" tIns="132080" rIns="0" bIns="0" rtlCol="0">
            <a:spAutoFit/>
          </a:bodyPr>
          <a:lstStyle/>
          <a:p>
            <a:pPr marL="12700" marR="5080">
              <a:lnSpc>
                <a:spcPct val="70000"/>
              </a:lnSpc>
              <a:spcBef>
                <a:spcPts val="1040"/>
              </a:spcBef>
            </a:pPr>
            <a:r>
              <a:rPr sz="2600" i="1" dirty="0">
                <a:solidFill>
                  <a:srgbClr val="1E1C11"/>
                </a:solidFill>
                <a:latin typeface="Arial"/>
                <a:cs typeface="Arial"/>
              </a:rPr>
              <a:t>parciales</a:t>
            </a:r>
            <a:r>
              <a:rPr sz="2600" i="1" spc="29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600" i="1" dirty="0">
                <a:solidFill>
                  <a:srgbClr val="1E1C11"/>
                </a:solidFill>
                <a:latin typeface="Arial"/>
                <a:cs typeface="Arial"/>
              </a:rPr>
              <a:t>en</a:t>
            </a:r>
            <a:r>
              <a:rPr sz="2600" i="1" spc="29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600" i="1" dirty="0">
                <a:solidFill>
                  <a:srgbClr val="1E1C11"/>
                </a:solidFill>
                <a:latin typeface="Arial"/>
                <a:cs typeface="Arial"/>
              </a:rPr>
              <a:t>vigencia</a:t>
            </a:r>
            <a:r>
              <a:rPr sz="2600" i="1" spc="30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600" i="1" dirty="0">
                <a:solidFill>
                  <a:srgbClr val="1E1C11"/>
                </a:solidFill>
                <a:latin typeface="Arial"/>
                <a:cs typeface="Arial"/>
              </a:rPr>
              <a:t>del </a:t>
            </a:r>
            <a:r>
              <a:rPr sz="2600" i="1" spc="-70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600" i="1" dirty="0">
                <a:solidFill>
                  <a:srgbClr val="1E1C11"/>
                </a:solidFill>
                <a:latin typeface="Arial"/>
                <a:cs typeface="Arial"/>
              </a:rPr>
              <a:t>plazo</a:t>
            </a:r>
            <a:r>
              <a:rPr sz="2600" i="1" spc="-1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600" i="1" dirty="0">
                <a:solidFill>
                  <a:srgbClr val="1E1C11"/>
                </a:solidFill>
                <a:latin typeface="Arial"/>
                <a:cs typeface="Arial"/>
              </a:rPr>
              <a:t>contractual”.</a:t>
            </a:r>
            <a:endParaRPr sz="2600">
              <a:latin typeface="Arial"/>
              <a:cs typeface="Arial"/>
            </a:endParaRPr>
          </a:p>
        </p:txBody>
      </p:sp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72200" y="1674877"/>
            <a:ext cx="4038600" cy="4526229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38807" y="1377138"/>
            <a:ext cx="1863725" cy="574675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404040"/>
                </a:solidFill>
              </a:rPr>
              <a:t>MU</a:t>
            </a:r>
            <a:r>
              <a:rPr sz="3600" spc="-270" dirty="0">
                <a:solidFill>
                  <a:srgbClr val="404040"/>
                </a:solidFill>
              </a:rPr>
              <a:t>L</a:t>
            </a:r>
            <a:r>
              <a:rPr sz="3600" spc="-275" dirty="0">
                <a:solidFill>
                  <a:srgbClr val="404040"/>
                </a:solidFill>
              </a:rPr>
              <a:t>T</a:t>
            </a:r>
            <a:r>
              <a:rPr sz="3600" dirty="0">
                <a:solidFill>
                  <a:srgbClr val="404040"/>
                </a:solidFill>
              </a:rPr>
              <a:t>AS</a:t>
            </a:r>
            <a:endParaRPr sz="36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81200" y="2209801"/>
            <a:ext cx="4038600" cy="376275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175375" y="1427733"/>
            <a:ext cx="3882390" cy="7289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1120"/>
              </a:lnSpc>
              <a:spcBef>
                <a:spcPts val="105"/>
              </a:spcBef>
            </a:pPr>
            <a:r>
              <a:rPr sz="1100" spc="-5" dirty="0">
                <a:solidFill>
                  <a:srgbClr val="FF0000"/>
                </a:solidFill>
                <a:latin typeface="Arial MT"/>
                <a:cs typeface="Arial MT"/>
              </a:rPr>
              <a:t>Consejo</a:t>
            </a:r>
            <a:r>
              <a:rPr sz="1100" spc="275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FF0000"/>
                </a:solidFill>
                <a:latin typeface="Arial MT"/>
                <a:cs typeface="Arial MT"/>
              </a:rPr>
              <a:t>de</a:t>
            </a:r>
            <a:r>
              <a:rPr sz="1100" spc="27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FF0000"/>
                </a:solidFill>
                <a:latin typeface="Arial MT"/>
                <a:cs typeface="Arial MT"/>
              </a:rPr>
              <a:t>Estado.</a:t>
            </a:r>
            <a:r>
              <a:rPr sz="1100" spc="27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FF0000"/>
                </a:solidFill>
                <a:latin typeface="Arial MT"/>
                <a:cs typeface="Arial MT"/>
              </a:rPr>
              <a:t>Sección</a:t>
            </a:r>
            <a:r>
              <a:rPr sz="1100" spc="27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FF0000"/>
                </a:solidFill>
                <a:latin typeface="Arial MT"/>
                <a:cs typeface="Arial MT"/>
              </a:rPr>
              <a:t>Tercera.</a:t>
            </a:r>
            <a:r>
              <a:rPr sz="1100" spc="27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FF0000"/>
                </a:solidFill>
                <a:latin typeface="Arial MT"/>
                <a:cs typeface="Arial MT"/>
              </a:rPr>
              <a:t>Sentencia</a:t>
            </a:r>
            <a:r>
              <a:rPr sz="1100" spc="27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FF0000"/>
                </a:solidFill>
                <a:latin typeface="Arial MT"/>
                <a:cs typeface="Arial MT"/>
              </a:rPr>
              <a:t>del</a:t>
            </a:r>
            <a:r>
              <a:rPr sz="1100" spc="27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FF0000"/>
                </a:solidFill>
                <a:latin typeface="Arial MT"/>
                <a:cs typeface="Arial MT"/>
              </a:rPr>
              <a:t>13</a:t>
            </a:r>
            <a:r>
              <a:rPr sz="1100" spc="26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FF0000"/>
                </a:solidFill>
                <a:latin typeface="Arial MT"/>
                <a:cs typeface="Arial MT"/>
              </a:rPr>
              <a:t>de</a:t>
            </a:r>
            <a:endParaRPr sz="1100">
              <a:latin typeface="Arial MT"/>
              <a:cs typeface="Arial MT"/>
            </a:endParaRPr>
          </a:p>
          <a:p>
            <a:pPr marL="12700" marR="5080">
              <a:lnSpc>
                <a:spcPct val="70000"/>
              </a:lnSpc>
              <a:spcBef>
                <a:spcPts val="195"/>
              </a:spcBef>
            </a:pPr>
            <a:r>
              <a:rPr sz="1100" dirty="0">
                <a:solidFill>
                  <a:srgbClr val="FF0000"/>
                </a:solidFill>
                <a:latin typeface="Arial MT"/>
                <a:cs typeface="Arial MT"/>
              </a:rPr>
              <a:t>noviembre</a:t>
            </a:r>
            <a:r>
              <a:rPr sz="1100" spc="254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FF0000"/>
                </a:solidFill>
                <a:latin typeface="Arial MT"/>
                <a:cs typeface="Arial MT"/>
              </a:rPr>
              <a:t>de</a:t>
            </a:r>
            <a:r>
              <a:rPr sz="1100" spc="26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FF0000"/>
                </a:solidFill>
                <a:latin typeface="Arial MT"/>
                <a:cs typeface="Arial MT"/>
              </a:rPr>
              <a:t>2008,</a:t>
            </a:r>
            <a:r>
              <a:rPr sz="1100" spc="26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FF0000"/>
                </a:solidFill>
                <a:latin typeface="Arial MT"/>
                <a:cs typeface="Arial MT"/>
              </a:rPr>
              <a:t>expediente</a:t>
            </a:r>
            <a:r>
              <a:rPr sz="1100" spc="275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FF0000"/>
                </a:solidFill>
                <a:latin typeface="Arial MT"/>
                <a:cs typeface="Arial MT"/>
              </a:rPr>
              <a:t>17009,</a:t>
            </a:r>
            <a:r>
              <a:rPr sz="1100" spc="26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FF0000"/>
                </a:solidFill>
                <a:latin typeface="Arial MT"/>
                <a:cs typeface="Arial MT"/>
              </a:rPr>
              <a:t>Consejero</a:t>
            </a:r>
            <a:r>
              <a:rPr sz="1100" spc="26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FF0000"/>
                </a:solidFill>
                <a:latin typeface="Arial MT"/>
                <a:cs typeface="Arial MT"/>
              </a:rPr>
              <a:t>Ponente </a:t>
            </a:r>
            <a:r>
              <a:rPr sz="1100" spc="-29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0000"/>
                </a:solidFill>
                <a:latin typeface="Arial MT"/>
                <a:cs typeface="Arial MT"/>
              </a:rPr>
              <a:t>Dr.</a:t>
            </a:r>
            <a:r>
              <a:rPr sz="1100" spc="-2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0000"/>
                </a:solidFill>
                <a:latin typeface="Arial MT"/>
                <a:cs typeface="Arial MT"/>
              </a:rPr>
              <a:t>Enrique</a:t>
            </a:r>
            <a:r>
              <a:rPr sz="1100" spc="-1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FF0000"/>
                </a:solidFill>
                <a:latin typeface="Arial MT"/>
                <a:cs typeface="Arial MT"/>
              </a:rPr>
              <a:t>Gil</a:t>
            </a:r>
            <a:r>
              <a:rPr sz="1100" spc="-1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0000"/>
                </a:solidFill>
                <a:latin typeface="Arial MT"/>
                <a:cs typeface="Arial MT"/>
              </a:rPr>
              <a:t>Botero.</a:t>
            </a:r>
            <a:endParaRPr sz="1100">
              <a:latin typeface="Arial MT"/>
              <a:cs typeface="Arial MT"/>
            </a:endParaRPr>
          </a:p>
          <a:p>
            <a:pPr marL="122555">
              <a:lnSpc>
                <a:spcPts val="2370"/>
              </a:lnSpc>
            </a:pPr>
            <a:r>
              <a:rPr sz="2200" i="1" spc="-30" dirty="0">
                <a:solidFill>
                  <a:srgbClr val="1E1C11"/>
                </a:solidFill>
                <a:latin typeface="Arial"/>
                <a:cs typeface="Arial"/>
              </a:rPr>
              <a:t>“También</a:t>
            </a:r>
            <a:r>
              <a:rPr sz="2200" i="1" spc="34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200" i="1" spc="5" dirty="0">
                <a:solidFill>
                  <a:srgbClr val="1E1C11"/>
                </a:solidFill>
                <a:latin typeface="Arial"/>
                <a:cs typeface="Arial"/>
              </a:rPr>
              <a:t>es</a:t>
            </a:r>
            <a:r>
              <a:rPr sz="2200" i="1" spc="33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200" i="1" dirty="0">
                <a:solidFill>
                  <a:srgbClr val="1E1C11"/>
                </a:solidFill>
                <a:latin typeface="Arial"/>
                <a:cs typeface="Arial"/>
              </a:rPr>
              <a:t>relevante</a:t>
            </a:r>
            <a:r>
              <a:rPr sz="2200" i="1" spc="32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200" i="1" spc="-5" dirty="0">
                <a:solidFill>
                  <a:srgbClr val="1E1C11"/>
                </a:solidFill>
                <a:latin typeface="Arial"/>
                <a:cs typeface="Arial"/>
              </a:rPr>
              <a:t>acotar</a:t>
            </a:r>
            <a:endParaRPr sz="22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280655" y="2031237"/>
            <a:ext cx="177228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  <a:tabLst>
                <a:tab pos="516890" algn="l"/>
              </a:tabLst>
            </a:pPr>
            <a:r>
              <a:rPr sz="2200" i="1" dirty="0">
                <a:solidFill>
                  <a:srgbClr val="1E1C11"/>
                </a:solidFill>
                <a:latin typeface="Arial"/>
                <a:cs typeface="Arial"/>
              </a:rPr>
              <a:t>se	</a:t>
            </a:r>
            <a:r>
              <a:rPr sz="2200" i="1" spc="-5" dirty="0">
                <a:solidFill>
                  <a:srgbClr val="1E1C11"/>
                </a:solidFill>
                <a:latin typeface="Arial"/>
                <a:cs typeface="Arial"/>
              </a:rPr>
              <a:t>encuentra</a:t>
            </a:r>
            <a:endParaRPr sz="22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405621" y="2265629"/>
            <a:ext cx="164973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  <a:tabLst>
                <a:tab pos="1419225" algn="l"/>
              </a:tabLst>
            </a:pPr>
            <a:r>
              <a:rPr sz="2200" i="1" spc="-5" dirty="0">
                <a:solidFill>
                  <a:srgbClr val="1E1C11"/>
                </a:solidFill>
                <a:latin typeface="Arial"/>
                <a:cs typeface="Arial"/>
              </a:rPr>
              <a:t>para	el</a:t>
            </a:r>
            <a:endParaRPr sz="22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285357" y="2031237"/>
            <a:ext cx="1811020" cy="82994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2245"/>
              </a:lnSpc>
              <a:spcBef>
                <a:spcPts val="95"/>
              </a:spcBef>
              <a:tabLst>
                <a:tab pos="687705" algn="l"/>
                <a:tab pos="1115695" algn="l"/>
              </a:tabLst>
            </a:pPr>
            <a:r>
              <a:rPr sz="2200" i="1" spc="-5" dirty="0">
                <a:solidFill>
                  <a:srgbClr val="1E1C11"/>
                </a:solidFill>
                <a:latin typeface="Arial"/>
                <a:cs typeface="Arial"/>
              </a:rPr>
              <a:t>que	la	multa</a:t>
            </a:r>
            <a:endParaRPr sz="2200">
              <a:latin typeface="Arial"/>
              <a:cs typeface="Arial"/>
            </a:endParaRPr>
          </a:p>
          <a:p>
            <a:pPr marL="12700">
              <a:lnSpc>
                <a:spcPts val="1850"/>
              </a:lnSpc>
            </a:pPr>
            <a:r>
              <a:rPr sz="2200" i="1" dirty="0">
                <a:solidFill>
                  <a:srgbClr val="1E1C11"/>
                </a:solidFill>
                <a:latin typeface="Arial"/>
                <a:cs typeface="Arial"/>
              </a:rPr>
              <a:t>concebida</a:t>
            </a:r>
            <a:endParaRPr sz="2200">
              <a:latin typeface="Arial"/>
              <a:cs typeface="Arial"/>
            </a:endParaRPr>
          </a:p>
          <a:p>
            <a:pPr marL="12700">
              <a:lnSpc>
                <a:spcPts val="2245"/>
              </a:lnSpc>
            </a:pPr>
            <a:r>
              <a:rPr sz="2200" i="1" spc="-5" dirty="0">
                <a:solidFill>
                  <a:srgbClr val="1E1C11"/>
                </a:solidFill>
                <a:latin typeface="Arial"/>
                <a:cs typeface="Arial"/>
              </a:rPr>
              <a:t>acaecimiento</a:t>
            </a:r>
            <a:endParaRPr sz="22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719309" y="2501011"/>
            <a:ext cx="33655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2200" i="1" spc="-5" dirty="0">
                <a:solidFill>
                  <a:srgbClr val="1E1C11"/>
                </a:solidFill>
                <a:latin typeface="Arial"/>
                <a:cs typeface="Arial"/>
              </a:rPr>
              <a:t>de</a:t>
            </a:r>
            <a:endParaRPr sz="22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285357" y="2735707"/>
            <a:ext cx="3771900" cy="301742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2245"/>
              </a:lnSpc>
              <a:spcBef>
                <a:spcPts val="95"/>
              </a:spcBef>
              <a:tabLst>
                <a:tab pos="2221230" algn="l"/>
              </a:tabLst>
            </a:pPr>
            <a:r>
              <a:rPr sz="2200" i="1" spc="-5" dirty="0">
                <a:solidFill>
                  <a:srgbClr val="1E1C11"/>
                </a:solidFill>
                <a:latin typeface="Arial"/>
                <a:cs typeface="Arial"/>
              </a:rPr>
              <a:t>circunstancias	constitutivas</a:t>
            </a:r>
            <a:endParaRPr sz="2200">
              <a:latin typeface="Arial"/>
              <a:cs typeface="Arial"/>
            </a:endParaRPr>
          </a:p>
          <a:p>
            <a:pPr marL="12700">
              <a:lnSpc>
                <a:spcPts val="1850"/>
              </a:lnSpc>
              <a:tabLst>
                <a:tab pos="478790" algn="l"/>
                <a:tab pos="2638425" algn="l"/>
              </a:tabLst>
            </a:pPr>
            <a:r>
              <a:rPr sz="2200" i="1" spc="-5" dirty="0">
                <a:solidFill>
                  <a:srgbClr val="1E1C11"/>
                </a:solidFill>
                <a:latin typeface="Arial"/>
                <a:cs typeface="Arial"/>
              </a:rPr>
              <a:t>de	incumplimientos	parciales</a:t>
            </a:r>
            <a:endParaRPr sz="2200">
              <a:latin typeface="Arial"/>
              <a:cs typeface="Arial"/>
            </a:endParaRPr>
          </a:p>
          <a:p>
            <a:pPr marL="12700">
              <a:lnSpc>
                <a:spcPts val="1850"/>
              </a:lnSpc>
              <a:tabLst>
                <a:tab pos="400685" algn="l"/>
                <a:tab pos="1924050" algn="l"/>
                <a:tab pos="2390140" algn="l"/>
              </a:tabLst>
            </a:pPr>
            <a:r>
              <a:rPr sz="2200" i="1" spc="-5" dirty="0">
                <a:solidFill>
                  <a:srgbClr val="1E1C11"/>
                </a:solidFill>
                <a:latin typeface="Arial"/>
                <a:cs typeface="Arial"/>
              </a:rPr>
              <a:t>y	atribuibles	al	contratista,</a:t>
            </a:r>
            <a:endParaRPr sz="2200">
              <a:latin typeface="Arial"/>
              <a:cs typeface="Arial"/>
            </a:endParaRPr>
          </a:p>
          <a:p>
            <a:pPr marL="12700">
              <a:lnSpc>
                <a:spcPts val="1850"/>
              </a:lnSpc>
              <a:tabLst>
                <a:tab pos="692150" algn="l"/>
                <a:tab pos="1263650" algn="l"/>
                <a:tab pos="1865630" algn="l"/>
                <a:tab pos="2359660" algn="l"/>
              </a:tabLst>
            </a:pPr>
            <a:r>
              <a:rPr sz="2200" i="1" spc="-5" dirty="0">
                <a:solidFill>
                  <a:srgbClr val="1E1C11"/>
                </a:solidFill>
                <a:latin typeface="Arial"/>
                <a:cs typeface="Arial"/>
              </a:rPr>
              <a:t>toda	vez	que	las	situaciones</a:t>
            </a:r>
            <a:endParaRPr sz="2200">
              <a:latin typeface="Arial"/>
              <a:cs typeface="Arial"/>
            </a:endParaRPr>
          </a:p>
          <a:p>
            <a:pPr marL="12700">
              <a:lnSpc>
                <a:spcPts val="1850"/>
              </a:lnSpc>
              <a:tabLst>
                <a:tab pos="647700" algn="l"/>
                <a:tab pos="1924050" algn="l"/>
                <a:tab pos="2559050" algn="l"/>
              </a:tabLst>
            </a:pPr>
            <a:r>
              <a:rPr sz="2200" i="1" spc="-5" dirty="0">
                <a:solidFill>
                  <a:srgbClr val="1E1C11"/>
                </a:solidFill>
                <a:latin typeface="Arial"/>
                <a:cs typeface="Arial"/>
              </a:rPr>
              <a:t>que	a</a:t>
            </a:r>
            <a:r>
              <a:rPr sz="2200" i="1" dirty="0">
                <a:solidFill>
                  <a:srgbClr val="1E1C11"/>
                </a:solidFill>
                <a:latin typeface="Arial"/>
                <a:cs typeface="Arial"/>
              </a:rPr>
              <a:t>c</a:t>
            </a:r>
            <a:r>
              <a:rPr sz="2200" i="1" spc="-5" dirty="0">
                <a:solidFill>
                  <a:srgbClr val="1E1C11"/>
                </a:solidFill>
                <a:latin typeface="Arial"/>
                <a:cs typeface="Arial"/>
              </a:rPr>
              <a:t>a</a:t>
            </a:r>
            <a:r>
              <a:rPr sz="2200" i="1" spc="5" dirty="0">
                <a:solidFill>
                  <a:srgbClr val="1E1C11"/>
                </a:solidFill>
                <a:latin typeface="Arial"/>
                <a:cs typeface="Arial"/>
              </a:rPr>
              <a:t>r</a:t>
            </a:r>
            <a:r>
              <a:rPr sz="2200" i="1" spc="-5" dirty="0">
                <a:solidFill>
                  <a:srgbClr val="1E1C11"/>
                </a:solidFill>
                <a:latin typeface="Arial"/>
                <a:cs typeface="Arial"/>
              </a:rPr>
              <a:t>r</a:t>
            </a:r>
            <a:r>
              <a:rPr sz="2200" i="1" spc="5" dirty="0">
                <a:solidFill>
                  <a:srgbClr val="1E1C11"/>
                </a:solidFill>
                <a:latin typeface="Arial"/>
                <a:cs typeface="Arial"/>
              </a:rPr>
              <a:t>e</a:t>
            </a:r>
            <a:r>
              <a:rPr sz="2200" i="1" spc="-5" dirty="0">
                <a:solidFill>
                  <a:srgbClr val="1E1C11"/>
                </a:solidFill>
                <a:latin typeface="Arial"/>
                <a:cs typeface="Arial"/>
              </a:rPr>
              <a:t>en</a:t>
            </a:r>
            <a:r>
              <a:rPr sz="2200" i="1" dirty="0">
                <a:solidFill>
                  <a:srgbClr val="1E1C11"/>
                </a:solidFill>
                <a:latin typeface="Arial"/>
                <a:cs typeface="Arial"/>
              </a:rPr>
              <a:t>	</a:t>
            </a:r>
            <a:r>
              <a:rPr sz="2200" i="1" spc="-5" dirty="0">
                <a:solidFill>
                  <a:srgbClr val="1E1C11"/>
                </a:solidFill>
                <a:latin typeface="Arial"/>
                <a:cs typeface="Arial"/>
              </a:rPr>
              <a:t>una</a:t>
            </a:r>
            <a:r>
              <a:rPr sz="2200" i="1" dirty="0">
                <a:solidFill>
                  <a:srgbClr val="1E1C11"/>
                </a:solidFill>
                <a:latin typeface="Arial"/>
                <a:cs typeface="Arial"/>
              </a:rPr>
              <a:t>	</a:t>
            </a:r>
            <a:r>
              <a:rPr sz="2200" i="1" spc="-5" dirty="0">
                <a:solidFill>
                  <a:srgbClr val="1E1C11"/>
                </a:solidFill>
                <a:latin typeface="Arial"/>
                <a:cs typeface="Arial"/>
              </a:rPr>
              <a:t>in</a:t>
            </a:r>
            <a:r>
              <a:rPr sz="2200" i="1" spc="5" dirty="0">
                <a:solidFill>
                  <a:srgbClr val="1E1C11"/>
                </a:solidFill>
                <a:latin typeface="Arial"/>
                <a:cs typeface="Arial"/>
              </a:rPr>
              <a:t>fr</a:t>
            </a:r>
            <a:r>
              <a:rPr sz="2200" i="1" spc="-5" dirty="0">
                <a:solidFill>
                  <a:srgbClr val="1E1C11"/>
                </a:solidFill>
                <a:latin typeface="Arial"/>
                <a:cs typeface="Arial"/>
              </a:rPr>
              <a:t>a</a:t>
            </a:r>
            <a:r>
              <a:rPr sz="2200" i="1" dirty="0">
                <a:solidFill>
                  <a:srgbClr val="1E1C11"/>
                </a:solidFill>
                <a:latin typeface="Arial"/>
                <a:cs typeface="Arial"/>
              </a:rPr>
              <a:t>c</a:t>
            </a:r>
            <a:r>
              <a:rPr sz="2200" i="1" spc="-5" dirty="0">
                <a:solidFill>
                  <a:srgbClr val="1E1C11"/>
                </a:solidFill>
                <a:latin typeface="Arial"/>
                <a:cs typeface="Arial"/>
              </a:rPr>
              <a:t>c</a:t>
            </a:r>
            <a:r>
              <a:rPr sz="2200" i="1" dirty="0">
                <a:solidFill>
                  <a:srgbClr val="1E1C11"/>
                </a:solidFill>
                <a:latin typeface="Arial"/>
                <a:cs typeface="Arial"/>
              </a:rPr>
              <a:t>i</a:t>
            </a:r>
            <a:r>
              <a:rPr sz="2200" i="1" spc="-15" dirty="0">
                <a:solidFill>
                  <a:srgbClr val="1E1C11"/>
                </a:solidFill>
                <a:latin typeface="Arial"/>
                <a:cs typeface="Arial"/>
              </a:rPr>
              <a:t>ó</a:t>
            </a:r>
            <a:r>
              <a:rPr sz="2200" i="1" spc="-5" dirty="0">
                <a:solidFill>
                  <a:srgbClr val="1E1C11"/>
                </a:solidFill>
                <a:latin typeface="Arial"/>
                <a:cs typeface="Arial"/>
              </a:rPr>
              <a:t>n</a:t>
            </a:r>
            <a:endParaRPr sz="2200">
              <a:latin typeface="Arial"/>
              <a:cs typeface="Arial"/>
            </a:endParaRPr>
          </a:p>
          <a:p>
            <a:pPr marL="12700">
              <a:lnSpc>
                <a:spcPts val="1850"/>
              </a:lnSpc>
              <a:tabLst>
                <a:tab pos="944880" algn="l"/>
                <a:tab pos="1333500" algn="l"/>
                <a:tab pos="1924050" algn="l"/>
                <a:tab pos="3385185" algn="l"/>
              </a:tabLst>
            </a:pPr>
            <a:r>
              <a:rPr sz="2200" i="1" spc="-5" dirty="0">
                <a:solidFill>
                  <a:srgbClr val="1E1C11"/>
                </a:solidFill>
                <a:latin typeface="Arial"/>
                <a:cs typeface="Arial"/>
              </a:rPr>
              <a:t>grave	a	los	mandat</a:t>
            </a:r>
            <a:r>
              <a:rPr sz="2200" i="1" spc="10" dirty="0">
                <a:solidFill>
                  <a:srgbClr val="1E1C11"/>
                </a:solidFill>
                <a:latin typeface="Arial"/>
                <a:cs typeface="Arial"/>
              </a:rPr>
              <a:t>o</a:t>
            </a:r>
            <a:r>
              <a:rPr sz="2200" i="1" spc="-5" dirty="0">
                <a:solidFill>
                  <a:srgbClr val="1E1C11"/>
                </a:solidFill>
                <a:latin typeface="Arial"/>
                <a:cs typeface="Arial"/>
              </a:rPr>
              <a:t>s</a:t>
            </a:r>
            <a:r>
              <a:rPr sz="2200" i="1" dirty="0">
                <a:solidFill>
                  <a:srgbClr val="1E1C11"/>
                </a:solidFill>
                <a:latin typeface="Arial"/>
                <a:cs typeface="Arial"/>
              </a:rPr>
              <a:t>	</a:t>
            </a:r>
            <a:r>
              <a:rPr sz="2200" i="1" spc="-5" dirty="0">
                <a:solidFill>
                  <a:srgbClr val="1E1C11"/>
                </a:solidFill>
                <a:latin typeface="Arial"/>
                <a:cs typeface="Arial"/>
              </a:rPr>
              <a:t>del</a:t>
            </a:r>
            <a:endParaRPr sz="2200">
              <a:latin typeface="Arial"/>
              <a:cs typeface="Arial"/>
            </a:endParaRPr>
          </a:p>
          <a:p>
            <a:pPr marL="12700">
              <a:lnSpc>
                <a:spcPts val="1850"/>
              </a:lnSpc>
              <a:tabLst>
                <a:tab pos="1198245" algn="l"/>
                <a:tab pos="2306320" algn="l"/>
                <a:tab pos="2980055" algn="l"/>
              </a:tabLst>
            </a:pPr>
            <a:r>
              <a:rPr sz="2200" i="1" spc="-5" dirty="0">
                <a:solidFill>
                  <a:srgbClr val="1E1C11"/>
                </a:solidFill>
                <a:latin typeface="Arial"/>
                <a:cs typeface="Arial"/>
              </a:rPr>
              <a:t>ne</a:t>
            </a:r>
            <a:r>
              <a:rPr sz="2200" i="1" dirty="0">
                <a:solidFill>
                  <a:srgbClr val="1E1C11"/>
                </a:solidFill>
                <a:latin typeface="Arial"/>
                <a:cs typeface="Arial"/>
              </a:rPr>
              <a:t>g</a:t>
            </a:r>
            <a:r>
              <a:rPr sz="2200" i="1" spc="-5" dirty="0">
                <a:solidFill>
                  <a:srgbClr val="1E1C11"/>
                </a:solidFill>
                <a:latin typeface="Arial"/>
                <a:cs typeface="Arial"/>
              </a:rPr>
              <a:t>o</a:t>
            </a:r>
            <a:r>
              <a:rPr sz="2200" i="1" dirty="0">
                <a:solidFill>
                  <a:srgbClr val="1E1C11"/>
                </a:solidFill>
                <a:latin typeface="Arial"/>
                <a:cs typeface="Arial"/>
              </a:rPr>
              <a:t>c</a:t>
            </a:r>
            <a:r>
              <a:rPr sz="2200" i="1" spc="-5" dirty="0">
                <a:solidFill>
                  <a:srgbClr val="1E1C11"/>
                </a:solidFill>
                <a:latin typeface="Arial"/>
                <a:cs typeface="Arial"/>
              </a:rPr>
              <a:t>io</a:t>
            </a:r>
            <a:r>
              <a:rPr sz="2200" i="1" dirty="0">
                <a:solidFill>
                  <a:srgbClr val="1E1C11"/>
                </a:solidFill>
                <a:latin typeface="Arial"/>
                <a:cs typeface="Arial"/>
              </a:rPr>
              <a:t>	</a:t>
            </a:r>
            <a:r>
              <a:rPr sz="2200" i="1" spc="-5" dirty="0">
                <a:solidFill>
                  <a:srgbClr val="1E1C11"/>
                </a:solidFill>
                <a:latin typeface="Arial"/>
                <a:cs typeface="Arial"/>
              </a:rPr>
              <a:t>juríd</a:t>
            </a:r>
            <a:r>
              <a:rPr sz="2200" i="1" dirty="0">
                <a:solidFill>
                  <a:srgbClr val="1E1C11"/>
                </a:solidFill>
                <a:latin typeface="Arial"/>
                <a:cs typeface="Arial"/>
              </a:rPr>
              <a:t>i</a:t>
            </a:r>
            <a:r>
              <a:rPr sz="2200" i="1" spc="-5" dirty="0">
                <a:solidFill>
                  <a:srgbClr val="1E1C11"/>
                </a:solidFill>
                <a:latin typeface="Arial"/>
                <a:cs typeface="Arial"/>
              </a:rPr>
              <a:t>co</a:t>
            </a:r>
            <a:r>
              <a:rPr sz="2200" i="1" dirty="0">
                <a:solidFill>
                  <a:srgbClr val="1E1C11"/>
                </a:solidFill>
                <a:latin typeface="Arial"/>
                <a:cs typeface="Arial"/>
              </a:rPr>
              <a:t>	</a:t>
            </a:r>
            <a:r>
              <a:rPr sz="2200" i="1" spc="-5" dirty="0">
                <a:solidFill>
                  <a:srgbClr val="1E1C11"/>
                </a:solidFill>
                <a:latin typeface="Arial"/>
                <a:cs typeface="Arial"/>
              </a:rPr>
              <a:t>que</a:t>
            </a:r>
            <a:r>
              <a:rPr sz="2200" i="1" dirty="0">
                <a:solidFill>
                  <a:srgbClr val="1E1C11"/>
                </a:solidFill>
                <a:latin typeface="Arial"/>
                <a:cs typeface="Arial"/>
              </a:rPr>
              <a:t>	</a:t>
            </a:r>
            <a:r>
              <a:rPr sz="2200" i="1" spc="-5" dirty="0">
                <a:solidFill>
                  <a:srgbClr val="1E1C11"/>
                </a:solidFill>
                <a:latin typeface="Arial"/>
                <a:cs typeface="Arial"/>
              </a:rPr>
              <a:t>ponga</a:t>
            </a:r>
            <a:endParaRPr sz="2200">
              <a:latin typeface="Arial"/>
              <a:cs typeface="Arial"/>
            </a:endParaRPr>
          </a:p>
          <a:p>
            <a:pPr marL="12700">
              <a:lnSpc>
                <a:spcPts val="1850"/>
              </a:lnSpc>
              <a:tabLst>
                <a:tab pos="548640" algn="l"/>
                <a:tab pos="1536065" algn="l"/>
                <a:tab pos="1979930" algn="l"/>
                <a:tab pos="3385185" algn="l"/>
              </a:tabLst>
            </a:pPr>
            <a:r>
              <a:rPr sz="2200" i="1" spc="-5" dirty="0">
                <a:solidFill>
                  <a:srgbClr val="1E1C11"/>
                </a:solidFill>
                <a:latin typeface="Arial"/>
                <a:cs typeface="Arial"/>
              </a:rPr>
              <a:t>en	ri</a:t>
            </a:r>
            <a:r>
              <a:rPr sz="2200" i="1" dirty="0">
                <a:solidFill>
                  <a:srgbClr val="1E1C11"/>
                </a:solidFill>
                <a:latin typeface="Arial"/>
                <a:cs typeface="Arial"/>
              </a:rPr>
              <a:t>e</a:t>
            </a:r>
            <a:r>
              <a:rPr sz="2200" i="1" spc="-5" dirty="0">
                <a:solidFill>
                  <a:srgbClr val="1E1C11"/>
                </a:solidFill>
                <a:latin typeface="Arial"/>
                <a:cs typeface="Arial"/>
              </a:rPr>
              <a:t>s</a:t>
            </a:r>
            <a:r>
              <a:rPr sz="2200" i="1" dirty="0">
                <a:solidFill>
                  <a:srgbClr val="1E1C11"/>
                </a:solidFill>
                <a:latin typeface="Arial"/>
                <a:cs typeface="Arial"/>
              </a:rPr>
              <a:t>g</a:t>
            </a:r>
            <a:r>
              <a:rPr sz="2200" i="1" spc="-5" dirty="0">
                <a:solidFill>
                  <a:srgbClr val="1E1C11"/>
                </a:solidFill>
                <a:latin typeface="Arial"/>
                <a:cs typeface="Arial"/>
              </a:rPr>
              <a:t>o</a:t>
            </a:r>
            <a:r>
              <a:rPr sz="2200" i="1" dirty="0">
                <a:solidFill>
                  <a:srgbClr val="1E1C11"/>
                </a:solidFill>
                <a:latin typeface="Arial"/>
                <a:cs typeface="Arial"/>
              </a:rPr>
              <a:t>	</a:t>
            </a:r>
            <a:r>
              <a:rPr sz="2200" i="1" spc="-5" dirty="0">
                <a:solidFill>
                  <a:srgbClr val="1E1C11"/>
                </a:solidFill>
                <a:latin typeface="Arial"/>
                <a:cs typeface="Arial"/>
              </a:rPr>
              <a:t>la</a:t>
            </a:r>
            <a:r>
              <a:rPr sz="2200" i="1" dirty="0">
                <a:solidFill>
                  <a:srgbClr val="1E1C11"/>
                </a:solidFill>
                <a:latin typeface="Arial"/>
                <a:cs typeface="Arial"/>
              </a:rPr>
              <a:t>	</a:t>
            </a:r>
            <a:r>
              <a:rPr sz="2200" i="1" spc="-5" dirty="0">
                <a:solidFill>
                  <a:srgbClr val="1E1C11"/>
                </a:solidFill>
                <a:latin typeface="Arial"/>
                <a:cs typeface="Arial"/>
              </a:rPr>
              <a:t>eje</a:t>
            </a:r>
            <a:r>
              <a:rPr sz="2200" i="1" dirty="0">
                <a:solidFill>
                  <a:srgbClr val="1E1C11"/>
                </a:solidFill>
                <a:latin typeface="Arial"/>
                <a:cs typeface="Arial"/>
              </a:rPr>
              <a:t>c</a:t>
            </a:r>
            <a:r>
              <a:rPr sz="2200" i="1" spc="-5" dirty="0">
                <a:solidFill>
                  <a:srgbClr val="1E1C11"/>
                </a:solidFill>
                <a:latin typeface="Arial"/>
                <a:cs typeface="Arial"/>
              </a:rPr>
              <a:t>uci</a:t>
            </a:r>
            <a:r>
              <a:rPr sz="2200" i="1" spc="-15" dirty="0">
                <a:solidFill>
                  <a:srgbClr val="1E1C11"/>
                </a:solidFill>
                <a:latin typeface="Arial"/>
                <a:cs typeface="Arial"/>
              </a:rPr>
              <a:t>ó</a:t>
            </a:r>
            <a:r>
              <a:rPr sz="2200" i="1" spc="-5" dirty="0">
                <a:solidFill>
                  <a:srgbClr val="1E1C11"/>
                </a:solidFill>
                <a:latin typeface="Arial"/>
                <a:cs typeface="Arial"/>
              </a:rPr>
              <a:t>n</a:t>
            </a:r>
            <a:r>
              <a:rPr sz="2200" i="1" dirty="0">
                <a:solidFill>
                  <a:srgbClr val="1E1C11"/>
                </a:solidFill>
                <a:latin typeface="Arial"/>
                <a:cs typeface="Arial"/>
              </a:rPr>
              <a:t>	</a:t>
            </a:r>
            <a:r>
              <a:rPr sz="2200" i="1" spc="-5" dirty="0">
                <a:solidFill>
                  <a:srgbClr val="1E1C11"/>
                </a:solidFill>
                <a:latin typeface="Arial"/>
                <a:cs typeface="Arial"/>
              </a:rPr>
              <a:t>del</a:t>
            </a:r>
            <a:endParaRPr sz="2200">
              <a:latin typeface="Arial"/>
              <a:cs typeface="Arial"/>
            </a:endParaRPr>
          </a:p>
          <a:p>
            <a:pPr marL="12700">
              <a:lnSpc>
                <a:spcPts val="1850"/>
              </a:lnSpc>
              <a:tabLst>
                <a:tab pos="923925" algn="l"/>
                <a:tab pos="2443480" algn="l"/>
                <a:tab pos="2733040" algn="l"/>
              </a:tabLst>
            </a:pPr>
            <a:r>
              <a:rPr sz="2200" i="1" spc="-5" dirty="0">
                <a:solidFill>
                  <a:srgbClr val="1E1C11"/>
                </a:solidFill>
                <a:latin typeface="Arial"/>
                <a:cs typeface="Arial"/>
              </a:rPr>
              <a:t>objeto	</a:t>
            </a:r>
            <a:r>
              <a:rPr sz="2200" i="1" dirty="0">
                <a:solidFill>
                  <a:srgbClr val="1E1C11"/>
                </a:solidFill>
                <a:latin typeface="Arial"/>
                <a:cs typeface="Arial"/>
              </a:rPr>
              <a:t>contractual	</a:t>
            </a:r>
            <a:r>
              <a:rPr sz="2200" i="1" spc="-5" dirty="0">
                <a:solidFill>
                  <a:srgbClr val="1E1C11"/>
                </a:solidFill>
                <a:latin typeface="Arial"/>
                <a:cs typeface="Arial"/>
              </a:rPr>
              <a:t>y	conlleve</a:t>
            </a:r>
            <a:endParaRPr sz="2200">
              <a:latin typeface="Arial"/>
              <a:cs typeface="Arial"/>
            </a:endParaRPr>
          </a:p>
          <a:p>
            <a:pPr marL="12700">
              <a:lnSpc>
                <a:spcPts val="1850"/>
              </a:lnSpc>
              <a:tabLst>
                <a:tab pos="311150" algn="l"/>
                <a:tab pos="749935" algn="l"/>
                <a:tab pos="1918970" algn="l"/>
                <a:tab pos="2777490" algn="l"/>
                <a:tab pos="3540760" algn="l"/>
              </a:tabLst>
            </a:pPr>
            <a:r>
              <a:rPr sz="2200" i="1" spc="-5" dirty="0">
                <a:solidFill>
                  <a:srgbClr val="1E1C11"/>
                </a:solidFill>
                <a:latin typeface="Arial"/>
                <a:cs typeface="Arial"/>
              </a:rPr>
              <a:t>a	su	pará</a:t>
            </a:r>
            <a:r>
              <a:rPr sz="2200" i="1" dirty="0">
                <a:solidFill>
                  <a:srgbClr val="1E1C11"/>
                </a:solidFill>
                <a:latin typeface="Arial"/>
                <a:cs typeface="Arial"/>
              </a:rPr>
              <a:t>l</a:t>
            </a:r>
            <a:r>
              <a:rPr sz="2200" i="1" spc="-15" dirty="0">
                <a:solidFill>
                  <a:srgbClr val="1E1C11"/>
                </a:solidFill>
                <a:latin typeface="Arial"/>
                <a:cs typeface="Arial"/>
              </a:rPr>
              <a:t>i</a:t>
            </a:r>
            <a:r>
              <a:rPr sz="2200" i="1" spc="-5" dirty="0">
                <a:solidFill>
                  <a:srgbClr val="1E1C11"/>
                </a:solidFill>
                <a:latin typeface="Arial"/>
                <a:cs typeface="Arial"/>
              </a:rPr>
              <a:t>s</a:t>
            </a:r>
            <a:r>
              <a:rPr sz="2200" i="1" dirty="0">
                <a:solidFill>
                  <a:srgbClr val="1E1C11"/>
                </a:solidFill>
                <a:latin typeface="Arial"/>
                <a:cs typeface="Arial"/>
              </a:rPr>
              <a:t>i</a:t>
            </a:r>
            <a:r>
              <a:rPr sz="2200" i="1" spc="-5" dirty="0">
                <a:solidFill>
                  <a:srgbClr val="1E1C11"/>
                </a:solidFill>
                <a:latin typeface="Arial"/>
                <a:cs typeface="Arial"/>
              </a:rPr>
              <a:t>s</a:t>
            </a:r>
            <a:r>
              <a:rPr sz="2200" i="1" dirty="0">
                <a:solidFill>
                  <a:srgbClr val="1E1C11"/>
                </a:solidFill>
                <a:latin typeface="Arial"/>
                <a:cs typeface="Arial"/>
              </a:rPr>
              <a:t>	</a:t>
            </a:r>
            <a:r>
              <a:rPr sz="2200" i="1" spc="-5" dirty="0">
                <a:solidFill>
                  <a:srgbClr val="1E1C11"/>
                </a:solidFill>
                <a:latin typeface="Arial"/>
                <a:cs typeface="Arial"/>
              </a:rPr>
              <a:t>darán</a:t>
            </a:r>
            <a:r>
              <a:rPr sz="2200" i="1" dirty="0">
                <a:solidFill>
                  <a:srgbClr val="1E1C11"/>
                </a:solidFill>
                <a:latin typeface="Arial"/>
                <a:cs typeface="Arial"/>
              </a:rPr>
              <a:t>	</a:t>
            </a:r>
            <a:r>
              <a:rPr sz="2200" i="1" spc="-15" dirty="0">
                <a:solidFill>
                  <a:srgbClr val="1E1C11"/>
                </a:solidFill>
                <a:latin typeface="Arial"/>
                <a:cs typeface="Arial"/>
              </a:rPr>
              <a:t>l</a:t>
            </a:r>
            <a:r>
              <a:rPr sz="2200" i="1" spc="-5" dirty="0">
                <a:solidFill>
                  <a:srgbClr val="1E1C11"/>
                </a:solidFill>
                <a:latin typeface="Arial"/>
                <a:cs typeface="Arial"/>
              </a:rPr>
              <a:t>ugar</a:t>
            </a:r>
            <a:r>
              <a:rPr sz="2200" i="1" dirty="0">
                <a:solidFill>
                  <a:srgbClr val="1E1C11"/>
                </a:solidFill>
                <a:latin typeface="Arial"/>
                <a:cs typeface="Arial"/>
              </a:rPr>
              <a:t>	</a:t>
            </a:r>
            <a:r>
              <a:rPr sz="2200" i="1" spc="-5" dirty="0">
                <a:solidFill>
                  <a:srgbClr val="1E1C11"/>
                </a:solidFill>
                <a:latin typeface="Arial"/>
                <a:cs typeface="Arial"/>
              </a:rPr>
              <a:t>al</a:t>
            </a:r>
            <a:endParaRPr sz="2200">
              <a:latin typeface="Arial"/>
              <a:cs typeface="Arial"/>
            </a:endParaRPr>
          </a:p>
          <a:p>
            <a:pPr marL="12700" marR="6985">
              <a:lnSpc>
                <a:spcPct val="70000"/>
              </a:lnSpc>
              <a:spcBef>
                <a:spcPts val="395"/>
              </a:spcBef>
            </a:pPr>
            <a:r>
              <a:rPr sz="2200" i="1" spc="-5" dirty="0">
                <a:solidFill>
                  <a:srgbClr val="1E1C11"/>
                </a:solidFill>
                <a:latin typeface="Arial"/>
                <a:cs typeface="Arial"/>
              </a:rPr>
              <a:t>ejercicio</a:t>
            </a:r>
            <a:r>
              <a:rPr sz="2200" i="1" spc="28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200" i="1" spc="-5" dirty="0">
                <a:solidFill>
                  <a:srgbClr val="1E1C11"/>
                </a:solidFill>
                <a:latin typeface="Arial"/>
                <a:cs typeface="Arial"/>
              </a:rPr>
              <a:t>de</a:t>
            </a:r>
            <a:r>
              <a:rPr sz="2200" i="1" spc="26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200" i="1" spc="-5" dirty="0">
                <a:solidFill>
                  <a:srgbClr val="1E1C11"/>
                </a:solidFill>
                <a:latin typeface="Arial"/>
                <a:cs typeface="Arial"/>
              </a:rPr>
              <a:t>una</a:t>
            </a:r>
            <a:r>
              <a:rPr sz="2200" i="1" spc="27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200" i="1" spc="-5" dirty="0">
                <a:solidFill>
                  <a:srgbClr val="1E1C11"/>
                </a:solidFill>
                <a:latin typeface="Arial"/>
                <a:cs typeface="Arial"/>
              </a:rPr>
              <a:t>sanción</a:t>
            </a:r>
            <a:r>
              <a:rPr sz="2200" i="1" spc="28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200" i="1" spc="-10" dirty="0">
                <a:solidFill>
                  <a:srgbClr val="1E1C11"/>
                </a:solidFill>
                <a:latin typeface="Arial"/>
                <a:cs typeface="Arial"/>
              </a:rPr>
              <a:t>más </a:t>
            </a:r>
            <a:r>
              <a:rPr sz="2200" i="1" spc="-59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200" i="1" dirty="0">
                <a:solidFill>
                  <a:srgbClr val="1E1C11"/>
                </a:solidFill>
                <a:latin typeface="Arial"/>
                <a:cs typeface="Arial"/>
              </a:rPr>
              <a:t>severa.”</a:t>
            </a:r>
            <a:endParaRPr sz="2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925885" y="2577204"/>
            <a:ext cx="461665" cy="165925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3640"/>
              </a:lnSpc>
            </a:pPr>
            <a:r>
              <a:rPr sz="3200" b="1" dirty="0">
                <a:solidFill>
                  <a:srgbClr val="404040"/>
                </a:solidFill>
                <a:latin typeface="Arial"/>
                <a:cs typeface="Arial"/>
              </a:rPr>
              <a:t>MU</a:t>
            </a:r>
            <a:r>
              <a:rPr sz="3200" b="1" spc="-245" dirty="0">
                <a:solidFill>
                  <a:srgbClr val="404040"/>
                </a:solidFill>
                <a:latin typeface="Arial"/>
                <a:cs typeface="Arial"/>
              </a:rPr>
              <a:t>LT</a:t>
            </a:r>
            <a:r>
              <a:rPr sz="3200" b="1" dirty="0">
                <a:solidFill>
                  <a:srgbClr val="404040"/>
                </a:solidFill>
                <a:latin typeface="Arial"/>
                <a:cs typeface="Arial"/>
              </a:rPr>
              <a:t>AS</a:t>
            </a:r>
            <a:endParaRPr sz="32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47088" y="1659635"/>
            <a:ext cx="3816858" cy="359892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730747" y="1344930"/>
            <a:ext cx="3442335" cy="948690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12700" marR="6350" algn="just">
              <a:lnSpc>
                <a:spcPts val="1190"/>
              </a:lnSpc>
              <a:spcBef>
                <a:spcPts val="250"/>
              </a:spcBef>
            </a:pPr>
            <a:r>
              <a:rPr sz="1100" spc="-5" dirty="0">
                <a:solidFill>
                  <a:srgbClr val="FF0000"/>
                </a:solidFill>
                <a:latin typeface="Arial MT"/>
                <a:cs typeface="Arial MT"/>
              </a:rPr>
              <a:t>Consejo de Estado, Sección Tercera, </a:t>
            </a:r>
            <a:r>
              <a:rPr sz="1100" dirty="0">
                <a:solidFill>
                  <a:srgbClr val="FF0000"/>
                </a:solidFill>
                <a:latin typeface="Arial MT"/>
                <a:cs typeface="Arial MT"/>
              </a:rPr>
              <a:t>Subsección </a:t>
            </a:r>
            <a:r>
              <a:rPr sz="1100" spc="-20" dirty="0">
                <a:solidFill>
                  <a:srgbClr val="FF0000"/>
                </a:solidFill>
                <a:latin typeface="Arial MT"/>
                <a:cs typeface="Arial MT"/>
              </a:rPr>
              <a:t>C, </a:t>
            </a:r>
            <a:r>
              <a:rPr sz="1100" spc="-15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FF0000"/>
                </a:solidFill>
                <a:latin typeface="Arial MT"/>
                <a:cs typeface="Arial MT"/>
              </a:rPr>
              <a:t>sentencia</a:t>
            </a:r>
            <a:r>
              <a:rPr sz="1100" spc="125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FF0000"/>
                </a:solidFill>
                <a:latin typeface="Arial MT"/>
                <a:cs typeface="Arial MT"/>
              </a:rPr>
              <a:t>del</a:t>
            </a:r>
            <a:r>
              <a:rPr sz="1100" spc="125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FF0000"/>
                </a:solidFill>
                <a:latin typeface="Arial MT"/>
                <a:cs typeface="Arial MT"/>
              </a:rPr>
              <a:t>10</a:t>
            </a:r>
            <a:r>
              <a:rPr sz="1100" spc="125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FF0000"/>
                </a:solidFill>
                <a:latin typeface="Arial MT"/>
                <a:cs typeface="Arial MT"/>
              </a:rPr>
              <a:t>de</a:t>
            </a:r>
            <a:r>
              <a:rPr sz="1100" spc="114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FF0000"/>
                </a:solidFill>
                <a:latin typeface="Arial MT"/>
                <a:cs typeface="Arial MT"/>
              </a:rPr>
              <a:t>septiembre</a:t>
            </a:r>
            <a:r>
              <a:rPr sz="1100" spc="125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FF0000"/>
                </a:solidFill>
                <a:latin typeface="Arial MT"/>
                <a:cs typeface="Arial MT"/>
              </a:rPr>
              <a:t>de</a:t>
            </a:r>
            <a:r>
              <a:rPr sz="1100" spc="114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FF0000"/>
                </a:solidFill>
                <a:latin typeface="Arial MT"/>
                <a:cs typeface="Arial MT"/>
              </a:rPr>
              <a:t>2014,</a:t>
            </a:r>
            <a:r>
              <a:rPr sz="1100" spc="135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FF0000"/>
                </a:solidFill>
                <a:latin typeface="Arial MT"/>
                <a:cs typeface="Arial MT"/>
              </a:rPr>
              <a:t>exp.</a:t>
            </a:r>
            <a:r>
              <a:rPr sz="1100" spc="12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FF0000"/>
                </a:solidFill>
                <a:latin typeface="Arial MT"/>
                <a:cs typeface="Arial MT"/>
              </a:rPr>
              <a:t>28875,</a:t>
            </a:r>
            <a:endParaRPr sz="1100">
              <a:latin typeface="Arial MT"/>
              <a:cs typeface="Arial MT"/>
            </a:endParaRPr>
          </a:p>
          <a:p>
            <a:pPr marL="12700" algn="just">
              <a:lnSpc>
                <a:spcPts val="1105"/>
              </a:lnSpc>
            </a:pPr>
            <a:r>
              <a:rPr sz="1100" spc="-5" dirty="0">
                <a:solidFill>
                  <a:srgbClr val="FF0000"/>
                </a:solidFill>
                <a:latin typeface="Arial MT"/>
                <a:cs typeface="Arial MT"/>
              </a:rPr>
              <a:t>C.P.</a:t>
            </a:r>
            <a:r>
              <a:rPr sz="1100" spc="595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0000"/>
                </a:solidFill>
                <a:latin typeface="Arial MT"/>
                <a:cs typeface="Arial MT"/>
              </a:rPr>
              <a:t>Jaime</a:t>
            </a:r>
            <a:r>
              <a:rPr sz="1100" spc="595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FF0000"/>
                </a:solidFill>
                <a:latin typeface="Arial MT"/>
                <a:cs typeface="Arial MT"/>
              </a:rPr>
              <a:t>Orlando</a:t>
            </a:r>
            <a:r>
              <a:rPr sz="1100" spc="585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FF0000"/>
                </a:solidFill>
                <a:latin typeface="Arial MT"/>
                <a:cs typeface="Arial MT"/>
              </a:rPr>
              <a:t>Santofimio</a:t>
            </a:r>
            <a:r>
              <a:rPr sz="1100" spc="605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FF0000"/>
                </a:solidFill>
                <a:latin typeface="Arial MT"/>
                <a:cs typeface="Arial MT"/>
              </a:rPr>
              <a:t>Gamboa,</a:t>
            </a:r>
            <a:r>
              <a:rPr sz="1100" spc="60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FF0000"/>
                </a:solidFill>
                <a:latin typeface="Arial MT"/>
                <a:cs typeface="Arial MT"/>
              </a:rPr>
              <a:t>postura</a:t>
            </a:r>
            <a:endParaRPr sz="1100">
              <a:latin typeface="Arial MT"/>
              <a:cs typeface="Arial MT"/>
            </a:endParaRPr>
          </a:p>
          <a:p>
            <a:pPr marL="12700" marR="5080" algn="just">
              <a:lnSpc>
                <a:spcPts val="1190"/>
              </a:lnSpc>
              <a:spcBef>
                <a:spcPts val="85"/>
              </a:spcBef>
            </a:pPr>
            <a:r>
              <a:rPr sz="1100" spc="-5" dirty="0">
                <a:solidFill>
                  <a:srgbClr val="FF0000"/>
                </a:solidFill>
                <a:latin typeface="Arial MT"/>
                <a:cs typeface="Arial MT"/>
              </a:rPr>
              <a:t>reiterada por el Consejo de Estado, Sección Tercera, </a:t>
            </a:r>
            <a:r>
              <a:rPr sz="1100" dirty="0">
                <a:solidFill>
                  <a:srgbClr val="FF0000"/>
                </a:solidFill>
                <a:latin typeface="Arial MT"/>
                <a:cs typeface="Arial MT"/>
              </a:rPr>
              <a:t> Subsección </a:t>
            </a:r>
            <a:r>
              <a:rPr sz="1100" spc="-5" dirty="0">
                <a:solidFill>
                  <a:srgbClr val="FF0000"/>
                </a:solidFill>
                <a:latin typeface="Arial MT"/>
                <a:cs typeface="Arial MT"/>
              </a:rPr>
              <a:t>B, sentencia del </a:t>
            </a:r>
            <a:r>
              <a:rPr sz="1100" dirty="0">
                <a:solidFill>
                  <a:srgbClr val="FF0000"/>
                </a:solidFill>
                <a:latin typeface="Arial MT"/>
                <a:cs typeface="Arial MT"/>
              </a:rPr>
              <a:t>2 </a:t>
            </a:r>
            <a:r>
              <a:rPr sz="1100" spc="-5" dirty="0">
                <a:solidFill>
                  <a:srgbClr val="FF0000"/>
                </a:solidFill>
                <a:latin typeface="Arial MT"/>
                <a:cs typeface="Arial MT"/>
              </a:rPr>
              <a:t>de noviembre de 2016, </a:t>
            </a:r>
            <a:r>
              <a:rPr sz="110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FF0000"/>
                </a:solidFill>
                <a:latin typeface="Arial MT"/>
                <a:cs typeface="Arial MT"/>
              </a:rPr>
              <a:t>exp.</a:t>
            </a:r>
            <a:r>
              <a:rPr sz="1100" spc="-1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FF0000"/>
                </a:solidFill>
                <a:latin typeface="Arial MT"/>
                <a:cs typeface="Arial MT"/>
              </a:rPr>
              <a:t>36396,</a:t>
            </a:r>
            <a:r>
              <a:rPr sz="1100" spc="-15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FF0000"/>
                </a:solidFill>
                <a:latin typeface="Arial MT"/>
                <a:cs typeface="Arial MT"/>
              </a:rPr>
              <a:t>C.P.</a:t>
            </a:r>
            <a:r>
              <a:rPr sz="1100" spc="-15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0000"/>
                </a:solidFill>
                <a:latin typeface="Arial MT"/>
                <a:cs typeface="Arial MT"/>
              </a:rPr>
              <a:t>Ramiro</a:t>
            </a:r>
            <a:r>
              <a:rPr sz="1100" spc="-1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FF0000"/>
                </a:solidFill>
                <a:latin typeface="Arial MT"/>
                <a:cs typeface="Arial MT"/>
              </a:rPr>
              <a:t>Pazos</a:t>
            </a:r>
            <a:r>
              <a:rPr sz="1100" spc="5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0000"/>
                </a:solidFill>
                <a:latin typeface="Arial MT"/>
                <a:cs typeface="Arial MT"/>
              </a:rPr>
              <a:t>Guerrero.</a:t>
            </a:r>
            <a:endParaRPr sz="1100">
              <a:latin typeface="Arial MT"/>
              <a:cs typeface="Arial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730747" y="2309876"/>
            <a:ext cx="3442335" cy="280035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 algn="just">
              <a:lnSpc>
                <a:spcPct val="90000"/>
              </a:lnSpc>
              <a:spcBef>
                <a:spcPts val="340"/>
              </a:spcBef>
              <a:tabLst>
                <a:tab pos="1457325" algn="l"/>
                <a:tab pos="3228340" algn="l"/>
              </a:tabLst>
            </a:pP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“p</a:t>
            </a:r>
            <a:r>
              <a:rPr sz="2000" i="1" spc="-15" dirty="0">
                <a:solidFill>
                  <a:srgbClr val="1E1C11"/>
                </a:solidFill>
                <a:latin typeface="Arial"/>
                <a:cs typeface="Arial"/>
              </a:rPr>
              <a:t>a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ra	de</a:t>
            </a:r>
            <a:r>
              <a:rPr sz="2000" i="1" spc="5" dirty="0">
                <a:solidFill>
                  <a:srgbClr val="1E1C11"/>
                </a:solidFill>
                <a:latin typeface="Arial"/>
                <a:cs typeface="Arial"/>
              </a:rPr>
              <a:t>c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l</a:t>
            </a:r>
            <a:r>
              <a:rPr sz="2000" i="1" spc="-15" dirty="0">
                <a:solidFill>
                  <a:srgbClr val="1E1C11"/>
                </a:solidFill>
                <a:latin typeface="Arial"/>
                <a:cs typeface="Arial"/>
              </a:rPr>
              <a:t>a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rar	el  incumplimiento</a:t>
            </a:r>
            <a:r>
              <a:rPr sz="2000" i="1" spc="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1E1C11"/>
                </a:solidFill>
                <a:latin typeface="Arial"/>
                <a:cs typeface="Arial"/>
              </a:rPr>
              <a:t>parcial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 del </a:t>
            </a:r>
            <a:r>
              <a:rPr sz="2000" i="1" spc="-54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1E1C11"/>
                </a:solidFill>
                <a:latin typeface="Arial"/>
                <a:cs typeface="Arial"/>
              </a:rPr>
              <a:t>contrato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 e</a:t>
            </a:r>
            <a:r>
              <a:rPr sz="2000" i="1" spc="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imponer</a:t>
            </a:r>
            <a:r>
              <a:rPr sz="2000" i="1" spc="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1E1C11"/>
                </a:solidFill>
                <a:latin typeface="Arial"/>
                <a:cs typeface="Arial"/>
              </a:rPr>
              <a:t>multas </a:t>
            </a:r>
            <a:r>
              <a:rPr sz="2000" i="1" spc="-54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1E1C11"/>
                </a:solidFill>
                <a:latin typeface="Arial"/>
                <a:cs typeface="Arial"/>
              </a:rPr>
              <a:t>como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 una</a:t>
            </a:r>
            <a:r>
              <a:rPr sz="2000" i="1" spc="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1E1C11"/>
                </a:solidFill>
                <a:latin typeface="Arial"/>
                <a:cs typeface="Arial"/>
              </a:rPr>
              <a:t>medida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1E1C11"/>
                </a:solidFill>
                <a:latin typeface="Arial"/>
                <a:cs typeface="Arial"/>
              </a:rPr>
              <a:t>coercitiva </a:t>
            </a:r>
            <a:r>
              <a:rPr sz="2000" i="1" spc="-54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para</a:t>
            </a:r>
            <a:r>
              <a:rPr sz="2000" i="1" spc="52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constreñir</a:t>
            </a:r>
            <a:r>
              <a:rPr sz="2000" i="1" spc="53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al</a:t>
            </a:r>
            <a:r>
              <a:rPr sz="2000" i="1" spc="53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1E1C11"/>
                </a:solidFill>
                <a:latin typeface="Arial"/>
                <a:cs typeface="Arial"/>
              </a:rPr>
              <a:t>contratista </a:t>
            </a:r>
            <a:r>
              <a:rPr sz="2000" i="1" spc="-54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al</a:t>
            </a:r>
            <a:r>
              <a:rPr sz="2000" i="1" spc="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cumplimiento</a:t>
            </a:r>
            <a:r>
              <a:rPr sz="2000" i="1" spc="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de</a:t>
            </a:r>
            <a:r>
              <a:rPr sz="2000" i="1" spc="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sus </a:t>
            </a:r>
            <a:r>
              <a:rPr sz="2000" i="1" spc="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obligaciones,</a:t>
            </a:r>
            <a:r>
              <a:rPr sz="2000" i="1" spc="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siempre</a:t>
            </a:r>
            <a:r>
              <a:rPr sz="2000" i="1" spc="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y </a:t>
            </a:r>
            <a:r>
              <a:rPr sz="2000" i="1" spc="-54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cuando no hubiera </a:t>
            </a:r>
            <a:r>
              <a:rPr sz="2000" i="1" spc="-5" dirty="0">
                <a:solidFill>
                  <a:srgbClr val="1E1C11"/>
                </a:solidFill>
                <a:latin typeface="Arial"/>
                <a:cs typeface="Arial"/>
              </a:rPr>
              <a:t>vencido 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el </a:t>
            </a:r>
            <a:r>
              <a:rPr sz="2000" i="1" spc="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plazo de ejecución del </a:t>
            </a:r>
            <a:r>
              <a:rPr sz="2000" i="1" spc="-5" dirty="0">
                <a:solidFill>
                  <a:srgbClr val="1E1C11"/>
                </a:solidFill>
                <a:latin typeface="Arial"/>
                <a:cs typeface="Arial"/>
              </a:rPr>
              <a:t>objeto 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1E1C11"/>
                </a:solidFill>
                <a:latin typeface="Arial"/>
                <a:cs typeface="Arial"/>
              </a:rPr>
              <a:t>contractual”.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193748" y="5435695"/>
            <a:ext cx="7581265" cy="626745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347345" algn="ctr">
              <a:spcBef>
                <a:spcPts val="215"/>
              </a:spcBef>
            </a:pPr>
            <a:r>
              <a:rPr b="1" spc="-5" dirty="0">
                <a:solidFill>
                  <a:srgbClr val="1E1C11"/>
                </a:solidFill>
                <a:latin typeface="Calibri"/>
                <a:cs typeface="Calibri"/>
              </a:rPr>
              <a:t>PROHIBIDO</a:t>
            </a:r>
            <a:r>
              <a:rPr b="1" spc="-1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b="1" spc="-40" dirty="0">
                <a:solidFill>
                  <a:srgbClr val="1E1C11"/>
                </a:solidFill>
                <a:latin typeface="Calibri"/>
                <a:cs typeface="Calibri"/>
              </a:rPr>
              <a:t>PAGO</a:t>
            </a:r>
            <a:r>
              <a:rPr b="1" spc="-1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b="1" spc="-5" dirty="0">
                <a:solidFill>
                  <a:srgbClr val="1E1C11"/>
                </a:solidFill>
                <a:latin typeface="Calibri"/>
                <a:cs typeface="Calibri"/>
              </a:rPr>
              <a:t>EN</a:t>
            </a:r>
            <a:r>
              <a:rPr b="1" spc="-10" dirty="0">
                <a:solidFill>
                  <a:srgbClr val="1E1C11"/>
                </a:solidFill>
                <a:latin typeface="Calibri"/>
                <a:cs typeface="Calibri"/>
              </a:rPr>
              <a:t> ESPECIE</a:t>
            </a:r>
            <a:r>
              <a:rPr spc="-10" dirty="0">
                <a:solidFill>
                  <a:srgbClr val="1E1C11"/>
                </a:solidFill>
                <a:latin typeface="Calibri"/>
                <a:cs typeface="Calibri"/>
              </a:rPr>
              <a:t>.</a:t>
            </a:r>
            <a:endParaRPr>
              <a:latin typeface="Calibri"/>
              <a:cs typeface="Calibri"/>
            </a:endParaRPr>
          </a:p>
          <a:p>
            <a:pPr marL="12700">
              <a:spcBef>
                <a:spcPts val="55"/>
              </a:spcBef>
            </a:pPr>
            <a:r>
              <a:rPr sz="1000" b="1" spc="-10" dirty="0">
                <a:solidFill>
                  <a:srgbClr val="FF0000"/>
                </a:solidFill>
                <a:latin typeface="Calibri"/>
                <a:cs typeface="Calibri"/>
              </a:rPr>
              <a:t>CONSEJO</a:t>
            </a:r>
            <a:r>
              <a:rPr sz="1000" b="1" spc="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b="1" spc="-5" dirty="0">
                <a:solidFill>
                  <a:srgbClr val="FF0000"/>
                </a:solidFill>
                <a:latin typeface="Calibri"/>
                <a:cs typeface="Calibri"/>
              </a:rPr>
              <a:t>DE</a:t>
            </a:r>
            <a:r>
              <a:rPr sz="1000" b="1" spc="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b="1" spc="-10" dirty="0">
                <a:solidFill>
                  <a:srgbClr val="FF0000"/>
                </a:solidFill>
                <a:latin typeface="Calibri"/>
                <a:cs typeface="Calibri"/>
              </a:rPr>
              <a:t>ESTADO.</a:t>
            </a:r>
            <a:r>
              <a:rPr sz="1000" b="1" spc="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b="1" spc="-5" dirty="0">
                <a:solidFill>
                  <a:srgbClr val="FF0000"/>
                </a:solidFill>
                <a:latin typeface="Calibri"/>
                <a:cs typeface="Calibri"/>
              </a:rPr>
              <a:t>SALA</a:t>
            </a:r>
            <a:r>
              <a:rPr sz="1000" b="1" spc="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b="1" spc="-5" dirty="0">
                <a:solidFill>
                  <a:srgbClr val="FF0000"/>
                </a:solidFill>
                <a:latin typeface="Calibri"/>
                <a:cs typeface="Calibri"/>
              </a:rPr>
              <a:t>DE CONSULTA</a:t>
            </a:r>
            <a:r>
              <a:rPr sz="1000" b="1" spc="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b="1" spc="-5" dirty="0">
                <a:solidFill>
                  <a:srgbClr val="FF0000"/>
                </a:solidFill>
                <a:latin typeface="Calibri"/>
                <a:cs typeface="Calibri"/>
              </a:rPr>
              <a:t>Y</a:t>
            </a:r>
            <a:r>
              <a:rPr sz="1000" b="1" spc="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b="1" spc="-10" dirty="0">
                <a:solidFill>
                  <a:srgbClr val="FF0000"/>
                </a:solidFill>
                <a:latin typeface="Calibri"/>
                <a:cs typeface="Calibri"/>
              </a:rPr>
              <a:t>SERVICIO</a:t>
            </a:r>
            <a:r>
              <a:rPr sz="1000" b="1" spc="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b="1" spc="-5" dirty="0">
                <a:solidFill>
                  <a:srgbClr val="FF0000"/>
                </a:solidFill>
                <a:latin typeface="Calibri"/>
                <a:cs typeface="Calibri"/>
              </a:rPr>
              <a:t>CIVIL</a:t>
            </a:r>
            <a:r>
              <a:rPr sz="1000" spc="-5" dirty="0">
                <a:solidFill>
                  <a:srgbClr val="FF0000"/>
                </a:solidFill>
                <a:latin typeface="Calibri"/>
                <a:cs typeface="Calibri"/>
              </a:rPr>
              <a:t>.</a:t>
            </a:r>
            <a:r>
              <a:rPr sz="100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b="1" spc="-5" dirty="0">
                <a:solidFill>
                  <a:srgbClr val="FF0000"/>
                </a:solidFill>
                <a:latin typeface="Calibri"/>
                <a:cs typeface="Calibri"/>
              </a:rPr>
              <a:t>Consejero</a:t>
            </a:r>
            <a:r>
              <a:rPr sz="1000" b="1" spc="-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b="1" spc="-5" dirty="0">
                <a:solidFill>
                  <a:srgbClr val="FF0000"/>
                </a:solidFill>
                <a:latin typeface="Calibri"/>
                <a:cs typeface="Calibri"/>
              </a:rPr>
              <a:t>ponente:</a:t>
            </a:r>
            <a:r>
              <a:rPr sz="1000" b="1" spc="-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b="1" spc="-5" dirty="0">
                <a:solidFill>
                  <a:srgbClr val="FF0000"/>
                </a:solidFill>
                <a:latin typeface="Calibri"/>
                <a:cs typeface="Calibri"/>
              </a:rPr>
              <a:t>WILLIAM</a:t>
            </a:r>
            <a:r>
              <a:rPr sz="1000" b="1" spc="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b="1" spc="-5" dirty="0">
                <a:solidFill>
                  <a:srgbClr val="FF0000"/>
                </a:solidFill>
                <a:latin typeface="Calibri"/>
                <a:cs typeface="Calibri"/>
              </a:rPr>
              <a:t>ZAMBRANO</a:t>
            </a:r>
            <a:r>
              <a:rPr sz="1000" b="1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b="1" spc="-10" dirty="0">
                <a:solidFill>
                  <a:srgbClr val="FF0000"/>
                </a:solidFill>
                <a:latin typeface="Calibri"/>
                <a:cs typeface="Calibri"/>
              </a:rPr>
              <a:t>CETINA.</a:t>
            </a:r>
            <a:r>
              <a:rPr sz="1000" b="1" spc="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b="1" spc="-5" dirty="0">
                <a:solidFill>
                  <a:srgbClr val="FF0000"/>
                </a:solidFill>
                <a:latin typeface="Calibri"/>
                <a:cs typeface="Calibri"/>
              </a:rPr>
              <a:t>Bogotá </a:t>
            </a:r>
            <a:r>
              <a:rPr sz="1000" b="1" spc="-10" dirty="0">
                <a:solidFill>
                  <a:srgbClr val="FF0000"/>
                </a:solidFill>
                <a:latin typeface="Calibri"/>
                <a:cs typeface="Calibri"/>
              </a:rPr>
              <a:t>D.C.,</a:t>
            </a:r>
            <a:r>
              <a:rPr sz="1000" b="1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b="1" spc="-5" dirty="0">
                <a:solidFill>
                  <a:srgbClr val="FF0000"/>
                </a:solidFill>
                <a:latin typeface="Calibri"/>
                <a:cs typeface="Calibri"/>
              </a:rPr>
              <a:t>veintinueve</a:t>
            </a:r>
            <a:r>
              <a:rPr sz="1000" b="1" spc="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b="1" spc="-5" dirty="0">
                <a:solidFill>
                  <a:srgbClr val="FF0000"/>
                </a:solidFill>
                <a:latin typeface="Calibri"/>
                <a:cs typeface="Calibri"/>
              </a:rPr>
              <a:t>(29)</a:t>
            </a:r>
            <a:r>
              <a:rPr sz="1000" b="1" spc="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b="1" spc="-5" dirty="0">
                <a:solidFill>
                  <a:srgbClr val="FF0000"/>
                </a:solidFill>
                <a:latin typeface="Calibri"/>
                <a:cs typeface="Calibri"/>
              </a:rPr>
              <a:t>de</a:t>
            </a:r>
            <a:endParaRPr sz="1000">
              <a:latin typeface="Calibri"/>
              <a:cs typeface="Calibri"/>
            </a:endParaRPr>
          </a:p>
          <a:p>
            <a:pPr marL="12700"/>
            <a:r>
              <a:rPr sz="1000" b="1" spc="-5" dirty="0">
                <a:solidFill>
                  <a:srgbClr val="FF0000"/>
                </a:solidFill>
                <a:latin typeface="Calibri"/>
                <a:cs typeface="Calibri"/>
              </a:rPr>
              <a:t>noviembre</a:t>
            </a:r>
            <a:r>
              <a:rPr sz="1000" b="1" spc="-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b="1" spc="-5" dirty="0">
                <a:solidFill>
                  <a:srgbClr val="FF0000"/>
                </a:solidFill>
                <a:latin typeface="Calibri"/>
                <a:cs typeface="Calibri"/>
              </a:rPr>
              <a:t>de dos mil</a:t>
            </a:r>
            <a:r>
              <a:rPr sz="1000" b="1" spc="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b="1" spc="-5" dirty="0">
                <a:solidFill>
                  <a:srgbClr val="FF0000"/>
                </a:solidFill>
                <a:latin typeface="Calibri"/>
                <a:cs typeface="Calibri"/>
              </a:rPr>
              <a:t>diez</a:t>
            </a:r>
            <a:r>
              <a:rPr sz="1000" b="1" spc="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b="1" spc="-5" dirty="0">
                <a:solidFill>
                  <a:srgbClr val="FF0000"/>
                </a:solidFill>
                <a:latin typeface="Calibri"/>
                <a:cs typeface="Calibri"/>
              </a:rPr>
              <a:t>(2010).</a:t>
            </a:r>
            <a:r>
              <a:rPr sz="1000" b="1" spc="5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b="1" spc="-5" dirty="0">
                <a:solidFill>
                  <a:srgbClr val="FF0000"/>
                </a:solidFill>
                <a:latin typeface="Calibri"/>
                <a:cs typeface="Calibri"/>
              </a:rPr>
              <a:t>Radicación</a:t>
            </a:r>
            <a:r>
              <a:rPr sz="1000" b="1" spc="-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b="1" spc="-5" dirty="0">
                <a:solidFill>
                  <a:srgbClr val="FF0000"/>
                </a:solidFill>
                <a:latin typeface="Calibri"/>
                <a:cs typeface="Calibri"/>
              </a:rPr>
              <a:t>numero:</a:t>
            </a:r>
            <a:r>
              <a:rPr sz="1000" b="1" spc="-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FF0000"/>
                </a:solidFill>
                <a:latin typeface="Calibri"/>
                <a:cs typeface="Calibri"/>
              </a:rPr>
              <a:t>11001-03-06-000-2010-00109-00(2040)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01" y="1851661"/>
            <a:ext cx="3424427" cy="353567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027803" y="2084680"/>
            <a:ext cx="4255770" cy="2883535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963294">
              <a:spcBef>
                <a:spcPts val="400"/>
              </a:spcBef>
            </a:pPr>
            <a:r>
              <a:rPr sz="2000" b="1" dirty="0">
                <a:solidFill>
                  <a:srgbClr val="006FC0"/>
                </a:solidFill>
                <a:latin typeface="Arial"/>
                <a:cs typeface="Arial"/>
              </a:rPr>
              <a:t>CLÁUSULA</a:t>
            </a:r>
            <a:r>
              <a:rPr sz="2000" b="1" spc="-11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6FC0"/>
                </a:solidFill>
                <a:latin typeface="Arial"/>
                <a:cs typeface="Arial"/>
              </a:rPr>
              <a:t>PENAL</a:t>
            </a:r>
            <a:endParaRPr sz="2000">
              <a:latin typeface="Arial"/>
              <a:cs typeface="Arial"/>
            </a:endParaRPr>
          </a:p>
          <a:p>
            <a:pPr marL="12700" algn="just">
              <a:spcBef>
                <a:spcPts val="300"/>
              </a:spcBef>
            </a:pP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Artículo</a:t>
            </a:r>
            <a:r>
              <a:rPr sz="2000" spc="-4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1592</a:t>
            </a:r>
            <a:r>
              <a:rPr sz="2000" spc="-2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-</a:t>
            </a:r>
            <a:r>
              <a:rPr sz="2000" spc="-3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Código</a:t>
            </a:r>
            <a:r>
              <a:rPr sz="2000" spc="-2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Civil</a:t>
            </a:r>
            <a:endParaRPr sz="2000">
              <a:latin typeface="Arial MT"/>
              <a:cs typeface="Arial MT"/>
            </a:endParaRPr>
          </a:p>
          <a:p>
            <a:pPr marL="12700" marR="5080" algn="just">
              <a:spcBef>
                <a:spcPts val="300"/>
              </a:spcBef>
            </a:pP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“La cláusula penal </a:t>
            </a:r>
            <a:r>
              <a:rPr sz="2000" i="1" spc="-10" dirty="0">
                <a:solidFill>
                  <a:srgbClr val="1E1C11"/>
                </a:solidFill>
                <a:latin typeface="Arial"/>
                <a:cs typeface="Arial"/>
              </a:rPr>
              <a:t>es </a:t>
            </a:r>
            <a:r>
              <a:rPr sz="2000" i="1" spc="-5" dirty="0">
                <a:solidFill>
                  <a:srgbClr val="1E1C11"/>
                </a:solidFill>
                <a:latin typeface="Arial"/>
                <a:cs typeface="Arial"/>
              </a:rPr>
              <a:t>aquella 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en </a:t>
            </a:r>
            <a:r>
              <a:rPr sz="2000" i="1" spc="-5" dirty="0">
                <a:solidFill>
                  <a:srgbClr val="1E1C11"/>
                </a:solidFill>
                <a:latin typeface="Arial"/>
                <a:cs typeface="Arial"/>
              </a:rPr>
              <a:t>que 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 una</a:t>
            </a:r>
            <a:r>
              <a:rPr sz="2000" i="1" spc="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1E1C11"/>
                </a:solidFill>
                <a:latin typeface="Arial"/>
                <a:cs typeface="Arial"/>
              </a:rPr>
              <a:t>persona,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1E1C11"/>
                </a:solidFill>
                <a:latin typeface="Arial"/>
                <a:cs typeface="Arial"/>
              </a:rPr>
              <a:t>para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1E1C11"/>
                </a:solidFill>
                <a:latin typeface="Arial"/>
                <a:cs typeface="Arial"/>
              </a:rPr>
              <a:t>asegurar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 el </a:t>
            </a:r>
            <a:r>
              <a:rPr sz="2000" i="1" spc="-54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1E1C11"/>
                </a:solidFill>
                <a:latin typeface="Arial"/>
                <a:cs typeface="Arial"/>
              </a:rPr>
              <a:t>cumplimiento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 de una obligación, </a:t>
            </a:r>
            <a:r>
              <a:rPr sz="2000" i="1" spc="5" dirty="0">
                <a:solidFill>
                  <a:srgbClr val="1E1C11"/>
                </a:solidFill>
                <a:latin typeface="Arial"/>
                <a:cs typeface="Arial"/>
              </a:rPr>
              <a:t>se </a:t>
            </a:r>
            <a:r>
              <a:rPr sz="2000" i="1" spc="1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sujeta</a:t>
            </a:r>
            <a:r>
              <a:rPr sz="2000" i="1" spc="45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a</a:t>
            </a:r>
            <a:r>
              <a:rPr sz="2000" i="1" spc="459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1E1C11"/>
                </a:solidFill>
                <a:latin typeface="Arial"/>
                <a:cs typeface="Arial"/>
              </a:rPr>
              <a:t>una</a:t>
            </a:r>
            <a:r>
              <a:rPr sz="2000" i="1" spc="459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1E1C11"/>
                </a:solidFill>
                <a:latin typeface="Arial"/>
                <a:cs typeface="Arial"/>
              </a:rPr>
              <a:t>pena</a:t>
            </a:r>
            <a:r>
              <a:rPr sz="2000" i="1" spc="459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que</a:t>
            </a:r>
            <a:r>
              <a:rPr sz="2000" i="1" spc="45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consiste</a:t>
            </a:r>
            <a:r>
              <a:rPr sz="2000" i="1" spc="459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en </a:t>
            </a:r>
            <a:r>
              <a:rPr sz="2000" i="1" spc="-54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dar</a:t>
            </a:r>
            <a:r>
              <a:rPr sz="2000" i="1" spc="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o</a:t>
            </a:r>
            <a:r>
              <a:rPr sz="2000" i="1" spc="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1E1C11"/>
                </a:solidFill>
                <a:latin typeface="Arial"/>
                <a:cs typeface="Arial"/>
              </a:rPr>
              <a:t>hacer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 algo</a:t>
            </a:r>
            <a:r>
              <a:rPr sz="2000" i="1" spc="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en</a:t>
            </a:r>
            <a:r>
              <a:rPr sz="2000" i="1" spc="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caso</a:t>
            </a:r>
            <a:r>
              <a:rPr sz="2000" i="1" spc="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de</a:t>
            </a:r>
            <a:r>
              <a:rPr sz="2000" i="1" spc="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i="1" spc="-15" dirty="0">
                <a:solidFill>
                  <a:srgbClr val="1E1C11"/>
                </a:solidFill>
                <a:latin typeface="Arial"/>
                <a:cs typeface="Arial"/>
              </a:rPr>
              <a:t>no </a:t>
            </a:r>
            <a:r>
              <a:rPr sz="2000" i="1" spc="-1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ejecutar</a:t>
            </a:r>
            <a:r>
              <a:rPr sz="2000" i="1" spc="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o</a:t>
            </a:r>
            <a:r>
              <a:rPr sz="2000" i="1" spc="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1E1C11"/>
                </a:solidFill>
                <a:latin typeface="Arial"/>
                <a:cs typeface="Arial"/>
              </a:rPr>
              <a:t>retardar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1E1C11"/>
                </a:solidFill>
                <a:latin typeface="Arial"/>
                <a:cs typeface="Arial"/>
              </a:rPr>
              <a:t>la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 obligación </a:t>
            </a:r>
            <a:r>
              <a:rPr sz="2000" i="1" spc="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1E1C11"/>
                </a:solidFill>
                <a:latin typeface="Arial"/>
                <a:cs typeface="Arial"/>
              </a:rPr>
              <a:t>principal”.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84476" y="1161415"/>
            <a:ext cx="2348865" cy="330835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006FC0"/>
                </a:solidFill>
              </a:rPr>
              <a:t>CLÁUSULA</a:t>
            </a:r>
            <a:r>
              <a:rPr sz="2000" spc="-135" dirty="0">
                <a:solidFill>
                  <a:srgbClr val="006FC0"/>
                </a:solidFill>
              </a:rPr>
              <a:t> </a:t>
            </a:r>
            <a:r>
              <a:rPr sz="2000" dirty="0">
                <a:solidFill>
                  <a:srgbClr val="006FC0"/>
                </a:solidFill>
              </a:rPr>
              <a:t>PENAL</a:t>
            </a:r>
            <a:endParaRPr sz="2000"/>
          </a:p>
        </p:txBody>
      </p:sp>
      <p:sp>
        <p:nvSpPr>
          <p:cNvPr id="3" name="object 3"/>
          <p:cNvSpPr txBox="1"/>
          <p:nvPr/>
        </p:nvSpPr>
        <p:spPr>
          <a:xfrm>
            <a:off x="1569720" y="1923416"/>
            <a:ext cx="3882390" cy="537845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 algn="just">
              <a:lnSpc>
                <a:spcPts val="1300"/>
              </a:lnSpc>
              <a:spcBef>
                <a:spcPts val="260"/>
              </a:spcBef>
            </a:pPr>
            <a:r>
              <a:rPr sz="1200" spc="-5" dirty="0">
                <a:solidFill>
                  <a:srgbClr val="FF0000"/>
                </a:solidFill>
                <a:latin typeface="Arial MT"/>
                <a:cs typeface="Arial MT"/>
              </a:rPr>
              <a:t>Corte </a:t>
            </a:r>
            <a:r>
              <a:rPr sz="1200" spc="-10" dirty="0">
                <a:solidFill>
                  <a:srgbClr val="FF0000"/>
                </a:solidFill>
                <a:latin typeface="Arial MT"/>
                <a:cs typeface="Arial MT"/>
              </a:rPr>
              <a:t>Suprema de </a:t>
            </a:r>
            <a:r>
              <a:rPr sz="1200" spc="-5" dirty="0">
                <a:solidFill>
                  <a:srgbClr val="FF0000"/>
                </a:solidFill>
                <a:latin typeface="Arial MT"/>
                <a:cs typeface="Arial MT"/>
              </a:rPr>
              <a:t>Justicia, Sala </a:t>
            </a:r>
            <a:r>
              <a:rPr sz="1200" spc="-10" dirty="0">
                <a:solidFill>
                  <a:srgbClr val="FF0000"/>
                </a:solidFill>
                <a:latin typeface="Arial MT"/>
                <a:cs typeface="Arial MT"/>
              </a:rPr>
              <a:t>Plena. Sentencia </a:t>
            </a:r>
            <a:r>
              <a:rPr sz="1200" spc="-5" dirty="0">
                <a:solidFill>
                  <a:srgbClr val="FF0000"/>
                </a:solidFill>
                <a:latin typeface="Arial MT"/>
                <a:cs typeface="Arial MT"/>
              </a:rPr>
              <a:t>del </a:t>
            </a:r>
            <a:r>
              <a:rPr sz="1200" spc="-15" dirty="0">
                <a:solidFill>
                  <a:srgbClr val="FF0000"/>
                </a:solidFill>
                <a:latin typeface="Arial MT"/>
                <a:cs typeface="Arial MT"/>
              </a:rPr>
              <a:t>27 </a:t>
            </a:r>
            <a:r>
              <a:rPr sz="1200" spc="-10" dirty="0">
                <a:solidFill>
                  <a:srgbClr val="FF0000"/>
                </a:solidFill>
                <a:latin typeface="Arial MT"/>
                <a:cs typeface="Arial MT"/>
              </a:rPr>
              <a:t> de</a:t>
            </a:r>
            <a:r>
              <a:rPr sz="1200" spc="-5" dirty="0">
                <a:solidFill>
                  <a:srgbClr val="FF0000"/>
                </a:solidFill>
                <a:latin typeface="Arial MT"/>
                <a:cs typeface="Arial MT"/>
              </a:rPr>
              <a:t> septiembre</a:t>
            </a:r>
            <a:r>
              <a:rPr sz="120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200" spc="-10" dirty="0">
                <a:solidFill>
                  <a:srgbClr val="FF0000"/>
                </a:solidFill>
                <a:latin typeface="Arial MT"/>
                <a:cs typeface="Arial MT"/>
              </a:rPr>
              <a:t>de</a:t>
            </a:r>
            <a:r>
              <a:rPr sz="1200" spc="-5" dirty="0">
                <a:solidFill>
                  <a:srgbClr val="FF0000"/>
                </a:solidFill>
                <a:latin typeface="Arial MT"/>
                <a:cs typeface="Arial MT"/>
              </a:rPr>
              <a:t> 1974,</a:t>
            </a:r>
            <a:r>
              <a:rPr sz="120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200" spc="-10" dirty="0">
                <a:solidFill>
                  <a:srgbClr val="FF0000"/>
                </a:solidFill>
                <a:latin typeface="Arial MT"/>
                <a:cs typeface="Arial MT"/>
              </a:rPr>
              <a:t>Magistrado</a:t>
            </a:r>
            <a:r>
              <a:rPr sz="1200" spc="-5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200" spc="-10" dirty="0">
                <a:solidFill>
                  <a:srgbClr val="FF0000"/>
                </a:solidFill>
                <a:latin typeface="Arial MT"/>
                <a:cs typeface="Arial MT"/>
              </a:rPr>
              <a:t>Ponente</a:t>
            </a:r>
            <a:r>
              <a:rPr sz="1200" spc="-5" dirty="0">
                <a:solidFill>
                  <a:srgbClr val="FF0000"/>
                </a:solidFill>
                <a:latin typeface="Arial MT"/>
                <a:cs typeface="Arial MT"/>
              </a:rPr>
              <a:t> Luis </a:t>
            </a:r>
            <a:r>
              <a:rPr sz="1200" dirty="0">
                <a:solidFill>
                  <a:srgbClr val="FF0000"/>
                </a:solidFill>
                <a:latin typeface="Arial MT"/>
                <a:cs typeface="Arial MT"/>
              </a:rPr>
              <a:t> Sarmiento</a:t>
            </a:r>
            <a:r>
              <a:rPr sz="1200" spc="-40" dirty="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sz="1200" spc="-5" dirty="0">
                <a:solidFill>
                  <a:srgbClr val="FF0000"/>
                </a:solidFill>
                <a:latin typeface="Arial MT"/>
                <a:cs typeface="Arial MT"/>
              </a:rPr>
              <a:t>Buitrago.</a:t>
            </a:r>
            <a:endParaRPr sz="1200" dirty="0">
              <a:latin typeface="Arial MT"/>
              <a:cs typeface="Arial MT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xfrm>
            <a:off x="1569720" y="2648587"/>
            <a:ext cx="4125686" cy="3539559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2700" marR="5080" algn="just">
              <a:spcBef>
                <a:spcPts val="385"/>
              </a:spcBef>
            </a:pPr>
            <a:r>
              <a:rPr spc="-5" dirty="0"/>
              <a:t>“simplemente</a:t>
            </a:r>
            <a:r>
              <a:rPr dirty="0"/>
              <a:t> </a:t>
            </a:r>
            <a:r>
              <a:rPr spc="-5" dirty="0"/>
              <a:t>el</a:t>
            </a:r>
            <a:r>
              <a:rPr dirty="0"/>
              <a:t> </a:t>
            </a:r>
            <a:r>
              <a:rPr spc="-5" dirty="0"/>
              <a:t>avalúo </a:t>
            </a:r>
            <a:r>
              <a:rPr spc="-655" dirty="0"/>
              <a:t> </a:t>
            </a:r>
            <a:r>
              <a:rPr dirty="0"/>
              <a:t>anticipado</a:t>
            </a:r>
            <a:r>
              <a:rPr spc="5" dirty="0"/>
              <a:t> </a:t>
            </a:r>
            <a:r>
              <a:rPr spc="-5" dirty="0"/>
              <a:t>hecho</a:t>
            </a:r>
            <a:r>
              <a:rPr dirty="0"/>
              <a:t> por</a:t>
            </a:r>
            <a:r>
              <a:rPr spc="5" dirty="0"/>
              <a:t> </a:t>
            </a:r>
            <a:r>
              <a:rPr spc="-5" dirty="0"/>
              <a:t>las </a:t>
            </a:r>
            <a:r>
              <a:rPr spc="-655" dirty="0"/>
              <a:t> </a:t>
            </a:r>
            <a:r>
              <a:rPr spc="-5" dirty="0"/>
              <a:t>partes</a:t>
            </a:r>
            <a:r>
              <a:rPr dirty="0"/>
              <a:t> </a:t>
            </a:r>
            <a:r>
              <a:rPr spc="-5" dirty="0"/>
              <a:t>contratantes</a:t>
            </a:r>
            <a:r>
              <a:rPr dirty="0"/>
              <a:t> </a:t>
            </a:r>
            <a:r>
              <a:rPr spc="-10" dirty="0"/>
              <a:t>de </a:t>
            </a:r>
            <a:r>
              <a:rPr spc="-5" dirty="0"/>
              <a:t> </a:t>
            </a:r>
            <a:r>
              <a:rPr dirty="0"/>
              <a:t>perjuicios</a:t>
            </a:r>
            <a:r>
              <a:rPr spc="5" dirty="0"/>
              <a:t> </a:t>
            </a:r>
            <a:r>
              <a:rPr spc="-5" dirty="0"/>
              <a:t>que</a:t>
            </a:r>
            <a:r>
              <a:rPr dirty="0"/>
              <a:t> pueden </a:t>
            </a:r>
            <a:r>
              <a:rPr spc="-655" dirty="0"/>
              <a:t> </a:t>
            </a:r>
            <a:r>
              <a:rPr spc="-5" dirty="0"/>
              <a:t>resultar</a:t>
            </a:r>
            <a:r>
              <a:rPr dirty="0"/>
              <a:t> por</a:t>
            </a:r>
            <a:r>
              <a:rPr spc="5" dirty="0"/>
              <a:t> </a:t>
            </a:r>
            <a:r>
              <a:rPr spc="-5" dirty="0"/>
              <a:t>la</a:t>
            </a:r>
            <a:r>
              <a:rPr spc="655" dirty="0"/>
              <a:t> </a:t>
            </a:r>
            <a:r>
              <a:rPr spc="-5" dirty="0"/>
              <a:t>inejecución </a:t>
            </a:r>
            <a:r>
              <a:rPr dirty="0"/>
              <a:t> </a:t>
            </a:r>
            <a:r>
              <a:rPr spc="-5" dirty="0"/>
              <a:t>de</a:t>
            </a:r>
            <a:r>
              <a:rPr dirty="0"/>
              <a:t> </a:t>
            </a:r>
            <a:r>
              <a:rPr spc="-5" dirty="0"/>
              <a:t>una</a:t>
            </a:r>
            <a:r>
              <a:rPr dirty="0"/>
              <a:t> obligación,</a:t>
            </a:r>
            <a:r>
              <a:rPr spc="5" dirty="0"/>
              <a:t> </a:t>
            </a:r>
            <a:r>
              <a:rPr spc="-5" dirty="0"/>
              <a:t>su </a:t>
            </a:r>
            <a:r>
              <a:rPr dirty="0"/>
              <a:t> ejecución</a:t>
            </a:r>
            <a:r>
              <a:rPr spc="5" dirty="0"/>
              <a:t> </a:t>
            </a:r>
            <a:r>
              <a:rPr spc="-5" dirty="0"/>
              <a:t>defectuosa</a:t>
            </a:r>
            <a:r>
              <a:rPr dirty="0"/>
              <a:t> </a:t>
            </a:r>
            <a:r>
              <a:rPr spc="-5" dirty="0"/>
              <a:t>o</a:t>
            </a:r>
            <a:r>
              <a:rPr dirty="0"/>
              <a:t> </a:t>
            </a:r>
            <a:r>
              <a:rPr spc="-10" dirty="0"/>
              <a:t>el </a:t>
            </a:r>
            <a:r>
              <a:rPr spc="-5" dirty="0"/>
              <a:t> </a:t>
            </a:r>
            <a:r>
              <a:rPr dirty="0"/>
              <a:t>retardo</a:t>
            </a:r>
            <a:r>
              <a:rPr spc="5" dirty="0"/>
              <a:t> </a:t>
            </a:r>
            <a:r>
              <a:rPr spc="-5" dirty="0"/>
              <a:t>en</a:t>
            </a:r>
            <a:r>
              <a:rPr dirty="0"/>
              <a:t> </a:t>
            </a:r>
            <a:r>
              <a:rPr spc="-5" dirty="0"/>
              <a:t>el</a:t>
            </a:r>
            <a:r>
              <a:rPr dirty="0"/>
              <a:t> </a:t>
            </a:r>
            <a:r>
              <a:rPr spc="-5" dirty="0"/>
              <a:t>cumplimiento </a:t>
            </a:r>
            <a:r>
              <a:rPr spc="-655" dirty="0"/>
              <a:t> </a:t>
            </a:r>
            <a:r>
              <a:rPr spc="-5" dirty="0"/>
              <a:t>de la</a:t>
            </a:r>
            <a:r>
              <a:rPr spc="5" dirty="0"/>
              <a:t> </a:t>
            </a:r>
            <a:r>
              <a:rPr spc="-10" dirty="0"/>
              <a:t>misma…”.</a:t>
            </a: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96000" y="1520952"/>
            <a:ext cx="4038600" cy="381609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675123" y="811529"/>
            <a:ext cx="2660650" cy="835660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2700" marR="5080" indent="259079">
              <a:lnSpc>
                <a:spcPts val="3020"/>
              </a:lnSpc>
              <a:spcBef>
                <a:spcPts val="480"/>
              </a:spcBef>
            </a:pPr>
            <a:r>
              <a:rPr sz="2800" b="1" spc="-5" dirty="0">
                <a:solidFill>
                  <a:srgbClr val="006FC0"/>
                </a:solidFill>
                <a:latin typeface="Arial"/>
                <a:cs typeface="Arial"/>
              </a:rPr>
              <a:t>¿QUE ÉS LA </a:t>
            </a:r>
            <a:r>
              <a:rPr sz="2800" b="1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006FC0"/>
                </a:solidFill>
                <a:latin typeface="Arial"/>
                <a:cs typeface="Arial"/>
              </a:rPr>
              <a:t>S</a:t>
            </a:r>
            <a:r>
              <a:rPr sz="2800" b="1" spc="-20" dirty="0">
                <a:solidFill>
                  <a:srgbClr val="006FC0"/>
                </a:solidFill>
                <a:latin typeface="Arial"/>
                <a:cs typeface="Arial"/>
              </a:rPr>
              <a:t>U</a:t>
            </a:r>
            <a:r>
              <a:rPr sz="2800" b="1" spc="-5" dirty="0">
                <a:solidFill>
                  <a:srgbClr val="006FC0"/>
                </a:solidFill>
                <a:latin typeface="Arial"/>
                <a:cs typeface="Arial"/>
              </a:rPr>
              <a:t>P</a:t>
            </a:r>
            <a:r>
              <a:rPr sz="2800" b="1" spc="-20" dirty="0">
                <a:solidFill>
                  <a:srgbClr val="006FC0"/>
                </a:solidFill>
                <a:latin typeface="Arial"/>
                <a:cs typeface="Arial"/>
              </a:rPr>
              <a:t>E</a:t>
            </a:r>
            <a:r>
              <a:rPr sz="2800" b="1" spc="-60" dirty="0">
                <a:solidFill>
                  <a:srgbClr val="006FC0"/>
                </a:solidFill>
                <a:latin typeface="Arial"/>
                <a:cs typeface="Arial"/>
              </a:rPr>
              <a:t>R</a:t>
            </a:r>
            <a:r>
              <a:rPr sz="2800" b="1" spc="-5" dirty="0">
                <a:solidFill>
                  <a:srgbClr val="006FC0"/>
                </a:solidFill>
                <a:latin typeface="Arial"/>
                <a:cs typeface="Arial"/>
              </a:rPr>
              <a:t>VI</a:t>
            </a:r>
            <a:r>
              <a:rPr sz="2800" b="1" spc="-20" dirty="0">
                <a:solidFill>
                  <a:srgbClr val="006FC0"/>
                </a:solidFill>
                <a:latin typeface="Arial"/>
                <a:cs typeface="Arial"/>
              </a:rPr>
              <a:t>S</a:t>
            </a:r>
            <a:r>
              <a:rPr sz="2800" b="1" spc="-5" dirty="0">
                <a:solidFill>
                  <a:srgbClr val="006FC0"/>
                </a:solidFill>
                <a:latin typeface="Arial"/>
                <a:cs typeface="Arial"/>
              </a:rPr>
              <a:t>IÓN?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201368" y="1665223"/>
            <a:ext cx="583501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  <a:tabLst>
                <a:tab pos="2139950" algn="l"/>
                <a:tab pos="3080385" algn="l"/>
                <a:tab pos="3902075" algn="l"/>
              </a:tabLst>
            </a:pP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Con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s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i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s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ti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r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á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	e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n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	e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l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	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seg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u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i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m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i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e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n</a:t>
            </a:r>
            <a:r>
              <a:rPr sz="2800" spc="10" dirty="0">
                <a:solidFill>
                  <a:srgbClr val="1E1C11"/>
                </a:solidFill>
                <a:latin typeface="Arial MT"/>
                <a:cs typeface="Arial MT"/>
              </a:rPr>
              <a:t>t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o</a:t>
            </a:r>
            <a:endParaRPr sz="2800">
              <a:latin typeface="Arial MT"/>
              <a:cs typeface="Arial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201367" y="1665223"/>
            <a:ext cx="7608570" cy="835660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2700" marR="5080" indent="6355715">
              <a:lnSpc>
                <a:spcPts val="3020"/>
              </a:lnSpc>
              <a:spcBef>
                <a:spcPts val="480"/>
              </a:spcBef>
              <a:tabLst>
                <a:tab pos="2551430" algn="l"/>
                <a:tab pos="4438650" algn="l"/>
                <a:tab pos="6028690" algn="l"/>
                <a:tab pos="6447790" algn="l"/>
              </a:tabLst>
            </a:pP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té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c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nico,  a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d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mi</a:t>
            </a:r>
            <a:r>
              <a:rPr sz="2800" spc="10" dirty="0">
                <a:solidFill>
                  <a:srgbClr val="1E1C11"/>
                </a:solidFill>
                <a:latin typeface="Arial MT"/>
                <a:cs typeface="Arial MT"/>
              </a:rPr>
              <a:t>n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i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s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tr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a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ti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v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o,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	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fi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n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a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n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c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i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e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r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o,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	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c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o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nt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a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b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l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e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	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y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	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j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u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rí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d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i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c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o</a:t>
            </a:r>
            <a:endParaRPr sz="2800">
              <a:latin typeface="Arial MT"/>
              <a:cs typeface="Arial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201368" y="2433320"/>
            <a:ext cx="7630159" cy="2756535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marL="12700" marR="5080" algn="just">
              <a:lnSpc>
                <a:spcPct val="90000"/>
              </a:lnSpc>
              <a:spcBef>
                <a:spcPts val="430"/>
              </a:spcBef>
            </a:pP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que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sobre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el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cumplimiento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del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objeto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 del 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contrato,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es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ejercida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 por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la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misma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 entidad 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estatal,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cuando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no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 requieren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conocimientos 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especializados.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spc="-60" dirty="0">
                <a:solidFill>
                  <a:srgbClr val="1E1C11"/>
                </a:solidFill>
                <a:latin typeface="Arial MT"/>
                <a:cs typeface="Arial MT"/>
              </a:rPr>
              <a:t>PARA</a:t>
            </a:r>
            <a:r>
              <a:rPr sz="2800" spc="-5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LA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spc="-10" dirty="0">
                <a:solidFill>
                  <a:srgbClr val="1E1C11"/>
                </a:solidFill>
                <a:latin typeface="Arial MT"/>
                <a:cs typeface="Arial MT"/>
              </a:rPr>
              <a:t>SUPERVISIÓN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spc="10" dirty="0">
                <a:solidFill>
                  <a:srgbClr val="1E1C11"/>
                </a:solidFill>
                <a:latin typeface="Arial MT"/>
                <a:cs typeface="Arial MT"/>
              </a:rPr>
              <a:t>LA </a:t>
            </a:r>
            <a:r>
              <a:rPr sz="2800" spc="1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ENTIDAD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PODRÁ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spc="-50" dirty="0">
                <a:solidFill>
                  <a:srgbClr val="1E1C11"/>
                </a:solidFill>
                <a:latin typeface="Arial MT"/>
                <a:cs typeface="Arial MT"/>
              </a:rPr>
              <a:t>CONTRATAR</a:t>
            </a:r>
            <a:r>
              <a:rPr sz="2800" spc="-4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PERSONAL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spc="-10" dirty="0">
                <a:solidFill>
                  <a:srgbClr val="1E1C11"/>
                </a:solidFill>
                <a:latin typeface="Arial MT"/>
                <a:cs typeface="Arial MT"/>
              </a:rPr>
              <a:t>DE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APOYO, A </a:t>
            </a:r>
            <a:r>
              <a:rPr sz="2800" spc="-45" dirty="0">
                <a:solidFill>
                  <a:srgbClr val="1E1C11"/>
                </a:solidFill>
                <a:latin typeface="Arial MT"/>
                <a:cs typeface="Arial MT"/>
              </a:rPr>
              <a:t>TRAVÉS </a:t>
            </a:r>
            <a:r>
              <a:rPr sz="2800" spc="-10" dirty="0">
                <a:solidFill>
                  <a:srgbClr val="1E1C11"/>
                </a:solidFill>
                <a:latin typeface="Arial MT"/>
                <a:cs typeface="Arial MT"/>
              </a:rPr>
              <a:t>DE </a:t>
            </a:r>
            <a:r>
              <a:rPr sz="2800" spc="-35" dirty="0">
                <a:solidFill>
                  <a:srgbClr val="1E1C11"/>
                </a:solidFill>
                <a:latin typeface="Arial MT"/>
                <a:cs typeface="Arial MT"/>
              </a:rPr>
              <a:t>CONTRATOS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DE 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spc="-30" dirty="0">
                <a:solidFill>
                  <a:srgbClr val="1E1C11"/>
                </a:solidFill>
                <a:latin typeface="Arial MT"/>
                <a:cs typeface="Arial MT"/>
              </a:rPr>
              <a:t>PRESTACIÓN</a:t>
            </a:r>
            <a:r>
              <a:rPr sz="2800" spc="2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spc="-10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spc="-15" dirty="0">
                <a:solidFill>
                  <a:srgbClr val="1E1C11"/>
                </a:solidFill>
                <a:latin typeface="Arial MT"/>
                <a:cs typeface="Arial MT"/>
              </a:rPr>
              <a:t>SERVICIOS.</a:t>
            </a:r>
            <a:endParaRPr sz="28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1534124" y="12608"/>
          <a:ext cx="9080499" cy="674435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453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746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605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6462"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25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PROC</a:t>
                      </a:r>
                      <a:r>
                        <a:rPr sz="1250" b="1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sz="125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</a:t>
                      </a:r>
                      <a:r>
                        <a:rPr sz="1250" b="1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sz="12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</a:t>
                      </a:r>
                      <a:r>
                        <a:rPr sz="125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CI</a:t>
                      </a:r>
                      <a:r>
                        <a:rPr sz="12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sz="125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5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</a:t>
                      </a:r>
                      <a:r>
                        <a:rPr sz="1250" b="1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sz="12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</a:t>
                      </a:r>
                      <a:r>
                        <a:rPr sz="1250" b="1" spc="-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5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PA</a:t>
                      </a:r>
                      <a:r>
                        <a:rPr sz="1250" b="1" spc="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125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12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1250" b="1" spc="-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5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</a:t>
                      </a:r>
                      <a:r>
                        <a:rPr sz="12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sz="125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CL</a:t>
                      </a:r>
                      <a:r>
                        <a:rPr sz="12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Á</a:t>
                      </a:r>
                      <a:r>
                        <a:rPr sz="12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</a:t>
                      </a:r>
                      <a:r>
                        <a:rPr sz="1250" b="1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</a:t>
                      </a:r>
                      <a:r>
                        <a:rPr sz="12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</a:t>
                      </a:r>
                      <a:r>
                        <a:rPr sz="1250" b="1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</a:t>
                      </a:r>
                      <a:r>
                        <a:rPr sz="125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sz="12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</a:t>
                      </a:r>
                      <a:r>
                        <a:rPr sz="1250" b="1" spc="-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50" b="1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sz="12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sz="125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1250" b="1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sz="125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PCIO</a:t>
                      </a:r>
                      <a:r>
                        <a:rPr sz="1250" b="1" spc="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</a:t>
                      </a:r>
                      <a:r>
                        <a:rPr sz="125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sz="12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LES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26034" marB="0">
                    <a:lnL w="53975">
                      <a:solidFill>
                        <a:srgbClr val="001F5F"/>
                      </a:solidFill>
                      <a:prstDash val="solid"/>
                    </a:lnL>
                    <a:lnR w="53975">
                      <a:solidFill>
                        <a:srgbClr val="001F5F"/>
                      </a:solidFill>
                      <a:prstDash val="solid"/>
                    </a:lnR>
                    <a:lnT w="53975">
                      <a:solidFill>
                        <a:srgbClr val="001F5F"/>
                      </a:solidFill>
                      <a:prstDash val="solid"/>
                    </a:lnT>
                    <a:lnB w="53975">
                      <a:solidFill>
                        <a:srgbClr val="001F5F"/>
                      </a:solidFill>
                      <a:prstDash val="solid"/>
                    </a:lnB>
                    <a:solidFill>
                      <a:srgbClr val="00AF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877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53975">
                      <a:solidFill>
                        <a:srgbClr val="001F5F"/>
                      </a:solidFill>
                      <a:prstDash val="solid"/>
                    </a:lnL>
                    <a:lnR w="53975">
                      <a:solidFill>
                        <a:srgbClr val="001F5F"/>
                      </a:solidFill>
                      <a:prstDash val="solid"/>
                    </a:lnR>
                    <a:lnT w="53975">
                      <a:solidFill>
                        <a:srgbClr val="001F5F"/>
                      </a:solidFill>
                      <a:prstDash val="solid"/>
                    </a:lnT>
                    <a:lnB w="53975">
                      <a:solidFill>
                        <a:srgbClr val="001F5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2384" marR="24130" algn="just">
                        <a:lnSpc>
                          <a:spcPct val="109700"/>
                        </a:lnSpc>
                        <a:spcBef>
                          <a:spcPts val="170"/>
                        </a:spcBef>
                      </a:pPr>
                      <a:r>
                        <a:rPr sz="1250" spc="-70" dirty="0">
                          <a:latin typeface="Calibri"/>
                          <a:cs typeface="Calibri"/>
                        </a:rPr>
                        <a:t>Contratos </a:t>
                      </a:r>
                      <a:r>
                        <a:rPr sz="1250" spc="-65" dirty="0">
                          <a:latin typeface="Calibri"/>
                          <a:cs typeface="Calibri"/>
                        </a:rPr>
                        <a:t>estatales </a:t>
                      </a:r>
                      <a:r>
                        <a:rPr sz="1250" spc="-80" dirty="0">
                          <a:latin typeface="Calibri"/>
                          <a:cs typeface="Calibri"/>
                        </a:rPr>
                        <a:t>en </a:t>
                      </a:r>
                      <a:r>
                        <a:rPr sz="1250" spc="-60" dirty="0">
                          <a:latin typeface="Calibri"/>
                          <a:cs typeface="Calibri"/>
                        </a:rPr>
                        <a:t>los </a:t>
                      </a:r>
                      <a:r>
                        <a:rPr sz="1250" spc="-65" dirty="0">
                          <a:latin typeface="Calibri"/>
                          <a:cs typeface="Calibri"/>
                        </a:rPr>
                        <a:t>cuales </a:t>
                      </a:r>
                      <a:r>
                        <a:rPr sz="1250" spc="-55" dirty="0">
                          <a:latin typeface="Calibri"/>
                          <a:cs typeface="Calibri"/>
                        </a:rPr>
                        <a:t>las </a:t>
                      </a:r>
                      <a:r>
                        <a:rPr sz="1250" spc="-60" dirty="0">
                          <a:latin typeface="Calibri"/>
                          <a:cs typeface="Calibri"/>
                        </a:rPr>
                        <a:t>cláusulas </a:t>
                      </a:r>
                      <a:r>
                        <a:rPr sz="125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70" dirty="0">
                          <a:latin typeface="Calibri"/>
                          <a:cs typeface="Calibri"/>
                        </a:rPr>
                        <a:t>excepcionales </a:t>
                      </a:r>
                      <a:r>
                        <a:rPr sz="1250" spc="-55" dirty="0">
                          <a:latin typeface="Calibri"/>
                          <a:cs typeface="Calibri"/>
                        </a:rPr>
                        <a:t>al </a:t>
                      </a:r>
                      <a:r>
                        <a:rPr sz="1250" spc="-75" dirty="0">
                          <a:latin typeface="Calibri"/>
                          <a:cs typeface="Calibri"/>
                        </a:rPr>
                        <a:t>derecho </a:t>
                      </a:r>
                      <a:r>
                        <a:rPr sz="1250" spc="-85" dirty="0">
                          <a:latin typeface="Calibri"/>
                          <a:cs typeface="Calibri"/>
                        </a:rPr>
                        <a:t>común </a:t>
                      </a:r>
                      <a:r>
                        <a:rPr sz="1250" spc="-65" dirty="0">
                          <a:latin typeface="Calibri"/>
                          <a:cs typeface="Calibri"/>
                        </a:rPr>
                        <a:t>se </a:t>
                      </a:r>
                      <a:r>
                        <a:rPr sz="1250" spc="-70" dirty="0">
                          <a:latin typeface="Calibri"/>
                          <a:cs typeface="Calibri"/>
                        </a:rPr>
                        <a:t>entienden </a:t>
                      </a:r>
                      <a:r>
                        <a:rPr sz="1250" spc="-2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65" dirty="0">
                          <a:latin typeface="Calibri"/>
                          <a:cs typeface="Calibri"/>
                        </a:rPr>
                        <a:t>pactadas,</a:t>
                      </a:r>
                      <a:r>
                        <a:rPr sz="125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55" dirty="0">
                          <a:latin typeface="Calibri"/>
                          <a:cs typeface="Calibri"/>
                        </a:rPr>
                        <a:t>así </a:t>
                      </a:r>
                      <a:r>
                        <a:rPr sz="1250" spc="-80" dirty="0">
                          <a:latin typeface="Calibri"/>
                          <a:cs typeface="Calibri"/>
                        </a:rPr>
                        <a:t>no</a:t>
                      </a:r>
                      <a:r>
                        <a:rPr sz="125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65" dirty="0">
                          <a:latin typeface="Calibri"/>
                          <a:cs typeface="Calibri"/>
                        </a:rPr>
                        <a:t>se</a:t>
                      </a:r>
                      <a:r>
                        <a:rPr sz="125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65" dirty="0">
                          <a:latin typeface="Calibri"/>
                          <a:cs typeface="Calibri"/>
                        </a:rPr>
                        <a:t>incluyan </a:t>
                      </a:r>
                      <a:r>
                        <a:rPr sz="1250" spc="-80" dirty="0">
                          <a:latin typeface="Calibri"/>
                          <a:cs typeface="Calibri"/>
                        </a:rPr>
                        <a:t>en</a:t>
                      </a:r>
                      <a:r>
                        <a:rPr sz="125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60" dirty="0">
                          <a:latin typeface="Calibri"/>
                          <a:cs typeface="Calibri"/>
                        </a:rPr>
                        <a:t>el</a:t>
                      </a:r>
                      <a:r>
                        <a:rPr sz="125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65" dirty="0">
                          <a:latin typeface="Calibri"/>
                          <a:cs typeface="Calibri"/>
                        </a:rPr>
                        <a:t>texto</a:t>
                      </a:r>
                      <a:r>
                        <a:rPr sz="125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65" dirty="0">
                          <a:latin typeface="Calibri"/>
                          <a:cs typeface="Calibri"/>
                        </a:rPr>
                        <a:t>del </a:t>
                      </a:r>
                      <a:r>
                        <a:rPr sz="1250" spc="-60" dirty="0">
                          <a:latin typeface="Calibri"/>
                          <a:cs typeface="Calibri"/>
                        </a:rPr>
                        <a:t> contrato.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53975">
                      <a:solidFill>
                        <a:srgbClr val="001F5F"/>
                      </a:solidFill>
                      <a:prstDash val="solid"/>
                    </a:lnL>
                    <a:lnR w="53975">
                      <a:solidFill>
                        <a:srgbClr val="001F5F"/>
                      </a:solidFill>
                      <a:prstDash val="solid"/>
                    </a:lnR>
                    <a:lnT w="53975">
                      <a:solidFill>
                        <a:srgbClr val="001F5F"/>
                      </a:solidFill>
                      <a:prstDash val="solid"/>
                    </a:lnT>
                    <a:lnB w="53975">
                      <a:solidFill>
                        <a:srgbClr val="001F5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2384" marR="22860">
                        <a:lnSpc>
                          <a:spcPct val="108900"/>
                        </a:lnSpc>
                        <a:spcBef>
                          <a:spcPts val="180"/>
                        </a:spcBef>
                      </a:pPr>
                      <a:r>
                        <a:rPr sz="1250" spc="-70" dirty="0">
                          <a:latin typeface="Calibri"/>
                          <a:cs typeface="Calibri"/>
                        </a:rPr>
                        <a:t>Obra,</a:t>
                      </a:r>
                      <a:r>
                        <a:rPr sz="1250" spc="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65" dirty="0">
                          <a:latin typeface="Calibri"/>
                          <a:cs typeface="Calibri"/>
                        </a:rPr>
                        <a:t>explotación</a:t>
                      </a:r>
                      <a:r>
                        <a:rPr sz="1250" spc="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70" dirty="0">
                          <a:latin typeface="Calibri"/>
                          <a:cs typeface="Calibri"/>
                        </a:rPr>
                        <a:t>y</a:t>
                      </a:r>
                      <a:r>
                        <a:rPr sz="1250" spc="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70" dirty="0">
                          <a:latin typeface="Calibri"/>
                          <a:cs typeface="Calibri"/>
                        </a:rPr>
                        <a:t>concesión</a:t>
                      </a:r>
                      <a:r>
                        <a:rPr sz="1250" spc="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80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250" spc="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70" dirty="0">
                          <a:latin typeface="Calibri"/>
                          <a:cs typeface="Calibri"/>
                        </a:rPr>
                        <a:t>bienes</a:t>
                      </a:r>
                      <a:r>
                        <a:rPr sz="1250" spc="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65" dirty="0">
                          <a:latin typeface="Calibri"/>
                          <a:cs typeface="Calibri"/>
                        </a:rPr>
                        <a:t>del</a:t>
                      </a:r>
                      <a:r>
                        <a:rPr sz="1250" spc="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65" dirty="0">
                          <a:latin typeface="Calibri"/>
                          <a:cs typeface="Calibri"/>
                        </a:rPr>
                        <a:t>Estado,</a:t>
                      </a:r>
                      <a:r>
                        <a:rPr sz="1250" spc="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55" dirty="0">
                          <a:latin typeface="Calibri"/>
                          <a:cs typeface="Calibri"/>
                        </a:rPr>
                        <a:t>la</a:t>
                      </a:r>
                      <a:r>
                        <a:rPr sz="1250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65" dirty="0">
                          <a:latin typeface="Calibri"/>
                          <a:cs typeface="Calibri"/>
                        </a:rPr>
                        <a:t>prestación</a:t>
                      </a:r>
                      <a:r>
                        <a:rPr sz="1250" spc="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85" dirty="0">
                          <a:latin typeface="Calibri"/>
                          <a:cs typeface="Calibri"/>
                        </a:rPr>
                        <a:t>de </a:t>
                      </a:r>
                      <a:r>
                        <a:rPr sz="1250" spc="-2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60" dirty="0">
                          <a:latin typeface="Calibri"/>
                          <a:cs typeface="Calibri"/>
                        </a:rPr>
                        <a:t>servicios</a:t>
                      </a:r>
                      <a:r>
                        <a:rPr sz="12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65" dirty="0">
                          <a:latin typeface="Calibri"/>
                          <a:cs typeface="Calibri"/>
                        </a:rPr>
                        <a:t>públicos</a:t>
                      </a:r>
                      <a:r>
                        <a:rPr sz="12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70" dirty="0">
                          <a:latin typeface="Calibri"/>
                          <a:cs typeface="Calibri"/>
                        </a:rPr>
                        <a:t>y</a:t>
                      </a:r>
                      <a:r>
                        <a:rPr sz="125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55" dirty="0">
                          <a:latin typeface="Calibri"/>
                          <a:cs typeface="Calibri"/>
                        </a:rPr>
                        <a:t>las</a:t>
                      </a:r>
                      <a:r>
                        <a:rPr sz="12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65" dirty="0">
                          <a:latin typeface="Calibri"/>
                          <a:cs typeface="Calibri"/>
                        </a:rPr>
                        <a:t>actividades</a:t>
                      </a:r>
                      <a:r>
                        <a:rPr sz="12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75" dirty="0">
                          <a:latin typeface="Calibri"/>
                          <a:cs typeface="Calibri"/>
                        </a:rPr>
                        <a:t>que</a:t>
                      </a:r>
                      <a:r>
                        <a:rPr sz="125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65" dirty="0">
                          <a:latin typeface="Calibri"/>
                          <a:cs typeface="Calibri"/>
                        </a:rPr>
                        <a:t>constituyen</a:t>
                      </a:r>
                      <a:r>
                        <a:rPr sz="12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75" dirty="0">
                          <a:latin typeface="Calibri"/>
                          <a:cs typeface="Calibri"/>
                        </a:rPr>
                        <a:t>monopolio</a:t>
                      </a:r>
                      <a:r>
                        <a:rPr sz="12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60" dirty="0">
                          <a:latin typeface="Calibri"/>
                          <a:cs typeface="Calibri"/>
                        </a:rPr>
                        <a:t>estatal.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22860" marB="0">
                    <a:lnL w="53975">
                      <a:solidFill>
                        <a:srgbClr val="001F5F"/>
                      </a:solidFill>
                      <a:prstDash val="solid"/>
                    </a:lnL>
                    <a:lnR w="53975">
                      <a:solidFill>
                        <a:srgbClr val="001F5F"/>
                      </a:solidFill>
                      <a:prstDash val="solid"/>
                    </a:lnR>
                    <a:lnT w="53975">
                      <a:solidFill>
                        <a:srgbClr val="001F5F"/>
                      </a:solidFill>
                      <a:prstDash val="solid"/>
                    </a:lnT>
                    <a:lnB w="53975">
                      <a:solidFill>
                        <a:srgbClr val="001F5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6063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53975">
                      <a:solidFill>
                        <a:srgbClr val="001F5F"/>
                      </a:solidFill>
                      <a:prstDash val="solid"/>
                    </a:lnL>
                    <a:lnR w="53975">
                      <a:solidFill>
                        <a:srgbClr val="001F5F"/>
                      </a:solidFill>
                      <a:prstDash val="solid"/>
                    </a:lnR>
                    <a:lnT w="53975">
                      <a:solidFill>
                        <a:srgbClr val="001F5F"/>
                      </a:solidFill>
                      <a:prstDash val="solid"/>
                    </a:lnT>
                    <a:lnB w="53975">
                      <a:solidFill>
                        <a:srgbClr val="001F5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2384" marR="24765">
                        <a:lnSpc>
                          <a:spcPct val="108900"/>
                        </a:lnSpc>
                        <a:spcBef>
                          <a:spcPts val="105"/>
                        </a:spcBef>
                      </a:pPr>
                      <a:r>
                        <a:rPr sz="1250" spc="-70" dirty="0">
                          <a:latin typeface="Calibri"/>
                          <a:cs typeface="Calibri"/>
                        </a:rPr>
                        <a:t>Contratos</a:t>
                      </a:r>
                      <a:r>
                        <a:rPr sz="12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65" dirty="0">
                          <a:latin typeface="Calibri"/>
                          <a:cs typeface="Calibri"/>
                        </a:rPr>
                        <a:t>estatales</a:t>
                      </a:r>
                      <a:r>
                        <a:rPr sz="12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80" dirty="0">
                          <a:latin typeface="Calibri"/>
                          <a:cs typeface="Calibri"/>
                        </a:rPr>
                        <a:t>en</a:t>
                      </a:r>
                      <a:r>
                        <a:rPr sz="12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60" dirty="0">
                          <a:latin typeface="Calibri"/>
                          <a:cs typeface="Calibri"/>
                        </a:rPr>
                        <a:t>los</a:t>
                      </a:r>
                      <a:r>
                        <a:rPr sz="12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65" dirty="0">
                          <a:latin typeface="Calibri"/>
                          <a:cs typeface="Calibri"/>
                        </a:rPr>
                        <a:t>cuales</a:t>
                      </a:r>
                      <a:r>
                        <a:rPr sz="12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55" dirty="0">
                          <a:latin typeface="Calibri"/>
                          <a:cs typeface="Calibri"/>
                        </a:rPr>
                        <a:t>las</a:t>
                      </a:r>
                      <a:r>
                        <a:rPr sz="12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60" dirty="0">
                          <a:latin typeface="Calibri"/>
                          <a:cs typeface="Calibri"/>
                        </a:rPr>
                        <a:t>cláusulas </a:t>
                      </a:r>
                      <a:r>
                        <a:rPr sz="1250" spc="-2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5" dirty="0">
                          <a:latin typeface="Calibri"/>
                          <a:cs typeface="Calibri"/>
                        </a:rPr>
                        <a:t>exc</a:t>
                      </a:r>
                      <a:r>
                        <a:rPr sz="1250" spc="-1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pcio</a:t>
                      </a:r>
                      <a:r>
                        <a:rPr sz="1250" spc="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250" spc="10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1250" spc="-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2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25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5" dirty="0">
                          <a:latin typeface="Calibri"/>
                          <a:cs typeface="Calibri"/>
                        </a:rPr>
                        <a:t>p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1250" spc="-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250" spc="-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2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pactar.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13335" marB="0">
                    <a:lnL w="53975">
                      <a:solidFill>
                        <a:srgbClr val="001F5F"/>
                      </a:solidFill>
                      <a:prstDash val="solid"/>
                    </a:lnL>
                    <a:lnR w="53975">
                      <a:solidFill>
                        <a:srgbClr val="001F5F"/>
                      </a:solidFill>
                      <a:prstDash val="solid"/>
                    </a:lnR>
                    <a:lnT w="53975">
                      <a:solidFill>
                        <a:srgbClr val="001F5F"/>
                      </a:solidFill>
                      <a:prstDash val="solid"/>
                    </a:lnT>
                    <a:lnB w="53975">
                      <a:solidFill>
                        <a:srgbClr val="001F5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2384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250" dirty="0">
                          <a:latin typeface="Calibri"/>
                          <a:cs typeface="Calibri"/>
                        </a:rPr>
                        <a:t>Pr</a:t>
                      </a:r>
                      <a:r>
                        <a:rPr sz="1250" spc="-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250" spc="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tación</a:t>
                      </a:r>
                      <a:r>
                        <a:rPr sz="12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25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250" spc="-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250" spc="5" dirty="0">
                          <a:latin typeface="Calibri"/>
                          <a:cs typeface="Calibri"/>
                        </a:rPr>
                        <a:t>v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ic</a:t>
                      </a:r>
                      <a:r>
                        <a:rPr sz="1250" spc="-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os</a:t>
                      </a:r>
                      <a:r>
                        <a:rPr sz="12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y</a:t>
                      </a:r>
                      <a:r>
                        <a:rPr sz="12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1250" spc="-5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1250" spc="-1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ni</a:t>
                      </a:r>
                      <a:r>
                        <a:rPr sz="1250" spc="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tr</a:t>
                      </a:r>
                      <a:r>
                        <a:rPr sz="1250" spc="5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.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28575" marB="0">
                    <a:lnL w="53975">
                      <a:solidFill>
                        <a:srgbClr val="001F5F"/>
                      </a:solidFill>
                      <a:prstDash val="solid"/>
                    </a:lnL>
                    <a:lnR w="53975">
                      <a:solidFill>
                        <a:srgbClr val="001F5F"/>
                      </a:solidFill>
                      <a:prstDash val="solid"/>
                    </a:lnR>
                    <a:lnT w="53975">
                      <a:solidFill>
                        <a:srgbClr val="001F5F"/>
                      </a:solidFill>
                      <a:prstDash val="solid"/>
                    </a:lnT>
                    <a:lnB w="53975">
                      <a:solidFill>
                        <a:srgbClr val="001F5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71885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53975">
                      <a:solidFill>
                        <a:srgbClr val="001F5F"/>
                      </a:solidFill>
                      <a:prstDash val="solid"/>
                    </a:lnL>
                    <a:lnR w="53975">
                      <a:solidFill>
                        <a:srgbClr val="001F5F"/>
                      </a:solidFill>
                      <a:prstDash val="solid"/>
                    </a:lnR>
                    <a:lnT w="53975">
                      <a:solidFill>
                        <a:srgbClr val="001F5F"/>
                      </a:solidFill>
                      <a:prstDash val="solid"/>
                    </a:lnT>
                    <a:lnB w="12700">
                      <a:solidFill>
                        <a:srgbClr val="001F5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8105" marR="64769" algn="just">
                        <a:lnSpc>
                          <a:spcPct val="109400"/>
                        </a:lnSpc>
                        <a:spcBef>
                          <a:spcPts val="100"/>
                        </a:spcBef>
                      </a:pPr>
                      <a:r>
                        <a:rPr sz="1250" spc="-70" dirty="0">
                          <a:latin typeface="Calibri"/>
                          <a:cs typeface="Calibri"/>
                        </a:rPr>
                        <a:t>Contratos</a:t>
                      </a:r>
                      <a:r>
                        <a:rPr sz="1250" spc="-65" dirty="0">
                          <a:latin typeface="Calibri"/>
                          <a:cs typeface="Calibri"/>
                        </a:rPr>
                        <a:t> estatales</a:t>
                      </a:r>
                      <a:r>
                        <a:rPr sz="125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80" dirty="0">
                          <a:latin typeface="Calibri"/>
                          <a:cs typeface="Calibri"/>
                        </a:rPr>
                        <a:t>en</a:t>
                      </a:r>
                      <a:r>
                        <a:rPr sz="125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60" dirty="0">
                          <a:latin typeface="Calibri"/>
                          <a:cs typeface="Calibri"/>
                        </a:rPr>
                        <a:t>los</a:t>
                      </a:r>
                      <a:r>
                        <a:rPr sz="125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65" dirty="0">
                          <a:latin typeface="Calibri"/>
                          <a:cs typeface="Calibri"/>
                        </a:rPr>
                        <a:t>cuales</a:t>
                      </a:r>
                      <a:r>
                        <a:rPr sz="125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65" dirty="0">
                          <a:latin typeface="Calibri"/>
                          <a:cs typeface="Calibri"/>
                        </a:rPr>
                        <a:t>se </a:t>
                      </a:r>
                      <a:r>
                        <a:rPr sz="125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70" dirty="0">
                          <a:latin typeface="Calibri"/>
                          <a:cs typeface="Calibri"/>
                        </a:rPr>
                        <a:t>encuentra</a:t>
                      </a:r>
                      <a:r>
                        <a:rPr sz="1250" spc="-65" dirty="0">
                          <a:latin typeface="Calibri"/>
                          <a:cs typeface="Calibri"/>
                        </a:rPr>
                        <a:t> prohibido</a:t>
                      </a:r>
                      <a:r>
                        <a:rPr sz="125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65" dirty="0">
                          <a:latin typeface="Calibri"/>
                          <a:cs typeface="Calibri"/>
                        </a:rPr>
                        <a:t>pactar</a:t>
                      </a:r>
                      <a:r>
                        <a:rPr sz="125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70" dirty="0">
                          <a:latin typeface="Calibri"/>
                          <a:cs typeface="Calibri"/>
                        </a:rPr>
                        <a:t>y</a:t>
                      </a:r>
                      <a:r>
                        <a:rPr sz="125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75" dirty="0">
                          <a:latin typeface="Calibri"/>
                          <a:cs typeface="Calibri"/>
                        </a:rPr>
                        <a:t>emplear</a:t>
                      </a:r>
                      <a:r>
                        <a:rPr sz="125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55" dirty="0">
                          <a:latin typeface="Calibri"/>
                          <a:cs typeface="Calibri"/>
                        </a:rPr>
                        <a:t>las </a:t>
                      </a:r>
                      <a:r>
                        <a:rPr sz="125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60" dirty="0">
                          <a:latin typeface="Calibri"/>
                          <a:cs typeface="Calibri"/>
                        </a:rPr>
                        <a:t>cláusulas </a:t>
                      </a:r>
                      <a:r>
                        <a:rPr sz="1250" spc="-65" dirty="0">
                          <a:latin typeface="Calibri"/>
                          <a:cs typeface="Calibri"/>
                        </a:rPr>
                        <a:t>excepcionales.</a:t>
                      </a:r>
                      <a:r>
                        <a:rPr sz="125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55" dirty="0">
                          <a:latin typeface="Calibri"/>
                          <a:cs typeface="Calibri"/>
                        </a:rPr>
                        <a:t>Si </a:t>
                      </a:r>
                      <a:r>
                        <a:rPr sz="1250" spc="-65" dirty="0">
                          <a:latin typeface="Calibri"/>
                          <a:cs typeface="Calibri"/>
                        </a:rPr>
                        <a:t>se </a:t>
                      </a:r>
                      <a:r>
                        <a:rPr sz="1250" spc="-60" dirty="0">
                          <a:latin typeface="Calibri"/>
                          <a:cs typeface="Calibri"/>
                        </a:rPr>
                        <a:t>incluyen, </a:t>
                      </a:r>
                      <a:r>
                        <a:rPr sz="1250" spc="-70" dirty="0">
                          <a:latin typeface="Calibri"/>
                          <a:cs typeface="Calibri"/>
                        </a:rPr>
                        <a:t>son </a:t>
                      </a:r>
                      <a:r>
                        <a:rPr sz="125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60" dirty="0">
                          <a:latin typeface="Calibri"/>
                          <a:cs typeface="Calibri"/>
                        </a:rPr>
                        <a:t>ineficaces.</a:t>
                      </a:r>
                      <a:r>
                        <a:rPr sz="125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85" dirty="0">
                          <a:latin typeface="Calibri"/>
                          <a:cs typeface="Calibri"/>
                        </a:rPr>
                        <a:t>Da</a:t>
                      </a:r>
                      <a:r>
                        <a:rPr sz="125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65" dirty="0">
                          <a:latin typeface="Calibri"/>
                          <a:cs typeface="Calibri"/>
                        </a:rPr>
                        <a:t>lugar</a:t>
                      </a:r>
                      <a:r>
                        <a:rPr sz="125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7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25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55" dirty="0">
                          <a:latin typeface="Calibri"/>
                          <a:cs typeface="Calibri"/>
                        </a:rPr>
                        <a:t>la</a:t>
                      </a:r>
                      <a:r>
                        <a:rPr sz="125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65" dirty="0">
                          <a:latin typeface="Calibri"/>
                          <a:cs typeface="Calibri"/>
                        </a:rPr>
                        <a:t>nulidad</a:t>
                      </a:r>
                      <a:r>
                        <a:rPr sz="125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65" dirty="0">
                          <a:latin typeface="Calibri"/>
                          <a:cs typeface="Calibri"/>
                        </a:rPr>
                        <a:t>del</a:t>
                      </a:r>
                      <a:r>
                        <a:rPr sz="125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65" dirty="0">
                          <a:latin typeface="Calibri"/>
                          <a:cs typeface="Calibri"/>
                        </a:rPr>
                        <a:t>acto </a:t>
                      </a:r>
                      <a:r>
                        <a:rPr sz="125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65" dirty="0">
                          <a:latin typeface="Calibri"/>
                          <a:cs typeface="Calibri"/>
                        </a:rPr>
                        <a:t>administrativo</a:t>
                      </a:r>
                      <a:r>
                        <a:rPr sz="125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75" dirty="0">
                          <a:latin typeface="Calibri"/>
                          <a:cs typeface="Calibri"/>
                        </a:rPr>
                        <a:t>que</a:t>
                      </a:r>
                      <a:r>
                        <a:rPr sz="12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75" dirty="0">
                          <a:latin typeface="Calibri"/>
                          <a:cs typeface="Calibri"/>
                        </a:rPr>
                        <a:t>ordena</a:t>
                      </a:r>
                      <a:r>
                        <a:rPr sz="12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75" dirty="0">
                          <a:latin typeface="Calibri"/>
                          <a:cs typeface="Calibri"/>
                        </a:rPr>
                        <a:t>su</a:t>
                      </a:r>
                      <a:r>
                        <a:rPr sz="125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60" dirty="0">
                          <a:latin typeface="Calibri"/>
                          <a:cs typeface="Calibri"/>
                        </a:rPr>
                        <a:t>aplicación.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12700" marB="0">
                    <a:lnL w="53975">
                      <a:solidFill>
                        <a:srgbClr val="001F5F"/>
                      </a:solidFill>
                      <a:prstDash val="solid"/>
                    </a:lnL>
                    <a:lnR w="53975">
                      <a:solidFill>
                        <a:srgbClr val="001F5F"/>
                      </a:solidFill>
                      <a:prstDash val="solid"/>
                    </a:lnR>
                    <a:lnT w="53975">
                      <a:solidFill>
                        <a:srgbClr val="001F5F"/>
                      </a:solidFill>
                      <a:prstDash val="solid"/>
                    </a:lnT>
                    <a:lnB w="53975">
                      <a:solidFill>
                        <a:srgbClr val="001F5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0" marR="66040" algn="just">
                        <a:lnSpc>
                          <a:spcPct val="109700"/>
                        </a:lnSpc>
                        <a:spcBef>
                          <a:spcPts val="95"/>
                        </a:spcBef>
                      </a:pPr>
                      <a:r>
                        <a:rPr sz="1250" spc="-70" dirty="0">
                          <a:latin typeface="Calibri"/>
                          <a:cs typeface="Calibri"/>
                        </a:rPr>
                        <a:t>Contratos</a:t>
                      </a:r>
                      <a:r>
                        <a:rPr sz="125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70" dirty="0">
                          <a:latin typeface="Calibri"/>
                          <a:cs typeface="Calibri"/>
                        </a:rPr>
                        <a:t>celebrados</a:t>
                      </a:r>
                      <a:r>
                        <a:rPr sz="125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75" dirty="0">
                          <a:latin typeface="Calibri"/>
                          <a:cs typeface="Calibri"/>
                        </a:rPr>
                        <a:t>con</a:t>
                      </a:r>
                      <a:r>
                        <a:rPr sz="1250" spc="-70" dirty="0">
                          <a:latin typeface="Calibri"/>
                          <a:cs typeface="Calibri"/>
                        </a:rPr>
                        <a:t> personas</a:t>
                      </a:r>
                      <a:r>
                        <a:rPr sz="1250" spc="-65" dirty="0">
                          <a:latin typeface="Calibri"/>
                          <a:cs typeface="Calibri"/>
                        </a:rPr>
                        <a:t> públicas</a:t>
                      </a:r>
                      <a:r>
                        <a:rPr sz="125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65" dirty="0">
                          <a:latin typeface="Calibri"/>
                          <a:cs typeface="Calibri"/>
                        </a:rPr>
                        <a:t>internacionales,</a:t>
                      </a:r>
                      <a:r>
                        <a:rPr sz="125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80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125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80" dirty="0">
                          <a:latin typeface="Calibri"/>
                          <a:cs typeface="Calibri"/>
                        </a:rPr>
                        <a:t>de </a:t>
                      </a:r>
                      <a:r>
                        <a:rPr sz="125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65" dirty="0">
                          <a:latin typeface="Calibri"/>
                          <a:cs typeface="Calibri"/>
                        </a:rPr>
                        <a:t>cooperación,</a:t>
                      </a:r>
                      <a:r>
                        <a:rPr sz="125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75" dirty="0">
                          <a:latin typeface="Calibri"/>
                          <a:cs typeface="Calibri"/>
                        </a:rPr>
                        <a:t>ayuda</a:t>
                      </a:r>
                      <a:r>
                        <a:rPr sz="125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80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125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60" dirty="0">
                          <a:latin typeface="Calibri"/>
                          <a:cs typeface="Calibri"/>
                        </a:rPr>
                        <a:t>asistencia;</a:t>
                      </a:r>
                      <a:r>
                        <a:rPr sz="125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60" dirty="0">
                          <a:latin typeface="Calibri"/>
                          <a:cs typeface="Calibri"/>
                        </a:rPr>
                        <a:t>interadministrativos,</a:t>
                      </a:r>
                      <a:r>
                        <a:rPr sz="125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80" dirty="0">
                          <a:latin typeface="Calibri"/>
                          <a:cs typeface="Calibri"/>
                        </a:rPr>
                        <a:t>en</a:t>
                      </a:r>
                      <a:r>
                        <a:rPr sz="125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60" dirty="0">
                          <a:latin typeface="Calibri"/>
                          <a:cs typeface="Calibri"/>
                        </a:rPr>
                        <a:t>los</a:t>
                      </a:r>
                      <a:r>
                        <a:rPr sz="125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80" dirty="0">
                          <a:latin typeface="Calibri"/>
                          <a:cs typeface="Calibri"/>
                        </a:rPr>
                        <a:t>de </a:t>
                      </a:r>
                      <a:r>
                        <a:rPr sz="125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65" dirty="0">
                          <a:latin typeface="Calibri"/>
                          <a:cs typeface="Calibri"/>
                        </a:rPr>
                        <a:t>empréstito,</a:t>
                      </a:r>
                      <a:r>
                        <a:rPr sz="125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70" dirty="0">
                          <a:latin typeface="Calibri"/>
                          <a:cs typeface="Calibri"/>
                        </a:rPr>
                        <a:t>donación</a:t>
                      </a:r>
                      <a:r>
                        <a:rPr sz="125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70" dirty="0">
                          <a:latin typeface="Calibri"/>
                          <a:cs typeface="Calibri"/>
                        </a:rPr>
                        <a:t>y</a:t>
                      </a:r>
                      <a:r>
                        <a:rPr sz="125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75" dirty="0">
                          <a:latin typeface="Calibri"/>
                          <a:cs typeface="Calibri"/>
                        </a:rPr>
                        <a:t>arrendamiento</a:t>
                      </a:r>
                      <a:r>
                        <a:rPr sz="1250" spc="-70" dirty="0">
                          <a:latin typeface="Calibri"/>
                          <a:cs typeface="Calibri"/>
                        </a:rPr>
                        <a:t> y</a:t>
                      </a:r>
                      <a:r>
                        <a:rPr sz="125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80" dirty="0">
                          <a:latin typeface="Calibri"/>
                          <a:cs typeface="Calibri"/>
                        </a:rPr>
                        <a:t>en</a:t>
                      </a:r>
                      <a:r>
                        <a:rPr sz="125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60" dirty="0">
                          <a:latin typeface="Calibri"/>
                          <a:cs typeface="Calibri"/>
                        </a:rPr>
                        <a:t>los</a:t>
                      </a:r>
                      <a:r>
                        <a:rPr sz="125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80" dirty="0">
                          <a:latin typeface="Calibri"/>
                          <a:cs typeface="Calibri"/>
                        </a:rPr>
                        <a:t>que</a:t>
                      </a:r>
                      <a:r>
                        <a:rPr sz="1250" spc="-75" dirty="0">
                          <a:latin typeface="Calibri"/>
                          <a:cs typeface="Calibri"/>
                        </a:rPr>
                        <a:t> tengan</a:t>
                      </a:r>
                      <a:r>
                        <a:rPr sz="1250" spc="-70" dirty="0">
                          <a:latin typeface="Calibri"/>
                          <a:cs typeface="Calibri"/>
                        </a:rPr>
                        <a:t> por</a:t>
                      </a:r>
                      <a:r>
                        <a:rPr sz="125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70" dirty="0">
                          <a:latin typeface="Calibri"/>
                          <a:cs typeface="Calibri"/>
                        </a:rPr>
                        <a:t>objeto </a:t>
                      </a:r>
                      <a:r>
                        <a:rPr sz="1250" spc="-65" dirty="0">
                          <a:latin typeface="Calibri"/>
                          <a:cs typeface="Calibri"/>
                        </a:rPr>
                        <a:t> actividades </a:t>
                      </a:r>
                      <a:r>
                        <a:rPr sz="1250" spc="-70" dirty="0">
                          <a:latin typeface="Calibri"/>
                          <a:cs typeface="Calibri"/>
                        </a:rPr>
                        <a:t>comerciales </a:t>
                      </a:r>
                      <a:r>
                        <a:rPr sz="1250" spc="-80" dirty="0">
                          <a:latin typeface="Calibri"/>
                          <a:cs typeface="Calibri"/>
                        </a:rPr>
                        <a:t>o </a:t>
                      </a:r>
                      <a:r>
                        <a:rPr sz="1250" spc="-60" dirty="0">
                          <a:latin typeface="Calibri"/>
                          <a:cs typeface="Calibri"/>
                        </a:rPr>
                        <a:t>industriales </a:t>
                      </a:r>
                      <a:r>
                        <a:rPr sz="1250" spc="-80" dirty="0">
                          <a:latin typeface="Calibri"/>
                          <a:cs typeface="Calibri"/>
                        </a:rPr>
                        <a:t>de </a:t>
                      </a:r>
                      <a:r>
                        <a:rPr sz="1250" spc="-55" dirty="0">
                          <a:latin typeface="Calibri"/>
                          <a:cs typeface="Calibri"/>
                        </a:rPr>
                        <a:t>las </a:t>
                      </a:r>
                      <a:r>
                        <a:rPr sz="1250" spc="-70" dirty="0">
                          <a:latin typeface="Calibri"/>
                          <a:cs typeface="Calibri"/>
                        </a:rPr>
                        <a:t>entidades </a:t>
                      </a:r>
                      <a:r>
                        <a:rPr sz="1250" spc="-65" dirty="0">
                          <a:latin typeface="Calibri"/>
                          <a:cs typeface="Calibri"/>
                        </a:rPr>
                        <a:t>estatales </a:t>
                      </a:r>
                      <a:r>
                        <a:rPr sz="1250" spc="-80" dirty="0">
                          <a:latin typeface="Calibri"/>
                          <a:cs typeface="Calibri"/>
                        </a:rPr>
                        <a:t>que no </a:t>
                      </a:r>
                      <a:r>
                        <a:rPr sz="125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70" dirty="0">
                          <a:latin typeface="Calibri"/>
                          <a:cs typeface="Calibri"/>
                        </a:rPr>
                        <a:t>corresponden </a:t>
                      </a:r>
                      <a:r>
                        <a:rPr sz="1250" spc="-75" dirty="0">
                          <a:latin typeface="Calibri"/>
                          <a:cs typeface="Calibri"/>
                        </a:rPr>
                        <a:t>a </a:t>
                      </a:r>
                      <a:r>
                        <a:rPr sz="1250" spc="-55" dirty="0">
                          <a:latin typeface="Calibri"/>
                          <a:cs typeface="Calibri"/>
                        </a:rPr>
                        <a:t>las </a:t>
                      </a:r>
                      <a:r>
                        <a:rPr sz="1250" spc="-70" dirty="0">
                          <a:latin typeface="Calibri"/>
                          <a:cs typeface="Calibri"/>
                        </a:rPr>
                        <a:t>señaladas </a:t>
                      </a:r>
                      <a:r>
                        <a:rPr sz="1250" spc="-80" dirty="0">
                          <a:latin typeface="Calibri"/>
                          <a:cs typeface="Calibri"/>
                        </a:rPr>
                        <a:t>en </a:t>
                      </a:r>
                      <a:r>
                        <a:rPr sz="1250" spc="-60" dirty="0">
                          <a:latin typeface="Calibri"/>
                          <a:cs typeface="Calibri"/>
                        </a:rPr>
                        <a:t>el </a:t>
                      </a:r>
                      <a:r>
                        <a:rPr sz="1250" spc="-75" dirty="0">
                          <a:latin typeface="Calibri"/>
                          <a:cs typeface="Calibri"/>
                        </a:rPr>
                        <a:t>numeral </a:t>
                      </a:r>
                      <a:r>
                        <a:rPr sz="1250" spc="-60" dirty="0">
                          <a:latin typeface="Calibri"/>
                          <a:cs typeface="Calibri"/>
                        </a:rPr>
                        <a:t>2° </a:t>
                      </a:r>
                      <a:r>
                        <a:rPr sz="1250" spc="-65" dirty="0">
                          <a:latin typeface="Calibri"/>
                          <a:cs typeface="Calibri"/>
                        </a:rPr>
                        <a:t>del </a:t>
                      </a:r>
                      <a:r>
                        <a:rPr sz="1250" spc="-60" dirty="0">
                          <a:latin typeface="Calibri"/>
                          <a:cs typeface="Calibri"/>
                        </a:rPr>
                        <a:t>artículo </a:t>
                      </a:r>
                      <a:r>
                        <a:rPr sz="1250" spc="-75" dirty="0">
                          <a:latin typeface="Calibri"/>
                          <a:cs typeface="Calibri"/>
                        </a:rPr>
                        <a:t>14 </a:t>
                      </a:r>
                      <a:r>
                        <a:rPr sz="1250" spc="-80" dirty="0">
                          <a:latin typeface="Calibri"/>
                          <a:cs typeface="Calibri"/>
                        </a:rPr>
                        <a:t>de </a:t>
                      </a:r>
                      <a:r>
                        <a:rPr sz="1250" spc="-55" dirty="0">
                          <a:latin typeface="Calibri"/>
                          <a:cs typeface="Calibri"/>
                        </a:rPr>
                        <a:t>la </a:t>
                      </a:r>
                      <a:r>
                        <a:rPr sz="1250" spc="-70" dirty="0">
                          <a:latin typeface="Calibri"/>
                          <a:cs typeface="Calibri"/>
                        </a:rPr>
                        <a:t>Ley </a:t>
                      </a:r>
                      <a:r>
                        <a:rPr sz="125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70" dirty="0">
                          <a:latin typeface="Calibri"/>
                          <a:cs typeface="Calibri"/>
                        </a:rPr>
                        <a:t>80/93,</a:t>
                      </a:r>
                      <a:r>
                        <a:rPr sz="125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80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125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80" dirty="0">
                          <a:latin typeface="Calibri"/>
                          <a:cs typeface="Calibri"/>
                        </a:rPr>
                        <a:t>que</a:t>
                      </a:r>
                      <a:r>
                        <a:rPr sz="125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70" dirty="0">
                          <a:latin typeface="Calibri"/>
                          <a:cs typeface="Calibri"/>
                        </a:rPr>
                        <a:t>tengan</a:t>
                      </a:r>
                      <a:r>
                        <a:rPr sz="125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70" dirty="0">
                          <a:latin typeface="Calibri"/>
                          <a:cs typeface="Calibri"/>
                        </a:rPr>
                        <a:t>por</a:t>
                      </a:r>
                      <a:r>
                        <a:rPr sz="125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75" dirty="0">
                          <a:latin typeface="Calibri"/>
                          <a:cs typeface="Calibri"/>
                        </a:rPr>
                        <a:t>objeto</a:t>
                      </a:r>
                      <a:r>
                        <a:rPr sz="125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60" dirty="0">
                          <a:latin typeface="Calibri"/>
                          <a:cs typeface="Calibri"/>
                        </a:rPr>
                        <a:t>el</a:t>
                      </a:r>
                      <a:r>
                        <a:rPr sz="125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65" dirty="0">
                          <a:latin typeface="Calibri"/>
                          <a:cs typeface="Calibri"/>
                        </a:rPr>
                        <a:t>desarrollo</a:t>
                      </a:r>
                      <a:r>
                        <a:rPr sz="125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65" dirty="0">
                          <a:latin typeface="Calibri"/>
                          <a:cs typeface="Calibri"/>
                        </a:rPr>
                        <a:t>directo</a:t>
                      </a:r>
                      <a:r>
                        <a:rPr sz="125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80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25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65" dirty="0">
                          <a:latin typeface="Calibri"/>
                          <a:cs typeface="Calibri"/>
                        </a:rPr>
                        <a:t>actividades </a:t>
                      </a:r>
                      <a:r>
                        <a:rPr sz="1250" spc="-60" dirty="0">
                          <a:latin typeface="Calibri"/>
                          <a:cs typeface="Calibri"/>
                        </a:rPr>
                        <a:t> científicas </a:t>
                      </a:r>
                      <a:r>
                        <a:rPr sz="1250" spc="-80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125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60" dirty="0">
                          <a:latin typeface="Calibri"/>
                          <a:cs typeface="Calibri"/>
                        </a:rPr>
                        <a:t>tecnológicas, </a:t>
                      </a:r>
                      <a:r>
                        <a:rPr sz="1250" spc="-55" dirty="0">
                          <a:latin typeface="Calibri"/>
                          <a:cs typeface="Calibri"/>
                        </a:rPr>
                        <a:t>así </a:t>
                      </a:r>
                      <a:r>
                        <a:rPr sz="1250" spc="-85" dirty="0">
                          <a:latin typeface="Calibri"/>
                          <a:cs typeface="Calibri"/>
                        </a:rPr>
                        <a:t>como</a:t>
                      </a:r>
                      <a:r>
                        <a:rPr sz="125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60" dirty="0">
                          <a:latin typeface="Calibri"/>
                          <a:cs typeface="Calibri"/>
                        </a:rPr>
                        <a:t>los </a:t>
                      </a:r>
                      <a:r>
                        <a:rPr sz="1250" spc="-65" dirty="0">
                          <a:latin typeface="Calibri"/>
                          <a:cs typeface="Calibri"/>
                        </a:rPr>
                        <a:t>contratos </a:t>
                      </a:r>
                      <a:r>
                        <a:rPr sz="1250" spc="-80" dirty="0">
                          <a:latin typeface="Calibri"/>
                          <a:cs typeface="Calibri"/>
                        </a:rPr>
                        <a:t>de </a:t>
                      </a:r>
                      <a:r>
                        <a:rPr sz="1250" spc="-70" dirty="0">
                          <a:latin typeface="Calibri"/>
                          <a:cs typeface="Calibri"/>
                        </a:rPr>
                        <a:t>seguro </a:t>
                      </a:r>
                      <a:r>
                        <a:rPr sz="1250" spc="-80" dirty="0">
                          <a:latin typeface="Calibri"/>
                          <a:cs typeface="Calibri"/>
                        </a:rPr>
                        <a:t>tomados</a:t>
                      </a:r>
                      <a:r>
                        <a:rPr sz="1250" spc="1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70" dirty="0">
                          <a:latin typeface="Calibri"/>
                          <a:cs typeface="Calibri"/>
                        </a:rPr>
                        <a:t>por </a:t>
                      </a:r>
                      <a:r>
                        <a:rPr sz="125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las</a:t>
                      </a:r>
                      <a:r>
                        <a:rPr sz="12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enti</a:t>
                      </a:r>
                      <a:r>
                        <a:rPr sz="1250" spc="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250" spc="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250" spc="-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2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estatal</a:t>
                      </a:r>
                      <a:r>
                        <a:rPr sz="1250" spc="-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250" spc="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.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12065" marB="0">
                    <a:lnL w="53975">
                      <a:solidFill>
                        <a:srgbClr val="001F5F"/>
                      </a:solidFill>
                      <a:prstDash val="solid"/>
                    </a:lnL>
                    <a:lnR w="53975">
                      <a:solidFill>
                        <a:srgbClr val="001F5F"/>
                      </a:solidFill>
                      <a:prstDash val="solid"/>
                    </a:lnR>
                    <a:lnT w="53975">
                      <a:solidFill>
                        <a:srgbClr val="001F5F"/>
                      </a:solidFill>
                      <a:prstDash val="solid"/>
                    </a:lnT>
                    <a:lnB w="53975">
                      <a:solidFill>
                        <a:srgbClr val="001F5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1758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53975">
                      <a:solidFill>
                        <a:srgbClr val="001F5F"/>
                      </a:solidFill>
                      <a:prstDash val="solid"/>
                    </a:lnL>
                    <a:lnR w="53975">
                      <a:solidFill>
                        <a:srgbClr val="001F5F"/>
                      </a:solidFill>
                      <a:prstDash val="solid"/>
                    </a:lnR>
                    <a:lnT w="53975">
                      <a:solidFill>
                        <a:srgbClr val="001F5F"/>
                      </a:solidFill>
                      <a:prstDash val="solid"/>
                    </a:lnT>
                    <a:lnB w="12700">
                      <a:solidFill>
                        <a:srgbClr val="001F5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8105" marR="215900">
                        <a:lnSpc>
                          <a:spcPct val="109300"/>
                        </a:lnSpc>
                        <a:spcBef>
                          <a:spcPts val="190"/>
                        </a:spcBef>
                      </a:pPr>
                      <a:r>
                        <a:rPr sz="1250" spc="-1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odos</a:t>
                      </a:r>
                      <a:r>
                        <a:rPr sz="12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1250" spc="5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2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250" spc="-5" dirty="0">
                          <a:latin typeface="Calibri"/>
                          <a:cs typeface="Calibri"/>
                        </a:rPr>
                        <a:t>em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ás</a:t>
                      </a:r>
                      <a:r>
                        <a:rPr sz="12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contr</a:t>
                      </a:r>
                      <a:r>
                        <a:rPr sz="1250" spc="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tos</a:t>
                      </a:r>
                      <a:r>
                        <a:rPr sz="12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250" spc="-1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tatal</a:t>
                      </a:r>
                      <a:r>
                        <a:rPr sz="1250" spc="-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2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o  </a:t>
                      </a:r>
                      <a:r>
                        <a:rPr sz="1250" spc="-75" dirty="0">
                          <a:latin typeface="Calibri"/>
                          <a:cs typeface="Calibri"/>
                        </a:rPr>
                        <a:t>contemplados</a:t>
                      </a:r>
                      <a:r>
                        <a:rPr sz="12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70" dirty="0">
                          <a:latin typeface="Calibri"/>
                          <a:cs typeface="Calibri"/>
                        </a:rPr>
                        <a:t>anteriormente,</a:t>
                      </a:r>
                      <a:r>
                        <a:rPr sz="12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80" dirty="0">
                          <a:latin typeface="Calibri"/>
                          <a:cs typeface="Calibri"/>
                        </a:rPr>
                        <a:t>que</a:t>
                      </a:r>
                      <a:r>
                        <a:rPr sz="125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-75" dirty="0">
                          <a:latin typeface="Calibri"/>
                          <a:cs typeface="Calibri"/>
                        </a:rPr>
                        <a:t>no </a:t>
                      </a:r>
                      <a:r>
                        <a:rPr sz="125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250" spc="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250" spc="-5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iten</a:t>
                      </a:r>
                      <a:r>
                        <a:rPr sz="12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ni</a:t>
                      </a:r>
                      <a:r>
                        <a:rPr sz="125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el</a:t>
                      </a:r>
                      <a:r>
                        <a:rPr sz="125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pact</a:t>
                      </a:r>
                      <a:r>
                        <a:rPr sz="1250" spc="5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,</a:t>
                      </a:r>
                      <a:r>
                        <a:rPr sz="125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25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la</a:t>
                      </a:r>
                      <a:r>
                        <a:rPr sz="12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pli</a:t>
                      </a:r>
                      <a:r>
                        <a:rPr sz="1250" spc="-5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ación</a:t>
                      </a:r>
                      <a:r>
                        <a:rPr sz="12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25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1250" spc="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s  clá</a:t>
                      </a:r>
                      <a:r>
                        <a:rPr sz="1250" spc="5" dirty="0">
                          <a:latin typeface="Calibri"/>
                          <a:cs typeface="Calibri"/>
                        </a:rPr>
                        <a:t>us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ulas</a:t>
                      </a:r>
                      <a:r>
                        <a:rPr sz="12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exc</a:t>
                      </a:r>
                      <a:r>
                        <a:rPr sz="1250" spc="-1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pcio</a:t>
                      </a:r>
                      <a:r>
                        <a:rPr sz="1250" spc="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ales.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53975">
                      <a:solidFill>
                        <a:srgbClr val="001F5F"/>
                      </a:solidFill>
                      <a:prstDash val="solid"/>
                    </a:lnL>
                    <a:lnR w="53975">
                      <a:solidFill>
                        <a:srgbClr val="001F5F"/>
                      </a:solidFill>
                      <a:prstDash val="solid"/>
                    </a:lnR>
                    <a:lnT w="53975">
                      <a:solidFill>
                        <a:srgbClr val="001F5F"/>
                      </a:solidFill>
                      <a:prstDash val="solid"/>
                    </a:lnT>
                    <a:lnB w="12700">
                      <a:solidFill>
                        <a:srgbClr val="001F5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250" spc="-5" dirty="0">
                          <a:latin typeface="Calibri"/>
                          <a:cs typeface="Calibri"/>
                        </a:rPr>
                        <a:t>Co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ntr</a:t>
                      </a:r>
                      <a:r>
                        <a:rPr sz="1250" spc="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12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spc="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25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con</a:t>
                      </a:r>
                      <a:r>
                        <a:rPr sz="1250" spc="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ultoría,</a:t>
                      </a:r>
                      <a:r>
                        <a:rPr sz="12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co</a:t>
                      </a:r>
                      <a:r>
                        <a:rPr sz="1250" spc="-5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odato,</a:t>
                      </a:r>
                      <a:r>
                        <a:rPr sz="125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lea</a:t>
                      </a:r>
                      <a:r>
                        <a:rPr sz="1250" spc="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ing</a:t>
                      </a:r>
                      <a:r>
                        <a:rPr sz="125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50" dirty="0">
                          <a:latin typeface="Calibri"/>
                          <a:cs typeface="Calibri"/>
                        </a:rPr>
                        <a:t>etc.</a:t>
                      </a:r>
                      <a:endParaRPr sz="1250">
                        <a:latin typeface="Calibri"/>
                        <a:cs typeface="Calibri"/>
                      </a:endParaRPr>
                    </a:p>
                  </a:txBody>
                  <a:tcPr marL="0" marR="0" marT="40005" marB="0">
                    <a:lnL w="53975">
                      <a:solidFill>
                        <a:srgbClr val="001F5F"/>
                      </a:solidFill>
                      <a:prstDash val="solid"/>
                    </a:lnL>
                    <a:lnR w="53975">
                      <a:solidFill>
                        <a:srgbClr val="001F5F"/>
                      </a:solidFill>
                      <a:prstDash val="solid"/>
                    </a:lnR>
                    <a:lnT w="53975">
                      <a:solidFill>
                        <a:srgbClr val="001F5F"/>
                      </a:solidFill>
                      <a:prstDash val="solid"/>
                    </a:lnT>
                    <a:lnB w="12700">
                      <a:solidFill>
                        <a:srgbClr val="001F5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object 3"/>
          <p:cNvSpPr/>
          <p:nvPr/>
        </p:nvSpPr>
        <p:spPr>
          <a:xfrm>
            <a:off x="1524000" y="6775057"/>
            <a:ext cx="9142730" cy="70485"/>
          </a:xfrm>
          <a:custGeom>
            <a:avLst/>
            <a:gdLst/>
            <a:ahLst/>
            <a:cxnLst/>
            <a:rect l="l" t="t" r="r" b="b"/>
            <a:pathLst>
              <a:path w="9142730" h="70484">
                <a:moveTo>
                  <a:pt x="9142336" y="0"/>
                </a:moveTo>
                <a:lnTo>
                  <a:pt x="9100160" y="0"/>
                </a:lnTo>
                <a:lnTo>
                  <a:pt x="9100160" y="22847"/>
                </a:lnTo>
                <a:lnTo>
                  <a:pt x="9079916" y="22847"/>
                </a:lnTo>
                <a:lnTo>
                  <a:pt x="10121" y="22847"/>
                </a:lnTo>
                <a:lnTo>
                  <a:pt x="10121" y="0"/>
                </a:lnTo>
                <a:lnTo>
                  <a:pt x="0" y="0"/>
                </a:lnTo>
                <a:lnTo>
                  <a:pt x="0" y="22847"/>
                </a:lnTo>
                <a:lnTo>
                  <a:pt x="0" y="70446"/>
                </a:lnTo>
                <a:lnTo>
                  <a:pt x="9142336" y="70446"/>
                </a:lnTo>
                <a:lnTo>
                  <a:pt x="9142336" y="22847"/>
                </a:lnTo>
                <a:lnTo>
                  <a:pt x="9142336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28447" y="505073"/>
            <a:ext cx="1691695" cy="190885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88115" y="2708484"/>
            <a:ext cx="1974047" cy="98439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98237" y="3927723"/>
            <a:ext cx="1950426" cy="220080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29563" y="204168"/>
            <a:ext cx="6043559" cy="201559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366387" y="423164"/>
            <a:ext cx="5249545" cy="579755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84785" marR="5080" indent="-172720">
              <a:lnSpc>
                <a:spcPts val="2090"/>
              </a:lnSpc>
              <a:spcBef>
                <a:spcPts val="320"/>
              </a:spcBef>
              <a:buFont typeface="Calibri"/>
              <a:buChar char="•"/>
              <a:tabLst>
                <a:tab pos="185420" algn="l"/>
                <a:tab pos="1228725" algn="l"/>
                <a:tab pos="1326515" algn="l"/>
                <a:tab pos="1675130" algn="l"/>
                <a:tab pos="2052320" algn="l"/>
                <a:tab pos="2349500" algn="l"/>
                <a:tab pos="2921000" algn="l"/>
                <a:tab pos="3496945" algn="l"/>
                <a:tab pos="3909695" algn="l"/>
                <a:tab pos="5121910" algn="l"/>
              </a:tabLst>
            </a:pPr>
            <a:r>
              <a:rPr sz="1900" b="1" spc="-10" dirty="0">
                <a:solidFill>
                  <a:srgbClr val="1E1C11"/>
                </a:solidFill>
                <a:latin typeface="Calibri"/>
                <a:cs typeface="Calibri"/>
              </a:rPr>
              <a:t>Consiente		terminar	</a:t>
            </a:r>
            <a:r>
              <a:rPr sz="1900" b="1" spc="-5" dirty="0">
                <a:solidFill>
                  <a:srgbClr val="1E1C11"/>
                </a:solidFill>
                <a:latin typeface="Calibri"/>
                <a:cs typeface="Calibri"/>
              </a:rPr>
              <a:t>y</a:t>
            </a:r>
            <a:r>
              <a:rPr sz="1900" b="1" spc="12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900" b="1" spc="-5" dirty="0">
                <a:solidFill>
                  <a:srgbClr val="1E1C11"/>
                </a:solidFill>
                <a:latin typeface="Calibri"/>
                <a:cs typeface="Calibri"/>
              </a:rPr>
              <a:t>liquidar</a:t>
            </a:r>
            <a:r>
              <a:rPr sz="1900" b="1" spc="12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900" b="1" spc="-10" dirty="0">
                <a:solidFill>
                  <a:srgbClr val="1E1C11"/>
                </a:solidFill>
                <a:latin typeface="Calibri"/>
                <a:cs typeface="Calibri"/>
              </a:rPr>
              <a:t>unilateralmente</a:t>
            </a:r>
            <a:r>
              <a:rPr sz="1900" b="1" spc="14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900" b="1" spc="-15" dirty="0">
                <a:solidFill>
                  <a:srgbClr val="1E1C11"/>
                </a:solidFill>
                <a:latin typeface="Calibri"/>
                <a:cs typeface="Calibri"/>
              </a:rPr>
              <a:t>el </a:t>
            </a:r>
            <a:r>
              <a:rPr sz="1900" b="1" spc="-41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900" b="1" spc="-20" dirty="0">
                <a:solidFill>
                  <a:srgbClr val="1E1C11"/>
                </a:solidFill>
                <a:latin typeface="Calibri"/>
                <a:cs typeface="Calibri"/>
              </a:rPr>
              <a:t>c</a:t>
            </a:r>
            <a:r>
              <a:rPr sz="1900" b="1" spc="-5" dirty="0">
                <a:solidFill>
                  <a:srgbClr val="1E1C11"/>
                </a:solidFill>
                <a:latin typeface="Calibri"/>
                <a:cs typeface="Calibri"/>
              </a:rPr>
              <a:t>o</a:t>
            </a:r>
            <a:r>
              <a:rPr sz="1900" b="1" spc="-15" dirty="0">
                <a:solidFill>
                  <a:srgbClr val="1E1C11"/>
                </a:solidFill>
                <a:latin typeface="Calibri"/>
                <a:cs typeface="Calibri"/>
              </a:rPr>
              <a:t>n</a:t>
            </a:r>
            <a:r>
              <a:rPr sz="1900" b="1" spc="-5" dirty="0">
                <a:solidFill>
                  <a:srgbClr val="1E1C11"/>
                </a:solidFill>
                <a:latin typeface="Calibri"/>
                <a:cs typeface="Calibri"/>
              </a:rPr>
              <a:t>t</a:t>
            </a:r>
            <a:r>
              <a:rPr sz="1900" b="1" spc="-40" dirty="0">
                <a:solidFill>
                  <a:srgbClr val="1E1C11"/>
                </a:solidFill>
                <a:latin typeface="Calibri"/>
                <a:cs typeface="Calibri"/>
              </a:rPr>
              <a:t>r</a:t>
            </a:r>
            <a:r>
              <a:rPr sz="1900" b="1" spc="-20" dirty="0">
                <a:solidFill>
                  <a:srgbClr val="1E1C11"/>
                </a:solidFill>
                <a:latin typeface="Calibri"/>
                <a:cs typeface="Calibri"/>
              </a:rPr>
              <a:t>a</a:t>
            </a:r>
            <a:r>
              <a:rPr sz="1900" b="1" spc="-30" dirty="0">
                <a:solidFill>
                  <a:srgbClr val="1E1C11"/>
                </a:solidFill>
                <a:latin typeface="Calibri"/>
                <a:cs typeface="Calibri"/>
              </a:rPr>
              <a:t>t</a:t>
            </a:r>
            <a:r>
              <a:rPr sz="1900" b="1" spc="-5" dirty="0">
                <a:solidFill>
                  <a:srgbClr val="1E1C11"/>
                </a:solidFill>
                <a:latin typeface="Calibri"/>
                <a:cs typeface="Calibri"/>
              </a:rPr>
              <a:t>o</a:t>
            </a:r>
            <a:r>
              <a:rPr sz="1900" b="1" dirty="0">
                <a:solidFill>
                  <a:srgbClr val="1E1C11"/>
                </a:solidFill>
                <a:latin typeface="Calibri"/>
                <a:cs typeface="Calibri"/>
              </a:rPr>
              <a:t>	e</a:t>
            </a:r>
            <a:r>
              <a:rPr sz="1900" b="1" spc="-5" dirty="0">
                <a:solidFill>
                  <a:srgbClr val="1E1C11"/>
                </a:solidFill>
                <a:latin typeface="Calibri"/>
                <a:cs typeface="Calibri"/>
              </a:rPr>
              <a:t>n</a:t>
            </a:r>
            <a:r>
              <a:rPr sz="1900" b="1" dirty="0">
                <a:solidFill>
                  <a:srgbClr val="1E1C11"/>
                </a:solidFill>
                <a:latin typeface="Calibri"/>
                <a:cs typeface="Calibri"/>
              </a:rPr>
              <a:t>	e</a:t>
            </a:r>
            <a:r>
              <a:rPr sz="1900" b="1" spc="-5" dirty="0">
                <a:solidFill>
                  <a:srgbClr val="1E1C11"/>
                </a:solidFill>
                <a:latin typeface="Calibri"/>
                <a:cs typeface="Calibri"/>
              </a:rPr>
              <a:t>l</a:t>
            </a:r>
            <a:r>
              <a:rPr sz="1900" b="1" dirty="0">
                <a:solidFill>
                  <a:srgbClr val="1E1C11"/>
                </a:solidFill>
                <a:latin typeface="Calibri"/>
                <a:cs typeface="Calibri"/>
              </a:rPr>
              <a:t>	</a:t>
            </a:r>
            <a:r>
              <a:rPr sz="1900" b="1" spc="-5" dirty="0">
                <a:solidFill>
                  <a:srgbClr val="1E1C11"/>
                </a:solidFill>
                <a:latin typeface="Calibri"/>
                <a:cs typeface="Calibri"/>
              </a:rPr>
              <a:t>e</a:t>
            </a:r>
            <a:r>
              <a:rPr sz="1900" b="1" spc="-30" dirty="0">
                <a:solidFill>
                  <a:srgbClr val="1E1C11"/>
                </a:solidFill>
                <a:latin typeface="Calibri"/>
                <a:cs typeface="Calibri"/>
              </a:rPr>
              <a:t>st</a:t>
            </a:r>
            <a:r>
              <a:rPr sz="1900" b="1" spc="-5" dirty="0">
                <a:solidFill>
                  <a:srgbClr val="1E1C11"/>
                </a:solidFill>
                <a:latin typeface="Calibri"/>
                <a:cs typeface="Calibri"/>
              </a:rPr>
              <a:t>ado</a:t>
            </a:r>
            <a:r>
              <a:rPr sz="1900" b="1" dirty="0">
                <a:solidFill>
                  <a:srgbClr val="1E1C11"/>
                </a:solidFill>
                <a:latin typeface="Calibri"/>
                <a:cs typeface="Calibri"/>
              </a:rPr>
              <a:t>	</a:t>
            </a:r>
            <a:r>
              <a:rPr sz="1900" b="1" spc="-5" dirty="0">
                <a:solidFill>
                  <a:srgbClr val="1E1C11"/>
                </a:solidFill>
                <a:latin typeface="Calibri"/>
                <a:cs typeface="Calibri"/>
              </a:rPr>
              <a:t>que</a:t>
            </a:r>
            <a:r>
              <a:rPr sz="1900" b="1" dirty="0">
                <a:solidFill>
                  <a:srgbClr val="1E1C11"/>
                </a:solidFill>
                <a:latin typeface="Calibri"/>
                <a:cs typeface="Calibri"/>
              </a:rPr>
              <a:t>	</a:t>
            </a:r>
            <a:r>
              <a:rPr sz="1900" b="1" spc="-10" dirty="0">
                <a:solidFill>
                  <a:srgbClr val="1E1C11"/>
                </a:solidFill>
                <a:latin typeface="Calibri"/>
                <a:cs typeface="Calibri"/>
              </a:rPr>
              <a:t>s</a:t>
            </a:r>
            <a:r>
              <a:rPr sz="1900" b="1" spc="-5" dirty="0">
                <a:solidFill>
                  <a:srgbClr val="1E1C11"/>
                </a:solidFill>
                <a:latin typeface="Calibri"/>
                <a:cs typeface="Calibri"/>
              </a:rPr>
              <a:t>e</a:t>
            </a:r>
            <a:r>
              <a:rPr sz="1900" b="1" dirty="0">
                <a:solidFill>
                  <a:srgbClr val="1E1C11"/>
                </a:solidFill>
                <a:latin typeface="Calibri"/>
                <a:cs typeface="Calibri"/>
              </a:rPr>
              <a:t>	e</a:t>
            </a:r>
            <a:r>
              <a:rPr sz="1900" b="1" spc="-5" dirty="0">
                <a:solidFill>
                  <a:srgbClr val="1E1C11"/>
                </a:solidFill>
                <a:latin typeface="Calibri"/>
                <a:cs typeface="Calibri"/>
              </a:rPr>
              <a:t>nc</a:t>
            </a:r>
            <a:r>
              <a:rPr sz="1900" b="1" dirty="0">
                <a:solidFill>
                  <a:srgbClr val="1E1C11"/>
                </a:solidFill>
                <a:latin typeface="Calibri"/>
                <a:cs typeface="Calibri"/>
              </a:rPr>
              <a:t>ue</a:t>
            </a:r>
            <a:r>
              <a:rPr sz="1900" b="1" spc="-25" dirty="0">
                <a:solidFill>
                  <a:srgbClr val="1E1C11"/>
                </a:solidFill>
                <a:latin typeface="Calibri"/>
                <a:cs typeface="Calibri"/>
              </a:rPr>
              <a:t>n</a:t>
            </a:r>
            <a:r>
              <a:rPr sz="1900" b="1" spc="-15" dirty="0">
                <a:solidFill>
                  <a:srgbClr val="1E1C11"/>
                </a:solidFill>
                <a:latin typeface="Calibri"/>
                <a:cs typeface="Calibri"/>
              </a:rPr>
              <a:t>t</a:t>
            </a:r>
            <a:r>
              <a:rPr sz="1900" b="1" spc="-35" dirty="0">
                <a:solidFill>
                  <a:srgbClr val="1E1C11"/>
                </a:solidFill>
                <a:latin typeface="Calibri"/>
                <a:cs typeface="Calibri"/>
              </a:rPr>
              <a:t>r</a:t>
            </a:r>
            <a:r>
              <a:rPr sz="1900" b="1" spc="-5" dirty="0">
                <a:solidFill>
                  <a:srgbClr val="1E1C11"/>
                </a:solidFill>
                <a:latin typeface="Calibri"/>
                <a:cs typeface="Calibri"/>
              </a:rPr>
              <a:t>e</a:t>
            </a:r>
            <a:r>
              <a:rPr sz="1900" b="1" dirty="0">
                <a:solidFill>
                  <a:srgbClr val="1E1C11"/>
                </a:solidFill>
                <a:latin typeface="Calibri"/>
                <a:cs typeface="Calibri"/>
              </a:rPr>
              <a:t>	</a:t>
            </a:r>
            <a:r>
              <a:rPr sz="1900" b="1" spc="-5" dirty="0">
                <a:solidFill>
                  <a:srgbClr val="1E1C11"/>
                </a:solidFill>
                <a:latin typeface="Calibri"/>
                <a:cs typeface="Calibri"/>
              </a:rPr>
              <a:t>y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538852" y="953517"/>
            <a:ext cx="5076190" cy="5797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2185"/>
              </a:lnSpc>
              <a:spcBef>
                <a:spcPts val="95"/>
              </a:spcBef>
            </a:pPr>
            <a:r>
              <a:rPr sz="1900" b="1" spc="-5" dirty="0">
                <a:solidFill>
                  <a:srgbClr val="1E1C11"/>
                </a:solidFill>
                <a:latin typeface="Calibri"/>
                <a:cs typeface="Calibri"/>
              </a:rPr>
              <a:t>sancionar</a:t>
            </a:r>
            <a:r>
              <a:rPr sz="1900" b="1" spc="17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900" b="1" dirty="0">
                <a:solidFill>
                  <a:srgbClr val="1E1C11"/>
                </a:solidFill>
                <a:latin typeface="Calibri"/>
                <a:cs typeface="Calibri"/>
              </a:rPr>
              <a:t>el</a:t>
            </a:r>
            <a:r>
              <a:rPr sz="1900" b="1" spc="17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900" b="1" spc="-5" dirty="0">
                <a:solidFill>
                  <a:srgbClr val="1E1C11"/>
                </a:solidFill>
                <a:latin typeface="Calibri"/>
                <a:cs typeface="Calibri"/>
              </a:rPr>
              <a:t>incumplimiento</a:t>
            </a:r>
            <a:r>
              <a:rPr sz="1900" b="1" spc="16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900" b="1" spc="-20" dirty="0">
                <a:solidFill>
                  <a:srgbClr val="1E1C11"/>
                </a:solidFill>
                <a:latin typeface="Calibri"/>
                <a:cs typeface="Calibri"/>
              </a:rPr>
              <a:t>grave</a:t>
            </a:r>
            <a:r>
              <a:rPr sz="1900" b="1" spc="17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900" b="1" spc="-5" dirty="0">
                <a:solidFill>
                  <a:srgbClr val="1E1C11"/>
                </a:solidFill>
                <a:latin typeface="Calibri"/>
                <a:cs typeface="Calibri"/>
              </a:rPr>
              <a:t>del</a:t>
            </a:r>
            <a:r>
              <a:rPr sz="1900" b="1" spc="17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900" b="1" spc="-25" dirty="0">
                <a:solidFill>
                  <a:srgbClr val="1E1C11"/>
                </a:solidFill>
                <a:latin typeface="Calibri"/>
                <a:cs typeface="Calibri"/>
              </a:rPr>
              <a:t>proveedor,</a:t>
            </a:r>
            <a:endParaRPr sz="1900">
              <a:latin typeface="Calibri"/>
              <a:cs typeface="Calibri"/>
            </a:endParaRPr>
          </a:p>
          <a:p>
            <a:pPr marL="12700">
              <a:lnSpc>
                <a:spcPts val="2185"/>
              </a:lnSpc>
            </a:pPr>
            <a:r>
              <a:rPr sz="1900" b="1" spc="-5" dirty="0">
                <a:solidFill>
                  <a:srgbClr val="1E1C11"/>
                </a:solidFill>
                <a:latin typeface="Calibri"/>
                <a:cs typeface="Calibri"/>
              </a:rPr>
              <a:t>cuando</a:t>
            </a:r>
            <a:r>
              <a:rPr sz="1900" b="1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900" b="1" spc="-15" dirty="0">
                <a:solidFill>
                  <a:srgbClr val="1E1C11"/>
                </a:solidFill>
                <a:latin typeface="Calibri"/>
                <a:cs typeface="Calibri"/>
              </a:rPr>
              <a:t>este</a:t>
            </a:r>
            <a:r>
              <a:rPr sz="1900" b="1" spc="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900" b="1" spc="-5" dirty="0">
                <a:solidFill>
                  <a:srgbClr val="1E1C11"/>
                </a:solidFill>
                <a:latin typeface="Calibri"/>
                <a:cs typeface="Calibri"/>
              </a:rPr>
              <a:t>amenaza</a:t>
            </a:r>
            <a:r>
              <a:rPr sz="1900" b="1" spc="-1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900" b="1" spc="-5" dirty="0">
                <a:solidFill>
                  <a:srgbClr val="1E1C11"/>
                </a:solidFill>
                <a:latin typeface="Calibri"/>
                <a:cs typeface="Calibri"/>
              </a:rPr>
              <a:t>la </a:t>
            </a:r>
            <a:r>
              <a:rPr sz="1900" b="1" spc="-10" dirty="0">
                <a:solidFill>
                  <a:srgbClr val="1E1C11"/>
                </a:solidFill>
                <a:latin typeface="Calibri"/>
                <a:cs typeface="Calibri"/>
              </a:rPr>
              <a:t>paralización</a:t>
            </a:r>
            <a:r>
              <a:rPr sz="1900" b="1" spc="-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900" b="1" dirty="0">
                <a:solidFill>
                  <a:srgbClr val="1E1C11"/>
                </a:solidFill>
                <a:latin typeface="Calibri"/>
                <a:cs typeface="Calibri"/>
              </a:rPr>
              <a:t>del </a:t>
            </a:r>
            <a:r>
              <a:rPr sz="1900" b="1" spc="-15" dirty="0">
                <a:solidFill>
                  <a:srgbClr val="1E1C11"/>
                </a:solidFill>
                <a:latin typeface="Calibri"/>
                <a:cs typeface="Calibri"/>
              </a:rPr>
              <a:t>contrato.</a:t>
            </a:r>
            <a:endParaRPr sz="19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619755" y="201169"/>
            <a:ext cx="1788414" cy="2026157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3027425" y="1051688"/>
            <a:ext cx="976630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b="1" spc="-5" dirty="0">
                <a:solidFill>
                  <a:srgbClr val="1E1C11"/>
                </a:solidFill>
                <a:latin typeface="Calibri"/>
                <a:cs typeface="Calibri"/>
              </a:rPr>
              <a:t>CA</a:t>
            </a:r>
            <a:r>
              <a:rPr sz="1400" b="1" dirty="0">
                <a:solidFill>
                  <a:srgbClr val="1E1C11"/>
                </a:solidFill>
                <a:latin typeface="Calibri"/>
                <a:cs typeface="Calibri"/>
              </a:rPr>
              <a:t>D</a:t>
            </a:r>
            <a:r>
              <a:rPr sz="1400" b="1" spc="-5" dirty="0">
                <a:solidFill>
                  <a:srgbClr val="1E1C11"/>
                </a:solidFill>
                <a:latin typeface="Calibri"/>
                <a:cs typeface="Calibri"/>
              </a:rPr>
              <a:t>UCI</a:t>
            </a:r>
            <a:r>
              <a:rPr sz="1400" b="1" spc="-35" dirty="0">
                <a:solidFill>
                  <a:srgbClr val="1E1C11"/>
                </a:solidFill>
                <a:latin typeface="Calibri"/>
                <a:cs typeface="Calibri"/>
              </a:rPr>
              <a:t>D</a:t>
            </a:r>
            <a:r>
              <a:rPr sz="1400" b="1" dirty="0">
                <a:solidFill>
                  <a:srgbClr val="1E1C11"/>
                </a:solidFill>
                <a:latin typeface="Calibri"/>
                <a:cs typeface="Calibri"/>
              </a:rPr>
              <a:t>AD: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329563" y="2337768"/>
            <a:ext cx="6043559" cy="2015596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4366387" y="2557018"/>
            <a:ext cx="5250815" cy="1376045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184785" marR="5080" indent="-172720" algn="just">
              <a:lnSpc>
                <a:spcPct val="91600"/>
              </a:lnSpc>
              <a:spcBef>
                <a:spcPts val="285"/>
              </a:spcBef>
              <a:buFont typeface="Calibri"/>
              <a:buChar char="•"/>
              <a:tabLst>
                <a:tab pos="185420" algn="l"/>
              </a:tabLst>
            </a:pPr>
            <a:r>
              <a:rPr sz="1900" b="1" spc="-15" dirty="0">
                <a:solidFill>
                  <a:srgbClr val="1E1C11"/>
                </a:solidFill>
                <a:latin typeface="Calibri"/>
                <a:cs typeface="Calibri"/>
              </a:rPr>
              <a:t>Faculta</a:t>
            </a:r>
            <a:r>
              <a:rPr sz="1900" b="1" spc="-1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900" b="1" spc="-5" dirty="0">
                <a:solidFill>
                  <a:srgbClr val="1E1C11"/>
                </a:solidFill>
                <a:latin typeface="Calibri"/>
                <a:cs typeface="Calibri"/>
              </a:rPr>
              <a:t>a</a:t>
            </a:r>
            <a:r>
              <a:rPr sz="1900" b="1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900" b="1" spc="-5" dirty="0">
                <a:solidFill>
                  <a:srgbClr val="1E1C11"/>
                </a:solidFill>
                <a:latin typeface="Calibri"/>
                <a:cs typeface="Calibri"/>
              </a:rPr>
              <a:t>la</a:t>
            </a:r>
            <a:r>
              <a:rPr sz="1900" b="1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900" b="1" spc="-10" dirty="0">
                <a:solidFill>
                  <a:srgbClr val="1E1C11"/>
                </a:solidFill>
                <a:latin typeface="Calibri"/>
                <a:cs typeface="Calibri"/>
              </a:rPr>
              <a:t>administración</a:t>
            </a:r>
            <a:r>
              <a:rPr sz="1900" b="1" spc="-5" dirty="0">
                <a:solidFill>
                  <a:srgbClr val="1E1C11"/>
                </a:solidFill>
                <a:latin typeface="Calibri"/>
                <a:cs typeface="Calibri"/>
              </a:rPr>
              <a:t> a</a:t>
            </a:r>
            <a:r>
              <a:rPr sz="1900" b="1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900" b="1" spc="-5" dirty="0">
                <a:solidFill>
                  <a:srgbClr val="1E1C11"/>
                </a:solidFill>
                <a:latin typeface="Calibri"/>
                <a:cs typeface="Calibri"/>
              </a:rPr>
              <a:t>modificar </a:t>
            </a:r>
            <a:r>
              <a:rPr sz="1900" b="1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900" b="1" spc="-10" dirty="0">
                <a:solidFill>
                  <a:srgbClr val="1E1C11"/>
                </a:solidFill>
                <a:latin typeface="Calibri"/>
                <a:cs typeface="Calibri"/>
              </a:rPr>
              <a:t>unilateralmente</a:t>
            </a:r>
            <a:r>
              <a:rPr sz="1900" b="1" spc="-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900" b="1" dirty="0">
                <a:solidFill>
                  <a:srgbClr val="1E1C11"/>
                </a:solidFill>
                <a:latin typeface="Calibri"/>
                <a:cs typeface="Calibri"/>
              </a:rPr>
              <a:t>el</a:t>
            </a:r>
            <a:r>
              <a:rPr sz="1900" b="1" spc="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900" b="1" spc="-20" dirty="0">
                <a:solidFill>
                  <a:srgbClr val="1E1C11"/>
                </a:solidFill>
                <a:latin typeface="Calibri"/>
                <a:cs typeface="Calibri"/>
              </a:rPr>
              <a:t>contrato,</a:t>
            </a:r>
            <a:r>
              <a:rPr sz="1900" b="1" spc="-1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900" b="1" spc="-10" dirty="0">
                <a:solidFill>
                  <a:srgbClr val="1E1C11"/>
                </a:solidFill>
                <a:latin typeface="Calibri"/>
                <a:cs typeface="Calibri"/>
              </a:rPr>
              <a:t>con</a:t>
            </a:r>
            <a:r>
              <a:rPr sz="1900" b="1" spc="-5" dirty="0">
                <a:solidFill>
                  <a:srgbClr val="1E1C11"/>
                </a:solidFill>
                <a:latin typeface="Calibri"/>
                <a:cs typeface="Calibri"/>
              </a:rPr>
              <a:t> la</a:t>
            </a:r>
            <a:r>
              <a:rPr sz="1900" b="1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900" b="1" spc="-10" dirty="0">
                <a:solidFill>
                  <a:srgbClr val="1E1C11"/>
                </a:solidFill>
                <a:latin typeface="Calibri"/>
                <a:cs typeface="Calibri"/>
              </a:rPr>
              <a:t>supresión</a:t>
            </a:r>
            <a:r>
              <a:rPr sz="1900" b="1" spc="-5" dirty="0">
                <a:solidFill>
                  <a:srgbClr val="1E1C11"/>
                </a:solidFill>
                <a:latin typeface="Calibri"/>
                <a:cs typeface="Calibri"/>
              </a:rPr>
              <a:t> o </a:t>
            </a:r>
            <a:r>
              <a:rPr sz="1900" b="1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900" b="1" spc="-5" dirty="0">
                <a:solidFill>
                  <a:srgbClr val="1E1C11"/>
                </a:solidFill>
                <a:latin typeface="Calibri"/>
                <a:cs typeface="Calibri"/>
              </a:rPr>
              <a:t>adición de </a:t>
            </a:r>
            <a:r>
              <a:rPr sz="1900" b="1" spc="-15" dirty="0">
                <a:solidFill>
                  <a:srgbClr val="1E1C11"/>
                </a:solidFill>
                <a:latin typeface="Calibri"/>
                <a:cs typeface="Calibri"/>
              </a:rPr>
              <a:t>obras, </a:t>
            </a:r>
            <a:r>
              <a:rPr sz="1900" b="1" spc="-10" dirty="0">
                <a:solidFill>
                  <a:srgbClr val="1E1C11"/>
                </a:solidFill>
                <a:latin typeface="Calibri"/>
                <a:cs typeface="Calibri"/>
              </a:rPr>
              <a:t>trabajos, suministros </a:t>
            </a:r>
            <a:r>
              <a:rPr sz="1900" b="1" spc="-5" dirty="0">
                <a:solidFill>
                  <a:srgbClr val="1E1C11"/>
                </a:solidFill>
                <a:latin typeface="Calibri"/>
                <a:cs typeface="Calibri"/>
              </a:rPr>
              <a:t>o servicios, </a:t>
            </a:r>
            <a:r>
              <a:rPr sz="1900" b="1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900" b="1" spc="-10" dirty="0">
                <a:solidFill>
                  <a:srgbClr val="1E1C11"/>
                </a:solidFill>
                <a:latin typeface="Calibri"/>
                <a:cs typeface="Calibri"/>
              </a:rPr>
              <a:t>con</a:t>
            </a:r>
            <a:r>
              <a:rPr sz="1900" b="1" spc="-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900" b="1" dirty="0">
                <a:solidFill>
                  <a:srgbClr val="1E1C11"/>
                </a:solidFill>
                <a:latin typeface="Calibri"/>
                <a:cs typeface="Calibri"/>
              </a:rPr>
              <a:t>el</a:t>
            </a:r>
            <a:r>
              <a:rPr sz="1900" b="1" spc="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900" b="1" spc="-5" dirty="0">
                <a:solidFill>
                  <a:srgbClr val="1E1C11"/>
                </a:solidFill>
                <a:latin typeface="Calibri"/>
                <a:cs typeface="Calibri"/>
              </a:rPr>
              <a:t>fin</a:t>
            </a:r>
            <a:r>
              <a:rPr sz="1900" b="1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900" b="1" spc="-5" dirty="0">
                <a:solidFill>
                  <a:srgbClr val="1E1C11"/>
                </a:solidFill>
                <a:latin typeface="Calibri"/>
                <a:cs typeface="Calibri"/>
              </a:rPr>
              <a:t>de</a:t>
            </a:r>
            <a:r>
              <a:rPr sz="1900" b="1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900" b="1" spc="-10" dirty="0">
                <a:solidFill>
                  <a:srgbClr val="1E1C11"/>
                </a:solidFill>
                <a:latin typeface="Calibri"/>
                <a:cs typeface="Calibri"/>
              </a:rPr>
              <a:t>evitar</a:t>
            </a:r>
            <a:r>
              <a:rPr sz="1900" b="1" spc="-5" dirty="0">
                <a:solidFill>
                  <a:srgbClr val="1E1C11"/>
                </a:solidFill>
                <a:latin typeface="Calibri"/>
                <a:cs typeface="Calibri"/>
              </a:rPr>
              <a:t> la</a:t>
            </a:r>
            <a:r>
              <a:rPr sz="1900" b="1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900" b="1" spc="-10" dirty="0">
                <a:solidFill>
                  <a:srgbClr val="1E1C11"/>
                </a:solidFill>
                <a:latin typeface="Calibri"/>
                <a:cs typeface="Calibri"/>
              </a:rPr>
              <a:t>paralización</a:t>
            </a:r>
            <a:r>
              <a:rPr sz="1900" b="1" spc="-5" dirty="0">
                <a:solidFill>
                  <a:srgbClr val="1E1C11"/>
                </a:solidFill>
                <a:latin typeface="Calibri"/>
                <a:cs typeface="Calibri"/>
              </a:rPr>
              <a:t> del</a:t>
            </a:r>
            <a:r>
              <a:rPr sz="1900" b="1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900" b="1" spc="-5" dirty="0">
                <a:solidFill>
                  <a:srgbClr val="1E1C11"/>
                </a:solidFill>
                <a:latin typeface="Calibri"/>
                <a:cs typeface="Calibri"/>
              </a:rPr>
              <a:t>servicio </a:t>
            </a:r>
            <a:r>
              <a:rPr sz="1900" b="1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900" b="1" spc="-5" dirty="0">
                <a:solidFill>
                  <a:srgbClr val="1E1C11"/>
                </a:solidFill>
                <a:latin typeface="Calibri"/>
                <a:cs typeface="Calibri"/>
              </a:rPr>
              <a:t>púbico</a:t>
            </a:r>
            <a:r>
              <a:rPr sz="1900" b="1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900" b="1" spc="-10" dirty="0">
                <a:solidFill>
                  <a:srgbClr val="1E1C11"/>
                </a:solidFill>
                <a:latin typeface="Calibri"/>
                <a:cs typeface="Calibri"/>
              </a:rPr>
              <a:t>involucrado.</a:t>
            </a:r>
            <a:endParaRPr sz="1900">
              <a:latin typeface="Calibri"/>
              <a:cs typeface="Calibri"/>
            </a:endParaRPr>
          </a:p>
        </p:txBody>
      </p: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619755" y="2334768"/>
            <a:ext cx="1788414" cy="2026157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2929889" y="3087447"/>
            <a:ext cx="1172210" cy="4356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ts val="1610"/>
              </a:lnSpc>
              <a:spcBef>
                <a:spcPts val="105"/>
              </a:spcBef>
            </a:pPr>
            <a:r>
              <a:rPr sz="1400" b="1" spc="-5" dirty="0">
                <a:solidFill>
                  <a:srgbClr val="1E1C11"/>
                </a:solidFill>
                <a:latin typeface="Calibri"/>
                <a:cs typeface="Calibri"/>
              </a:rPr>
              <a:t>MODIFICACIÓN</a:t>
            </a:r>
            <a:endParaRPr sz="1400">
              <a:latin typeface="Calibri"/>
              <a:cs typeface="Calibri"/>
            </a:endParaRPr>
          </a:p>
          <a:p>
            <a:pPr algn="ctr">
              <a:lnSpc>
                <a:spcPts val="1610"/>
              </a:lnSpc>
            </a:pPr>
            <a:r>
              <a:rPr sz="1400" b="1" spc="-15" dirty="0">
                <a:solidFill>
                  <a:srgbClr val="1E1C11"/>
                </a:solidFill>
                <a:latin typeface="Calibri"/>
                <a:cs typeface="Calibri"/>
              </a:rPr>
              <a:t>UNILATERAL: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329563" y="4471396"/>
            <a:ext cx="6043559" cy="2014011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4366387" y="4691254"/>
            <a:ext cx="5250815" cy="579755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184785" marR="5080" indent="-172720">
              <a:lnSpc>
                <a:spcPts val="2090"/>
              </a:lnSpc>
              <a:spcBef>
                <a:spcPts val="325"/>
              </a:spcBef>
              <a:buFont typeface="Calibri"/>
              <a:buChar char="•"/>
              <a:tabLst>
                <a:tab pos="185420" algn="l"/>
                <a:tab pos="1306195" algn="l"/>
                <a:tab pos="4499610" algn="l"/>
              </a:tabLst>
            </a:pPr>
            <a:r>
              <a:rPr sz="1900" b="1" spc="-15" dirty="0">
                <a:solidFill>
                  <a:srgbClr val="1E1C11"/>
                </a:solidFill>
                <a:latin typeface="Calibri"/>
                <a:cs typeface="Calibri"/>
              </a:rPr>
              <a:t>Faculta</a:t>
            </a:r>
            <a:r>
              <a:rPr sz="1900" b="1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900" b="1" spc="-5" dirty="0">
                <a:solidFill>
                  <a:srgbClr val="1E1C11"/>
                </a:solidFill>
                <a:latin typeface="Calibri"/>
                <a:cs typeface="Calibri"/>
              </a:rPr>
              <a:t>a</a:t>
            </a:r>
            <a:r>
              <a:rPr sz="1900" b="1" spc="1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900" b="1" spc="-5" dirty="0">
                <a:solidFill>
                  <a:srgbClr val="1E1C11"/>
                </a:solidFill>
                <a:latin typeface="Calibri"/>
                <a:cs typeface="Calibri"/>
              </a:rPr>
              <a:t>la</a:t>
            </a:r>
            <a:r>
              <a:rPr sz="1900" b="1" spc="1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900" b="1" spc="-10" dirty="0">
                <a:solidFill>
                  <a:srgbClr val="1E1C11"/>
                </a:solidFill>
                <a:latin typeface="Calibri"/>
                <a:cs typeface="Calibri"/>
              </a:rPr>
              <a:t>administración</a:t>
            </a:r>
            <a:r>
              <a:rPr sz="1900" b="1" spc="4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900" b="1" spc="-15" dirty="0">
                <a:solidFill>
                  <a:srgbClr val="1E1C11"/>
                </a:solidFill>
                <a:latin typeface="Calibri"/>
                <a:cs typeface="Calibri"/>
              </a:rPr>
              <a:t>para</a:t>
            </a:r>
            <a:r>
              <a:rPr sz="1900" b="1" spc="1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900" b="1" spc="-5" dirty="0">
                <a:solidFill>
                  <a:srgbClr val="1E1C11"/>
                </a:solidFill>
                <a:latin typeface="Calibri"/>
                <a:cs typeface="Calibri"/>
              </a:rPr>
              <a:t>que</a:t>
            </a:r>
            <a:r>
              <a:rPr sz="1900" b="1" spc="1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900" b="1" spc="-15" dirty="0">
                <a:solidFill>
                  <a:srgbClr val="1E1C11"/>
                </a:solidFill>
                <a:latin typeface="Calibri"/>
                <a:cs typeface="Calibri"/>
              </a:rPr>
              <a:t>interprete</a:t>
            </a:r>
            <a:r>
              <a:rPr sz="1900" b="1" spc="1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900" b="1" spc="-5" dirty="0">
                <a:solidFill>
                  <a:srgbClr val="1E1C11"/>
                </a:solidFill>
                <a:latin typeface="Calibri"/>
                <a:cs typeface="Calibri"/>
              </a:rPr>
              <a:t>las </a:t>
            </a:r>
            <a:r>
              <a:rPr sz="1900" b="1" spc="-41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900" b="1" spc="-10" dirty="0">
                <a:solidFill>
                  <a:srgbClr val="1E1C11"/>
                </a:solidFill>
                <a:latin typeface="Calibri"/>
                <a:cs typeface="Calibri"/>
              </a:rPr>
              <a:t>cláusula</a:t>
            </a:r>
            <a:r>
              <a:rPr sz="1900" b="1" spc="-5" dirty="0">
                <a:solidFill>
                  <a:srgbClr val="1E1C11"/>
                </a:solidFill>
                <a:latin typeface="Calibri"/>
                <a:cs typeface="Calibri"/>
              </a:rPr>
              <a:t>s</a:t>
            </a:r>
            <a:r>
              <a:rPr sz="1900" b="1" dirty="0">
                <a:solidFill>
                  <a:srgbClr val="1E1C11"/>
                </a:solidFill>
                <a:latin typeface="Calibri"/>
                <a:cs typeface="Calibri"/>
              </a:rPr>
              <a:t>	</a:t>
            </a:r>
            <a:r>
              <a:rPr sz="1900" b="1" spc="-5" dirty="0">
                <a:solidFill>
                  <a:srgbClr val="1E1C11"/>
                </a:solidFill>
                <a:latin typeface="Calibri"/>
                <a:cs typeface="Calibri"/>
              </a:rPr>
              <a:t>d</a:t>
            </a:r>
            <a:r>
              <a:rPr sz="1900" b="1" dirty="0">
                <a:solidFill>
                  <a:srgbClr val="1E1C11"/>
                </a:solidFill>
                <a:latin typeface="Calibri"/>
                <a:cs typeface="Calibri"/>
              </a:rPr>
              <a:t>e</a:t>
            </a:r>
            <a:r>
              <a:rPr sz="1900" b="1" spc="-5" dirty="0">
                <a:solidFill>
                  <a:srgbClr val="1E1C11"/>
                </a:solidFill>
                <a:latin typeface="Calibri"/>
                <a:cs typeface="Calibri"/>
              </a:rPr>
              <a:t>l</a:t>
            </a:r>
            <a:r>
              <a:rPr sz="1900" b="1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900" b="1" spc="-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900" b="1" spc="-20" dirty="0">
                <a:solidFill>
                  <a:srgbClr val="1E1C11"/>
                </a:solidFill>
                <a:latin typeface="Calibri"/>
                <a:cs typeface="Calibri"/>
              </a:rPr>
              <a:t>c</a:t>
            </a:r>
            <a:r>
              <a:rPr sz="1900" b="1" spc="-5" dirty="0">
                <a:solidFill>
                  <a:srgbClr val="1E1C11"/>
                </a:solidFill>
                <a:latin typeface="Calibri"/>
                <a:cs typeface="Calibri"/>
              </a:rPr>
              <a:t>o</a:t>
            </a:r>
            <a:r>
              <a:rPr sz="1900" b="1" spc="-15" dirty="0">
                <a:solidFill>
                  <a:srgbClr val="1E1C11"/>
                </a:solidFill>
                <a:latin typeface="Calibri"/>
                <a:cs typeface="Calibri"/>
              </a:rPr>
              <a:t>n</a:t>
            </a:r>
            <a:r>
              <a:rPr sz="1900" b="1" spc="-5" dirty="0">
                <a:solidFill>
                  <a:srgbClr val="1E1C11"/>
                </a:solidFill>
                <a:latin typeface="Calibri"/>
                <a:cs typeface="Calibri"/>
              </a:rPr>
              <a:t>t</a:t>
            </a:r>
            <a:r>
              <a:rPr sz="1900" b="1" spc="-40" dirty="0">
                <a:solidFill>
                  <a:srgbClr val="1E1C11"/>
                </a:solidFill>
                <a:latin typeface="Calibri"/>
                <a:cs typeface="Calibri"/>
              </a:rPr>
              <a:t>r</a:t>
            </a:r>
            <a:r>
              <a:rPr sz="1900" b="1" spc="-20" dirty="0">
                <a:solidFill>
                  <a:srgbClr val="1E1C11"/>
                </a:solidFill>
                <a:latin typeface="Calibri"/>
                <a:cs typeface="Calibri"/>
              </a:rPr>
              <a:t>a</a:t>
            </a:r>
            <a:r>
              <a:rPr sz="1900" b="1" spc="-30" dirty="0">
                <a:solidFill>
                  <a:srgbClr val="1E1C11"/>
                </a:solidFill>
                <a:latin typeface="Calibri"/>
                <a:cs typeface="Calibri"/>
              </a:rPr>
              <a:t>t</a:t>
            </a:r>
            <a:r>
              <a:rPr sz="1900" b="1" spc="-5" dirty="0">
                <a:solidFill>
                  <a:srgbClr val="1E1C11"/>
                </a:solidFill>
                <a:latin typeface="Calibri"/>
                <a:cs typeface="Calibri"/>
              </a:rPr>
              <a:t>o</a:t>
            </a:r>
            <a:r>
              <a:rPr sz="1900" b="1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900" b="1" spc="-2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900" b="1" spc="-5" dirty="0">
                <a:solidFill>
                  <a:srgbClr val="1E1C11"/>
                </a:solidFill>
                <a:latin typeface="Calibri"/>
                <a:cs typeface="Calibri"/>
              </a:rPr>
              <a:t>uni</a:t>
            </a:r>
            <a:r>
              <a:rPr sz="1900" b="1" dirty="0">
                <a:solidFill>
                  <a:srgbClr val="1E1C11"/>
                </a:solidFill>
                <a:latin typeface="Calibri"/>
                <a:cs typeface="Calibri"/>
              </a:rPr>
              <a:t>l</a:t>
            </a:r>
            <a:r>
              <a:rPr sz="1900" b="1" spc="-20" dirty="0">
                <a:solidFill>
                  <a:srgbClr val="1E1C11"/>
                </a:solidFill>
                <a:latin typeface="Calibri"/>
                <a:cs typeface="Calibri"/>
              </a:rPr>
              <a:t>a</a:t>
            </a:r>
            <a:r>
              <a:rPr sz="1900" b="1" spc="-30" dirty="0">
                <a:solidFill>
                  <a:srgbClr val="1E1C11"/>
                </a:solidFill>
                <a:latin typeface="Calibri"/>
                <a:cs typeface="Calibri"/>
              </a:rPr>
              <a:t>t</a:t>
            </a:r>
            <a:r>
              <a:rPr sz="1900" b="1" spc="-5" dirty="0">
                <a:solidFill>
                  <a:srgbClr val="1E1C11"/>
                </a:solidFill>
                <a:latin typeface="Calibri"/>
                <a:cs typeface="Calibri"/>
              </a:rPr>
              <a:t>e</a:t>
            </a:r>
            <a:r>
              <a:rPr sz="1900" b="1" spc="-45" dirty="0">
                <a:solidFill>
                  <a:srgbClr val="1E1C11"/>
                </a:solidFill>
                <a:latin typeface="Calibri"/>
                <a:cs typeface="Calibri"/>
              </a:rPr>
              <a:t>r</a:t>
            </a:r>
            <a:r>
              <a:rPr sz="1900" b="1" spc="-5" dirty="0">
                <a:solidFill>
                  <a:srgbClr val="1E1C11"/>
                </a:solidFill>
                <a:latin typeface="Calibri"/>
                <a:cs typeface="Calibri"/>
              </a:rPr>
              <a:t>al</a:t>
            </a:r>
            <a:r>
              <a:rPr sz="1900" b="1" dirty="0">
                <a:solidFill>
                  <a:srgbClr val="1E1C11"/>
                </a:solidFill>
                <a:latin typeface="Calibri"/>
                <a:cs typeface="Calibri"/>
              </a:rPr>
              <a:t>m</a:t>
            </a:r>
            <a:r>
              <a:rPr sz="1900" b="1" spc="-5" dirty="0">
                <a:solidFill>
                  <a:srgbClr val="1E1C11"/>
                </a:solidFill>
                <a:latin typeface="Calibri"/>
                <a:cs typeface="Calibri"/>
              </a:rPr>
              <a:t>e</a:t>
            </a:r>
            <a:r>
              <a:rPr sz="1900" b="1" spc="-15" dirty="0">
                <a:solidFill>
                  <a:srgbClr val="1E1C11"/>
                </a:solidFill>
                <a:latin typeface="Calibri"/>
                <a:cs typeface="Calibri"/>
              </a:rPr>
              <a:t>n</a:t>
            </a:r>
            <a:r>
              <a:rPr sz="1900" b="1" spc="-40" dirty="0">
                <a:solidFill>
                  <a:srgbClr val="1E1C11"/>
                </a:solidFill>
                <a:latin typeface="Calibri"/>
                <a:cs typeface="Calibri"/>
              </a:rPr>
              <a:t>t</a:t>
            </a:r>
            <a:r>
              <a:rPr sz="1900" b="1" spc="-5" dirty="0">
                <a:solidFill>
                  <a:srgbClr val="1E1C11"/>
                </a:solidFill>
                <a:latin typeface="Calibri"/>
                <a:cs typeface="Calibri"/>
              </a:rPr>
              <a:t>e</a:t>
            </a:r>
            <a:r>
              <a:rPr sz="1900" b="1" dirty="0">
                <a:solidFill>
                  <a:srgbClr val="1E1C11"/>
                </a:solidFill>
                <a:latin typeface="Calibri"/>
                <a:cs typeface="Calibri"/>
              </a:rPr>
              <a:t>	</a:t>
            </a:r>
            <a:r>
              <a:rPr sz="1900" b="1" spc="-10" dirty="0">
                <a:solidFill>
                  <a:srgbClr val="1E1C11"/>
                </a:solidFill>
                <a:latin typeface="Calibri"/>
                <a:cs typeface="Calibri"/>
              </a:rPr>
              <a:t>cuando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538852" y="5221605"/>
            <a:ext cx="5077460" cy="845185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12700" marR="5080" algn="just">
              <a:lnSpc>
                <a:spcPts val="2090"/>
              </a:lnSpc>
              <a:spcBef>
                <a:spcPts val="325"/>
              </a:spcBef>
            </a:pPr>
            <a:r>
              <a:rPr sz="1900" b="1" spc="-5" dirty="0">
                <a:solidFill>
                  <a:srgbClr val="1E1C11"/>
                </a:solidFill>
                <a:latin typeface="Calibri"/>
                <a:cs typeface="Calibri"/>
              </a:rPr>
              <a:t>surjan</a:t>
            </a:r>
            <a:r>
              <a:rPr sz="1900" b="1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900" b="1" spc="-5" dirty="0">
                <a:solidFill>
                  <a:srgbClr val="1E1C11"/>
                </a:solidFill>
                <a:latin typeface="Calibri"/>
                <a:cs typeface="Calibri"/>
              </a:rPr>
              <a:t>discrepancias</a:t>
            </a:r>
            <a:r>
              <a:rPr sz="1900" b="1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900" b="1" spc="-5" dirty="0">
                <a:solidFill>
                  <a:srgbClr val="1E1C11"/>
                </a:solidFill>
                <a:latin typeface="Calibri"/>
                <a:cs typeface="Calibri"/>
              </a:rPr>
              <a:t>que</a:t>
            </a:r>
            <a:r>
              <a:rPr sz="1900" b="1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900" b="1" spc="-5" dirty="0">
                <a:solidFill>
                  <a:srgbClr val="1E1C11"/>
                </a:solidFill>
                <a:latin typeface="Calibri"/>
                <a:cs typeface="Calibri"/>
              </a:rPr>
              <a:t>puedan</a:t>
            </a:r>
            <a:r>
              <a:rPr sz="1900" b="1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900" b="1" spc="-5" dirty="0">
                <a:solidFill>
                  <a:srgbClr val="1E1C11"/>
                </a:solidFill>
                <a:latin typeface="Calibri"/>
                <a:cs typeface="Calibri"/>
              </a:rPr>
              <a:t>conducir</a:t>
            </a:r>
            <a:r>
              <a:rPr sz="1900" b="1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900" b="1" spc="-5" dirty="0">
                <a:solidFill>
                  <a:srgbClr val="1E1C11"/>
                </a:solidFill>
                <a:latin typeface="Calibri"/>
                <a:cs typeface="Calibri"/>
              </a:rPr>
              <a:t>a</a:t>
            </a:r>
            <a:r>
              <a:rPr sz="1900" b="1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900" b="1" spc="-5" dirty="0">
                <a:solidFill>
                  <a:srgbClr val="1E1C11"/>
                </a:solidFill>
                <a:latin typeface="Calibri"/>
                <a:cs typeface="Calibri"/>
              </a:rPr>
              <a:t>la </a:t>
            </a:r>
            <a:r>
              <a:rPr sz="1900" b="1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900" b="1" spc="-10" dirty="0">
                <a:solidFill>
                  <a:srgbClr val="1E1C11"/>
                </a:solidFill>
                <a:latin typeface="Calibri"/>
                <a:cs typeface="Calibri"/>
              </a:rPr>
              <a:t>paralización</a:t>
            </a:r>
            <a:r>
              <a:rPr sz="1900" b="1" spc="-5" dirty="0">
                <a:solidFill>
                  <a:srgbClr val="1E1C11"/>
                </a:solidFill>
                <a:latin typeface="Calibri"/>
                <a:cs typeface="Calibri"/>
              </a:rPr>
              <a:t> o</a:t>
            </a:r>
            <a:r>
              <a:rPr sz="1900" b="1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900" b="1" spc="-5" dirty="0">
                <a:solidFill>
                  <a:srgbClr val="1E1C11"/>
                </a:solidFill>
                <a:latin typeface="Calibri"/>
                <a:cs typeface="Calibri"/>
              </a:rPr>
              <a:t>a</a:t>
            </a:r>
            <a:r>
              <a:rPr sz="1900" b="1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900" b="1" spc="-5" dirty="0">
                <a:solidFill>
                  <a:srgbClr val="1E1C11"/>
                </a:solidFill>
                <a:latin typeface="Calibri"/>
                <a:cs typeface="Calibri"/>
              </a:rPr>
              <a:t>la</a:t>
            </a:r>
            <a:r>
              <a:rPr sz="1900" b="1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900" b="1" spc="-10" dirty="0">
                <a:solidFill>
                  <a:srgbClr val="1E1C11"/>
                </a:solidFill>
                <a:latin typeface="Calibri"/>
                <a:cs typeface="Calibri"/>
              </a:rPr>
              <a:t>afectación</a:t>
            </a:r>
            <a:r>
              <a:rPr sz="1900" b="1" spc="-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900" b="1" spc="-20" dirty="0">
                <a:solidFill>
                  <a:srgbClr val="1E1C11"/>
                </a:solidFill>
                <a:latin typeface="Calibri"/>
                <a:cs typeface="Calibri"/>
              </a:rPr>
              <a:t>grave</a:t>
            </a:r>
            <a:r>
              <a:rPr sz="1900" b="1" spc="-1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900" b="1" spc="-5" dirty="0">
                <a:solidFill>
                  <a:srgbClr val="1E1C11"/>
                </a:solidFill>
                <a:latin typeface="Calibri"/>
                <a:cs typeface="Calibri"/>
              </a:rPr>
              <a:t>del</a:t>
            </a:r>
            <a:r>
              <a:rPr sz="1900" b="1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900" b="1" spc="-5" dirty="0">
                <a:solidFill>
                  <a:srgbClr val="1E1C11"/>
                </a:solidFill>
                <a:latin typeface="Calibri"/>
                <a:cs typeface="Calibri"/>
              </a:rPr>
              <a:t>servicio </a:t>
            </a:r>
            <a:r>
              <a:rPr sz="1900" b="1" spc="-41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900" b="1" spc="-5" dirty="0">
                <a:solidFill>
                  <a:srgbClr val="1E1C11"/>
                </a:solidFill>
                <a:latin typeface="Calibri"/>
                <a:cs typeface="Calibri"/>
              </a:rPr>
              <a:t>público que</a:t>
            </a:r>
            <a:r>
              <a:rPr sz="1900" b="1" spc="-1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900" b="1" spc="-5" dirty="0">
                <a:solidFill>
                  <a:srgbClr val="1E1C11"/>
                </a:solidFill>
                <a:latin typeface="Calibri"/>
                <a:cs typeface="Calibri"/>
              </a:rPr>
              <a:t>se</a:t>
            </a:r>
            <a:r>
              <a:rPr sz="1900" b="1" spc="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900" b="1" spc="-10" dirty="0">
                <a:solidFill>
                  <a:srgbClr val="1E1C11"/>
                </a:solidFill>
                <a:latin typeface="Calibri"/>
                <a:cs typeface="Calibri"/>
              </a:rPr>
              <a:t>pretende</a:t>
            </a:r>
            <a:r>
              <a:rPr sz="1900" b="1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900" b="1" spc="-10" dirty="0">
                <a:solidFill>
                  <a:srgbClr val="1E1C11"/>
                </a:solidFill>
                <a:latin typeface="Calibri"/>
                <a:cs typeface="Calibri"/>
              </a:rPr>
              <a:t>satisfacer</a:t>
            </a:r>
            <a:r>
              <a:rPr sz="1900" b="1" spc="-5" dirty="0">
                <a:solidFill>
                  <a:srgbClr val="1E1C11"/>
                </a:solidFill>
                <a:latin typeface="Calibri"/>
                <a:cs typeface="Calibri"/>
              </a:rPr>
              <a:t> .</a:t>
            </a:r>
            <a:endParaRPr sz="1900">
              <a:latin typeface="Calibri"/>
              <a:cs typeface="Calibri"/>
            </a:endParaRPr>
          </a:p>
        </p:txBody>
      </p:sp>
      <p:pic>
        <p:nvPicPr>
          <p:cNvPr id="14" name="object 1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599944" y="4468368"/>
            <a:ext cx="1788414" cy="2024633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2841752" y="5221986"/>
            <a:ext cx="1309370" cy="434975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75260" marR="5080" indent="-163195">
              <a:lnSpc>
                <a:spcPts val="1540"/>
              </a:lnSpc>
              <a:spcBef>
                <a:spcPts val="270"/>
              </a:spcBef>
            </a:pPr>
            <a:r>
              <a:rPr sz="1400" b="1" dirty="0">
                <a:solidFill>
                  <a:srgbClr val="1E1C11"/>
                </a:solidFill>
                <a:latin typeface="Calibri"/>
                <a:cs typeface="Calibri"/>
              </a:rPr>
              <a:t>INT</a:t>
            </a:r>
            <a:r>
              <a:rPr sz="1400" b="1" spc="-5" dirty="0">
                <a:solidFill>
                  <a:srgbClr val="1E1C11"/>
                </a:solidFill>
                <a:latin typeface="Calibri"/>
                <a:cs typeface="Calibri"/>
              </a:rPr>
              <a:t>E</a:t>
            </a:r>
            <a:r>
              <a:rPr sz="1400" b="1" dirty="0">
                <a:solidFill>
                  <a:srgbClr val="1E1C11"/>
                </a:solidFill>
                <a:latin typeface="Calibri"/>
                <a:cs typeface="Calibri"/>
              </a:rPr>
              <a:t>RPRE</a:t>
            </a:r>
            <a:r>
              <a:rPr sz="1400" b="1" spc="-110" dirty="0">
                <a:solidFill>
                  <a:srgbClr val="1E1C11"/>
                </a:solidFill>
                <a:latin typeface="Calibri"/>
                <a:cs typeface="Calibri"/>
              </a:rPr>
              <a:t>T</a:t>
            </a:r>
            <a:r>
              <a:rPr sz="1400" b="1" spc="-15" dirty="0">
                <a:solidFill>
                  <a:srgbClr val="1E1C11"/>
                </a:solidFill>
                <a:latin typeface="Calibri"/>
                <a:cs typeface="Calibri"/>
              </a:rPr>
              <a:t>A</a:t>
            </a:r>
            <a:r>
              <a:rPr sz="1400" b="1" spc="-5" dirty="0">
                <a:solidFill>
                  <a:srgbClr val="1E1C11"/>
                </a:solidFill>
                <a:latin typeface="Calibri"/>
                <a:cs typeface="Calibri"/>
              </a:rPr>
              <a:t>CIÓN  </a:t>
            </a:r>
            <a:r>
              <a:rPr sz="1400" b="1" spc="-15" dirty="0">
                <a:solidFill>
                  <a:srgbClr val="1E1C11"/>
                </a:solidFill>
                <a:latin typeface="Calibri"/>
                <a:cs typeface="Calibri"/>
              </a:rPr>
              <a:t>UNILATERAL: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16" name="object 1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738299" y="2163065"/>
            <a:ext cx="169354" cy="199009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760994" y="2498345"/>
            <a:ext cx="138912" cy="191389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726235" y="2827528"/>
            <a:ext cx="193471" cy="192913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744511" y="3158236"/>
            <a:ext cx="155943" cy="195961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743062" y="3485896"/>
            <a:ext cx="158788" cy="199136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744511" y="3819652"/>
            <a:ext cx="155943" cy="195960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760994" y="4151884"/>
            <a:ext cx="138912" cy="191388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726235" y="4481067"/>
            <a:ext cx="193471" cy="192912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743062" y="4808729"/>
            <a:ext cx="158788" cy="199135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2083080" y="1504697"/>
            <a:ext cx="149237" cy="192913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2064562" y="1835405"/>
            <a:ext cx="180060" cy="192913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069007" y="2163065"/>
            <a:ext cx="169354" cy="199009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2083080" y="2496821"/>
            <a:ext cx="149237" cy="192913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2083079" y="2827528"/>
            <a:ext cx="150228" cy="192913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2069007" y="3155189"/>
            <a:ext cx="169354" cy="199009"/>
          </a:xfrm>
          <a:prstGeom prst="rect">
            <a:avLst/>
          </a:prstGeom>
        </p:spPr>
      </p:pic>
      <p:grpSp>
        <p:nvGrpSpPr>
          <p:cNvPr id="31" name="object 31"/>
          <p:cNvGrpSpPr/>
          <p:nvPr/>
        </p:nvGrpSpPr>
        <p:grpSpPr>
          <a:xfrm>
            <a:off x="2132254" y="3489007"/>
            <a:ext cx="47625" cy="193040"/>
            <a:chOff x="608253" y="3489007"/>
            <a:chExt cx="47625" cy="193040"/>
          </a:xfrm>
        </p:grpSpPr>
        <p:sp>
          <p:nvSpPr>
            <p:cNvPr id="32" name="object 32"/>
            <p:cNvSpPr/>
            <p:nvPr/>
          </p:nvSpPr>
          <p:spPr>
            <a:xfrm>
              <a:off x="613587" y="3494341"/>
              <a:ext cx="36830" cy="182245"/>
            </a:xfrm>
            <a:custGeom>
              <a:avLst/>
              <a:gdLst/>
              <a:ahLst/>
              <a:cxnLst/>
              <a:rect l="l" t="t" r="r" b="b"/>
              <a:pathLst>
                <a:path w="36829" h="182245">
                  <a:moveTo>
                    <a:pt x="36784" y="0"/>
                  </a:moveTo>
                  <a:lnTo>
                    <a:pt x="0" y="0"/>
                  </a:lnTo>
                  <a:lnTo>
                    <a:pt x="0" y="182181"/>
                  </a:lnTo>
                  <a:lnTo>
                    <a:pt x="36784" y="182181"/>
                  </a:lnTo>
                  <a:lnTo>
                    <a:pt x="36784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613587" y="3494341"/>
              <a:ext cx="36830" cy="182245"/>
            </a:xfrm>
            <a:custGeom>
              <a:avLst/>
              <a:gdLst/>
              <a:ahLst/>
              <a:cxnLst/>
              <a:rect l="l" t="t" r="r" b="b"/>
              <a:pathLst>
                <a:path w="36829" h="182245">
                  <a:moveTo>
                    <a:pt x="0" y="182181"/>
                  </a:moveTo>
                  <a:lnTo>
                    <a:pt x="36784" y="182181"/>
                  </a:lnTo>
                  <a:lnTo>
                    <a:pt x="36784" y="0"/>
                  </a:lnTo>
                  <a:lnTo>
                    <a:pt x="0" y="0"/>
                  </a:lnTo>
                  <a:lnTo>
                    <a:pt x="0" y="182181"/>
                  </a:lnTo>
                  <a:close/>
                </a:path>
              </a:pathLst>
            </a:custGeom>
            <a:ln w="10668">
              <a:solidFill>
                <a:srgbClr val="2E54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4" name="object 34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2061908" y="3816603"/>
            <a:ext cx="187388" cy="199008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2075840" y="4150359"/>
            <a:ext cx="155194" cy="192912"/>
          </a:xfrm>
          <a:prstGeom prst="rect">
            <a:avLst/>
          </a:prstGeom>
        </p:spPr>
      </p:pic>
      <p:pic>
        <p:nvPicPr>
          <p:cNvPr id="36" name="object 36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2056943" y="4481067"/>
            <a:ext cx="193471" cy="192912"/>
          </a:xfrm>
          <a:prstGeom prst="rect">
            <a:avLst/>
          </a:prstGeom>
        </p:spPr>
      </p:pic>
      <p:pic>
        <p:nvPicPr>
          <p:cNvPr id="37" name="object 37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2091702" y="4813300"/>
            <a:ext cx="138912" cy="191388"/>
          </a:xfrm>
          <a:prstGeom prst="rect">
            <a:avLst/>
          </a:prstGeom>
        </p:spPr>
      </p:pic>
      <p:pic>
        <p:nvPicPr>
          <p:cNvPr id="38" name="object 38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2083080" y="5142484"/>
            <a:ext cx="149237" cy="192912"/>
          </a:xfrm>
          <a:prstGeom prst="rect">
            <a:avLst/>
          </a:prstGeom>
        </p:spPr>
      </p:pic>
      <p:pic>
        <p:nvPicPr>
          <p:cNvPr id="39" name="object 39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2073770" y="5470144"/>
            <a:ext cx="158788" cy="199174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86912" y="551687"/>
            <a:ext cx="5540501" cy="282168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650361" y="888620"/>
            <a:ext cx="4314825" cy="2851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4785" indent="-172720">
              <a:spcBef>
                <a:spcPts val="105"/>
              </a:spcBef>
              <a:buFont typeface="Calibri"/>
              <a:buChar char="•"/>
              <a:tabLst>
                <a:tab pos="185420" algn="l"/>
                <a:tab pos="1195070" algn="l"/>
                <a:tab pos="1722755" algn="l"/>
                <a:tab pos="2070100" algn="l"/>
                <a:tab pos="3589654" algn="l"/>
              </a:tabLst>
            </a:pPr>
            <a:r>
              <a:rPr sz="1700" b="1" spc="-5" dirty="0">
                <a:solidFill>
                  <a:srgbClr val="1E1C11"/>
                </a:solidFill>
                <a:latin typeface="Calibri"/>
                <a:cs typeface="Calibri"/>
              </a:rPr>
              <a:t>Posibilita	que	</a:t>
            </a:r>
            <a:r>
              <a:rPr sz="1700" b="1" dirty="0">
                <a:solidFill>
                  <a:srgbClr val="1E1C11"/>
                </a:solidFill>
                <a:latin typeface="Calibri"/>
                <a:cs typeface="Calibri"/>
              </a:rPr>
              <a:t>la	</a:t>
            </a:r>
            <a:r>
              <a:rPr sz="1700" b="1" spc="-5" dirty="0">
                <a:solidFill>
                  <a:srgbClr val="1E1C11"/>
                </a:solidFill>
                <a:latin typeface="Calibri"/>
                <a:cs typeface="Calibri"/>
              </a:rPr>
              <a:t>administración	</a:t>
            </a:r>
            <a:r>
              <a:rPr sz="1700" b="1" spc="-10" dirty="0">
                <a:solidFill>
                  <a:srgbClr val="1E1C11"/>
                </a:solidFill>
                <a:latin typeface="Calibri"/>
                <a:cs typeface="Calibri"/>
              </a:rPr>
              <a:t>termine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822573" y="1362583"/>
            <a:ext cx="3544570" cy="2851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  <a:tabLst>
                <a:tab pos="1286510" algn="l"/>
                <a:tab pos="1727200" algn="l"/>
                <a:tab pos="2366010" algn="l"/>
                <a:tab pos="3307715" algn="l"/>
              </a:tabLst>
            </a:pPr>
            <a:r>
              <a:rPr sz="1700" b="1" spc="-15" dirty="0">
                <a:solidFill>
                  <a:srgbClr val="1E1C11"/>
                </a:solidFill>
                <a:latin typeface="Calibri"/>
                <a:cs typeface="Calibri"/>
              </a:rPr>
              <a:t>v</a:t>
            </a:r>
            <a:r>
              <a:rPr sz="1700" b="1" spc="-10" dirty="0">
                <a:solidFill>
                  <a:srgbClr val="1E1C11"/>
                </a:solidFill>
                <a:latin typeface="Calibri"/>
                <a:cs typeface="Calibri"/>
              </a:rPr>
              <a:t>e</a:t>
            </a:r>
            <a:r>
              <a:rPr sz="1700" b="1" dirty="0">
                <a:solidFill>
                  <a:srgbClr val="1E1C11"/>
                </a:solidFill>
                <a:latin typeface="Calibri"/>
                <a:cs typeface="Calibri"/>
              </a:rPr>
              <a:t>n</a:t>
            </a:r>
            <a:r>
              <a:rPr sz="1700" b="1" spc="-10" dirty="0">
                <a:solidFill>
                  <a:srgbClr val="1E1C11"/>
                </a:solidFill>
                <a:latin typeface="Calibri"/>
                <a:cs typeface="Calibri"/>
              </a:rPr>
              <a:t>c</a:t>
            </a:r>
            <a:r>
              <a:rPr sz="1700" b="1" dirty="0">
                <a:solidFill>
                  <a:srgbClr val="1E1C11"/>
                </a:solidFill>
                <a:latin typeface="Calibri"/>
                <a:cs typeface="Calibri"/>
              </a:rPr>
              <a:t>i</a:t>
            </a:r>
            <a:r>
              <a:rPr sz="1700" b="1" spc="5" dirty="0">
                <a:solidFill>
                  <a:srgbClr val="1E1C11"/>
                </a:solidFill>
                <a:latin typeface="Calibri"/>
                <a:cs typeface="Calibri"/>
              </a:rPr>
              <a:t>m</a:t>
            </a:r>
            <a:r>
              <a:rPr sz="1700" b="1" dirty="0">
                <a:solidFill>
                  <a:srgbClr val="1E1C11"/>
                </a:solidFill>
                <a:latin typeface="Calibri"/>
                <a:cs typeface="Calibri"/>
              </a:rPr>
              <a:t>ie</a:t>
            </a:r>
            <a:r>
              <a:rPr sz="1700" b="1" spc="-20" dirty="0">
                <a:solidFill>
                  <a:srgbClr val="1E1C11"/>
                </a:solidFill>
                <a:latin typeface="Calibri"/>
                <a:cs typeface="Calibri"/>
              </a:rPr>
              <a:t>n</a:t>
            </a:r>
            <a:r>
              <a:rPr sz="1700" b="1" spc="-15" dirty="0">
                <a:solidFill>
                  <a:srgbClr val="1E1C11"/>
                </a:solidFill>
                <a:latin typeface="Calibri"/>
                <a:cs typeface="Calibri"/>
              </a:rPr>
              <a:t>t</a:t>
            </a:r>
            <a:r>
              <a:rPr sz="1700" b="1" dirty="0">
                <a:solidFill>
                  <a:srgbClr val="1E1C11"/>
                </a:solidFill>
                <a:latin typeface="Calibri"/>
                <a:cs typeface="Calibri"/>
              </a:rPr>
              <a:t>o	d</a:t>
            </a:r>
            <a:r>
              <a:rPr sz="1700" b="1" spc="-10" dirty="0">
                <a:solidFill>
                  <a:srgbClr val="1E1C11"/>
                </a:solidFill>
                <a:latin typeface="Calibri"/>
                <a:cs typeface="Calibri"/>
              </a:rPr>
              <a:t>e</a:t>
            </a:r>
            <a:r>
              <a:rPr sz="1700" b="1" dirty="0">
                <a:solidFill>
                  <a:srgbClr val="1E1C11"/>
                </a:solidFill>
                <a:latin typeface="Calibri"/>
                <a:cs typeface="Calibri"/>
              </a:rPr>
              <a:t>l	pla</a:t>
            </a:r>
            <a:r>
              <a:rPr sz="1700" b="1" spc="-35" dirty="0">
                <a:solidFill>
                  <a:srgbClr val="1E1C11"/>
                </a:solidFill>
                <a:latin typeface="Calibri"/>
                <a:cs typeface="Calibri"/>
              </a:rPr>
              <a:t>z</a:t>
            </a:r>
            <a:r>
              <a:rPr sz="1700" b="1" dirty="0">
                <a:solidFill>
                  <a:srgbClr val="1E1C11"/>
                </a:solidFill>
                <a:latin typeface="Calibri"/>
                <a:cs typeface="Calibri"/>
              </a:rPr>
              <a:t>o	pa</a:t>
            </a:r>
            <a:r>
              <a:rPr sz="1700" b="1" spc="-10" dirty="0">
                <a:solidFill>
                  <a:srgbClr val="1E1C11"/>
                </a:solidFill>
                <a:latin typeface="Calibri"/>
                <a:cs typeface="Calibri"/>
              </a:rPr>
              <a:t>c</a:t>
            </a:r>
            <a:r>
              <a:rPr sz="1700" b="1" spc="-15" dirty="0">
                <a:solidFill>
                  <a:srgbClr val="1E1C11"/>
                </a:solidFill>
                <a:latin typeface="Calibri"/>
                <a:cs typeface="Calibri"/>
              </a:rPr>
              <a:t>t</a:t>
            </a:r>
            <a:r>
              <a:rPr sz="1700" b="1" dirty="0">
                <a:solidFill>
                  <a:srgbClr val="1E1C11"/>
                </a:solidFill>
                <a:latin typeface="Calibri"/>
                <a:cs typeface="Calibri"/>
              </a:rPr>
              <a:t>ad</a:t>
            </a:r>
            <a:r>
              <a:rPr sz="1700" b="1" spc="-35" dirty="0">
                <a:solidFill>
                  <a:srgbClr val="1E1C11"/>
                </a:solidFill>
                <a:latin typeface="Calibri"/>
                <a:cs typeface="Calibri"/>
              </a:rPr>
              <a:t>o</a:t>
            </a:r>
            <a:r>
              <a:rPr sz="1700" b="1" dirty="0">
                <a:solidFill>
                  <a:srgbClr val="1E1C11"/>
                </a:solidFill>
                <a:latin typeface="Calibri"/>
                <a:cs typeface="Calibri"/>
              </a:rPr>
              <a:t>,	</a:t>
            </a:r>
            <a:r>
              <a:rPr sz="1700" b="1" spc="-10" dirty="0">
                <a:solidFill>
                  <a:srgbClr val="1E1C11"/>
                </a:solidFill>
                <a:latin typeface="Calibri"/>
                <a:cs typeface="Calibri"/>
              </a:rPr>
              <a:t>en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822573" y="1124838"/>
            <a:ext cx="4144010" cy="5232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5080" algn="r">
              <a:lnSpc>
                <a:spcPts val="1955"/>
              </a:lnSpc>
              <a:spcBef>
                <a:spcPts val="105"/>
              </a:spcBef>
              <a:tabLst>
                <a:tab pos="1670050" algn="l"/>
                <a:tab pos="2068195" algn="l"/>
                <a:tab pos="3116580" algn="l"/>
                <a:tab pos="3840479" algn="l"/>
              </a:tabLst>
            </a:pPr>
            <a:r>
              <a:rPr sz="1700" b="1" dirty="0">
                <a:solidFill>
                  <a:srgbClr val="1E1C11"/>
                </a:solidFill>
                <a:latin typeface="Calibri"/>
                <a:cs typeface="Calibri"/>
              </a:rPr>
              <a:t>u</a:t>
            </a:r>
            <a:r>
              <a:rPr sz="1700" b="1" spc="-10" dirty="0">
                <a:solidFill>
                  <a:srgbClr val="1E1C11"/>
                </a:solidFill>
                <a:latin typeface="Calibri"/>
                <a:cs typeface="Calibri"/>
              </a:rPr>
              <a:t>n</a:t>
            </a:r>
            <a:r>
              <a:rPr sz="1700" b="1" dirty="0">
                <a:solidFill>
                  <a:srgbClr val="1E1C11"/>
                </a:solidFill>
                <a:latin typeface="Calibri"/>
                <a:cs typeface="Calibri"/>
              </a:rPr>
              <a:t>il</a:t>
            </a:r>
            <a:r>
              <a:rPr sz="1700" b="1" spc="-15" dirty="0">
                <a:solidFill>
                  <a:srgbClr val="1E1C11"/>
                </a:solidFill>
                <a:latin typeface="Calibri"/>
                <a:cs typeface="Calibri"/>
              </a:rPr>
              <a:t>a</a:t>
            </a:r>
            <a:r>
              <a:rPr sz="1700" b="1" spc="-30" dirty="0">
                <a:solidFill>
                  <a:srgbClr val="1E1C11"/>
                </a:solidFill>
                <a:latin typeface="Calibri"/>
                <a:cs typeface="Calibri"/>
              </a:rPr>
              <a:t>t</a:t>
            </a:r>
            <a:r>
              <a:rPr sz="1700" b="1" spc="-10" dirty="0">
                <a:solidFill>
                  <a:srgbClr val="1E1C11"/>
                </a:solidFill>
                <a:latin typeface="Calibri"/>
                <a:cs typeface="Calibri"/>
              </a:rPr>
              <a:t>e</a:t>
            </a:r>
            <a:r>
              <a:rPr sz="1700" b="1" spc="-45" dirty="0">
                <a:solidFill>
                  <a:srgbClr val="1E1C11"/>
                </a:solidFill>
                <a:latin typeface="Calibri"/>
                <a:cs typeface="Calibri"/>
              </a:rPr>
              <a:t>r</a:t>
            </a:r>
            <a:r>
              <a:rPr sz="1700" b="1" dirty="0">
                <a:solidFill>
                  <a:srgbClr val="1E1C11"/>
                </a:solidFill>
                <a:latin typeface="Calibri"/>
                <a:cs typeface="Calibri"/>
              </a:rPr>
              <a:t>alm</a:t>
            </a:r>
            <a:r>
              <a:rPr sz="1700" b="1" spc="-10" dirty="0">
                <a:solidFill>
                  <a:srgbClr val="1E1C11"/>
                </a:solidFill>
                <a:latin typeface="Calibri"/>
                <a:cs typeface="Calibri"/>
              </a:rPr>
              <a:t>e</a:t>
            </a:r>
            <a:r>
              <a:rPr sz="1700" b="1" spc="-15" dirty="0">
                <a:solidFill>
                  <a:srgbClr val="1E1C11"/>
                </a:solidFill>
                <a:latin typeface="Calibri"/>
                <a:cs typeface="Calibri"/>
              </a:rPr>
              <a:t>n</a:t>
            </a:r>
            <a:r>
              <a:rPr sz="1700" b="1" spc="-30" dirty="0">
                <a:solidFill>
                  <a:srgbClr val="1E1C11"/>
                </a:solidFill>
                <a:latin typeface="Calibri"/>
                <a:cs typeface="Calibri"/>
              </a:rPr>
              <a:t>t</a:t>
            </a:r>
            <a:r>
              <a:rPr sz="1700" b="1" dirty="0">
                <a:solidFill>
                  <a:srgbClr val="1E1C11"/>
                </a:solidFill>
                <a:latin typeface="Calibri"/>
                <a:cs typeface="Calibri"/>
              </a:rPr>
              <a:t>e	</a:t>
            </a:r>
            <a:r>
              <a:rPr sz="1700" b="1" spc="-10" dirty="0">
                <a:solidFill>
                  <a:srgbClr val="1E1C11"/>
                </a:solidFill>
                <a:latin typeface="Calibri"/>
                <a:cs typeface="Calibri"/>
              </a:rPr>
              <a:t>e</a:t>
            </a:r>
            <a:r>
              <a:rPr sz="1700" b="1" dirty="0">
                <a:solidFill>
                  <a:srgbClr val="1E1C11"/>
                </a:solidFill>
                <a:latin typeface="Calibri"/>
                <a:cs typeface="Calibri"/>
              </a:rPr>
              <a:t>l	</a:t>
            </a:r>
            <a:r>
              <a:rPr sz="1700" b="1" spc="-20" dirty="0">
                <a:solidFill>
                  <a:srgbClr val="1E1C11"/>
                </a:solidFill>
                <a:latin typeface="Calibri"/>
                <a:cs typeface="Calibri"/>
              </a:rPr>
              <a:t>c</a:t>
            </a:r>
            <a:r>
              <a:rPr sz="1700" b="1" dirty="0">
                <a:solidFill>
                  <a:srgbClr val="1E1C11"/>
                </a:solidFill>
                <a:latin typeface="Calibri"/>
                <a:cs typeface="Calibri"/>
              </a:rPr>
              <a:t>o</a:t>
            </a:r>
            <a:r>
              <a:rPr sz="1700" b="1" spc="-20" dirty="0">
                <a:solidFill>
                  <a:srgbClr val="1E1C11"/>
                </a:solidFill>
                <a:latin typeface="Calibri"/>
                <a:cs typeface="Calibri"/>
              </a:rPr>
              <a:t>n</a:t>
            </a:r>
            <a:r>
              <a:rPr sz="1700" b="1" dirty="0">
                <a:solidFill>
                  <a:srgbClr val="1E1C11"/>
                </a:solidFill>
                <a:latin typeface="Calibri"/>
                <a:cs typeface="Calibri"/>
              </a:rPr>
              <a:t>t</a:t>
            </a:r>
            <a:r>
              <a:rPr sz="1700" b="1" spc="-45" dirty="0">
                <a:solidFill>
                  <a:srgbClr val="1E1C11"/>
                </a:solidFill>
                <a:latin typeface="Calibri"/>
                <a:cs typeface="Calibri"/>
              </a:rPr>
              <a:t>r</a:t>
            </a:r>
            <a:r>
              <a:rPr sz="1700" b="1" spc="-15" dirty="0">
                <a:solidFill>
                  <a:srgbClr val="1E1C11"/>
                </a:solidFill>
                <a:latin typeface="Calibri"/>
                <a:cs typeface="Calibri"/>
              </a:rPr>
              <a:t>at</a:t>
            </a:r>
            <a:r>
              <a:rPr sz="1700" b="1" spc="-30" dirty="0">
                <a:solidFill>
                  <a:srgbClr val="1E1C11"/>
                </a:solidFill>
                <a:latin typeface="Calibri"/>
                <a:cs typeface="Calibri"/>
              </a:rPr>
              <a:t>o</a:t>
            </a:r>
            <a:r>
              <a:rPr sz="1700" b="1" dirty="0">
                <a:solidFill>
                  <a:srgbClr val="1E1C11"/>
                </a:solidFill>
                <a:latin typeface="Calibri"/>
                <a:cs typeface="Calibri"/>
              </a:rPr>
              <a:t>,	a</a:t>
            </a:r>
            <a:r>
              <a:rPr sz="1700" b="1" spc="-20" dirty="0">
                <a:solidFill>
                  <a:srgbClr val="1E1C11"/>
                </a:solidFill>
                <a:latin typeface="Calibri"/>
                <a:cs typeface="Calibri"/>
              </a:rPr>
              <a:t>n</a:t>
            </a:r>
            <a:r>
              <a:rPr sz="1700" b="1" spc="-30" dirty="0">
                <a:solidFill>
                  <a:srgbClr val="1E1C11"/>
                </a:solidFill>
                <a:latin typeface="Calibri"/>
                <a:cs typeface="Calibri"/>
              </a:rPr>
              <a:t>t</a:t>
            </a:r>
            <a:r>
              <a:rPr sz="1700" b="1" spc="-10" dirty="0">
                <a:solidFill>
                  <a:srgbClr val="1E1C11"/>
                </a:solidFill>
                <a:latin typeface="Calibri"/>
                <a:cs typeface="Calibri"/>
              </a:rPr>
              <a:t>e</a:t>
            </a:r>
            <a:r>
              <a:rPr sz="1700" b="1" dirty="0">
                <a:solidFill>
                  <a:srgbClr val="1E1C11"/>
                </a:solidFill>
                <a:latin typeface="Calibri"/>
                <a:cs typeface="Calibri"/>
              </a:rPr>
              <a:t>s	d</a:t>
            </a:r>
            <a:r>
              <a:rPr sz="1700" b="1" spc="-10" dirty="0">
                <a:solidFill>
                  <a:srgbClr val="1E1C11"/>
                </a:solidFill>
                <a:latin typeface="Calibri"/>
                <a:cs typeface="Calibri"/>
              </a:rPr>
              <a:t>e</a:t>
            </a:r>
            <a:r>
              <a:rPr sz="1700" b="1" dirty="0">
                <a:solidFill>
                  <a:srgbClr val="1E1C11"/>
                </a:solidFill>
                <a:latin typeface="Calibri"/>
                <a:cs typeface="Calibri"/>
              </a:rPr>
              <a:t>l</a:t>
            </a:r>
            <a:endParaRPr sz="1700">
              <a:latin typeface="Calibri"/>
              <a:cs typeface="Calibri"/>
            </a:endParaRPr>
          </a:p>
          <a:p>
            <a:pPr marR="5080" algn="r">
              <a:lnSpc>
                <a:spcPts val="1955"/>
              </a:lnSpc>
            </a:pPr>
            <a:r>
              <a:rPr sz="1700" b="1" spc="-5" dirty="0">
                <a:solidFill>
                  <a:srgbClr val="1E1C11"/>
                </a:solidFill>
                <a:latin typeface="Calibri"/>
                <a:cs typeface="Calibri"/>
              </a:rPr>
              <a:t>unos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822573" y="1598803"/>
            <a:ext cx="1813560" cy="2851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700" b="1" spc="-10" dirty="0">
                <a:solidFill>
                  <a:srgbClr val="1E1C11"/>
                </a:solidFill>
                <a:latin typeface="Calibri"/>
                <a:cs typeface="Calibri"/>
              </a:rPr>
              <a:t>eventos</a:t>
            </a:r>
            <a:r>
              <a:rPr sz="1700" b="1" spc="-4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700" b="1" spc="-5" dirty="0">
                <a:solidFill>
                  <a:srgbClr val="1E1C11"/>
                </a:solidFill>
                <a:latin typeface="Calibri"/>
                <a:cs typeface="Calibri"/>
              </a:rPr>
              <a:t>específicos.</a:t>
            </a:r>
            <a:endParaRPr sz="170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90115" y="566927"/>
            <a:ext cx="2003298" cy="2791206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2138883" y="1703071"/>
            <a:ext cx="1107440" cy="434975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74930" marR="5080" indent="-62865">
              <a:lnSpc>
                <a:spcPts val="1540"/>
              </a:lnSpc>
              <a:spcBef>
                <a:spcPts val="270"/>
              </a:spcBef>
            </a:pPr>
            <a:r>
              <a:rPr sz="1400" b="1" spc="-5" dirty="0">
                <a:solidFill>
                  <a:srgbClr val="1E1C11"/>
                </a:solidFill>
                <a:latin typeface="Calibri"/>
                <a:cs typeface="Calibri"/>
              </a:rPr>
              <a:t>TERMI</a:t>
            </a:r>
            <a:r>
              <a:rPr sz="1400" b="1" dirty="0">
                <a:solidFill>
                  <a:srgbClr val="1E1C11"/>
                </a:solidFill>
                <a:latin typeface="Calibri"/>
                <a:cs typeface="Calibri"/>
              </a:rPr>
              <a:t>N</a:t>
            </a:r>
            <a:r>
              <a:rPr sz="1400" b="1" spc="-15" dirty="0">
                <a:solidFill>
                  <a:srgbClr val="1E1C11"/>
                </a:solidFill>
                <a:latin typeface="Calibri"/>
                <a:cs typeface="Calibri"/>
              </a:rPr>
              <a:t>A</a:t>
            </a:r>
            <a:r>
              <a:rPr sz="1400" b="1" spc="-5" dirty="0">
                <a:solidFill>
                  <a:srgbClr val="1E1C11"/>
                </a:solidFill>
                <a:latin typeface="Calibri"/>
                <a:cs typeface="Calibri"/>
              </a:rPr>
              <a:t>CIÓN  </a:t>
            </a:r>
            <a:r>
              <a:rPr sz="1400" b="1" spc="-15" dirty="0">
                <a:solidFill>
                  <a:srgbClr val="1E1C11"/>
                </a:solidFill>
                <a:latin typeface="Calibri"/>
                <a:cs typeface="Calibri"/>
              </a:rPr>
              <a:t>UNILATERAL: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174492" y="3528060"/>
            <a:ext cx="5766054" cy="2821685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3337052" y="3864990"/>
            <a:ext cx="4543425" cy="1707514"/>
          </a:xfrm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pPr marL="184785" marR="5080" indent="-172720" algn="just">
              <a:lnSpc>
                <a:spcPct val="91500"/>
              </a:lnSpc>
              <a:spcBef>
                <a:spcPts val="275"/>
              </a:spcBef>
              <a:buFont typeface="Calibri"/>
              <a:buChar char="•"/>
              <a:tabLst>
                <a:tab pos="185420" algn="l"/>
              </a:tabLst>
            </a:pPr>
            <a:r>
              <a:rPr sz="1700" b="1" spc="-15" dirty="0">
                <a:solidFill>
                  <a:srgbClr val="1E1C11"/>
                </a:solidFill>
                <a:latin typeface="Calibri"/>
                <a:cs typeface="Calibri"/>
              </a:rPr>
              <a:t>Garantiza </a:t>
            </a:r>
            <a:r>
              <a:rPr sz="1700" b="1" spc="-5" dirty="0">
                <a:solidFill>
                  <a:srgbClr val="1E1C11"/>
                </a:solidFill>
                <a:latin typeface="Calibri"/>
                <a:cs typeface="Calibri"/>
              </a:rPr>
              <a:t>que </a:t>
            </a:r>
            <a:r>
              <a:rPr sz="1700" b="1" dirty="0">
                <a:solidFill>
                  <a:srgbClr val="1E1C11"/>
                </a:solidFill>
                <a:latin typeface="Calibri"/>
                <a:cs typeface="Calibri"/>
              </a:rPr>
              <a:t>en los </a:t>
            </a:r>
            <a:r>
              <a:rPr sz="1700" b="1" spc="-15" dirty="0">
                <a:solidFill>
                  <a:srgbClr val="1E1C11"/>
                </a:solidFill>
                <a:latin typeface="Calibri"/>
                <a:cs typeface="Calibri"/>
              </a:rPr>
              <a:t>contratos </a:t>
            </a:r>
            <a:r>
              <a:rPr sz="1700" b="1" spc="-5" dirty="0">
                <a:solidFill>
                  <a:srgbClr val="1E1C11"/>
                </a:solidFill>
                <a:latin typeface="Calibri"/>
                <a:cs typeface="Calibri"/>
              </a:rPr>
              <a:t>de </a:t>
            </a:r>
            <a:r>
              <a:rPr sz="1700" b="1" spc="-10" dirty="0">
                <a:solidFill>
                  <a:srgbClr val="1E1C11"/>
                </a:solidFill>
                <a:latin typeface="Calibri"/>
                <a:cs typeface="Calibri"/>
              </a:rPr>
              <a:t>explotación, </a:t>
            </a:r>
            <a:r>
              <a:rPr sz="1700" b="1" spc="-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700" b="1" dirty="0">
                <a:solidFill>
                  <a:srgbClr val="1E1C11"/>
                </a:solidFill>
                <a:latin typeface="Calibri"/>
                <a:cs typeface="Calibri"/>
              </a:rPr>
              <a:t>APP o </a:t>
            </a:r>
            <a:r>
              <a:rPr sz="1700" b="1" spc="-5" dirty="0">
                <a:solidFill>
                  <a:srgbClr val="1E1C11"/>
                </a:solidFill>
                <a:latin typeface="Calibri"/>
                <a:cs typeface="Calibri"/>
              </a:rPr>
              <a:t>concesión de bienes </a:t>
            </a:r>
            <a:r>
              <a:rPr sz="1700" b="1" spc="-10" dirty="0">
                <a:solidFill>
                  <a:srgbClr val="1E1C11"/>
                </a:solidFill>
                <a:latin typeface="Calibri"/>
                <a:cs typeface="Calibri"/>
              </a:rPr>
              <a:t>estatales, </a:t>
            </a:r>
            <a:r>
              <a:rPr sz="1700" b="1" spc="-5" dirty="0">
                <a:solidFill>
                  <a:srgbClr val="1E1C11"/>
                </a:solidFill>
                <a:latin typeface="Calibri"/>
                <a:cs typeface="Calibri"/>
              </a:rPr>
              <a:t>al </a:t>
            </a:r>
            <a:r>
              <a:rPr sz="1700" b="1" spc="-10" dirty="0">
                <a:solidFill>
                  <a:srgbClr val="1E1C11"/>
                </a:solidFill>
                <a:latin typeface="Calibri"/>
                <a:cs typeface="Calibri"/>
              </a:rPr>
              <a:t>finalizar </a:t>
            </a:r>
            <a:r>
              <a:rPr sz="1700" b="1" spc="-5" dirty="0">
                <a:solidFill>
                  <a:srgbClr val="1E1C11"/>
                </a:solidFill>
                <a:latin typeface="Calibri"/>
                <a:cs typeface="Calibri"/>
              </a:rPr>
              <a:t> el</a:t>
            </a:r>
            <a:r>
              <a:rPr sz="1700" b="1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700" b="1" spc="-10" dirty="0">
                <a:solidFill>
                  <a:srgbClr val="1E1C11"/>
                </a:solidFill>
                <a:latin typeface="Calibri"/>
                <a:cs typeface="Calibri"/>
              </a:rPr>
              <a:t>término</a:t>
            </a:r>
            <a:r>
              <a:rPr sz="1700" b="1" spc="-5" dirty="0">
                <a:solidFill>
                  <a:srgbClr val="1E1C11"/>
                </a:solidFill>
                <a:latin typeface="Calibri"/>
                <a:cs typeface="Calibri"/>
              </a:rPr>
              <a:t> de</a:t>
            </a:r>
            <a:r>
              <a:rPr sz="1700" b="1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700" b="1" spc="5" dirty="0">
                <a:solidFill>
                  <a:srgbClr val="1E1C11"/>
                </a:solidFill>
                <a:latin typeface="Calibri"/>
                <a:cs typeface="Calibri"/>
              </a:rPr>
              <a:t>la</a:t>
            </a:r>
            <a:r>
              <a:rPr sz="1700" b="1" spc="1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700" b="1" spc="-10" dirty="0">
                <a:solidFill>
                  <a:srgbClr val="1E1C11"/>
                </a:solidFill>
                <a:latin typeface="Calibri"/>
                <a:cs typeface="Calibri"/>
              </a:rPr>
              <a:t>explotación</a:t>
            </a:r>
            <a:r>
              <a:rPr sz="1700" b="1" spc="-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700" b="1" dirty="0">
                <a:solidFill>
                  <a:srgbClr val="1E1C11"/>
                </a:solidFill>
                <a:latin typeface="Calibri"/>
                <a:cs typeface="Calibri"/>
              </a:rPr>
              <a:t>o</a:t>
            </a:r>
            <a:r>
              <a:rPr sz="1700" b="1" spc="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700" b="1" spc="-5" dirty="0">
                <a:solidFill>
                  <a:srgbClr val="1E1C11"/>
                </a:solidFill>
                <a:latin typeface="Calibri"/>
                <a:cs typeface="Calibri"/>
              </a:rPr>
              <a:t>concesión,</a:t>
            </a:r>
            <a:r>
              <a:rPr sz="1700" b="1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700" b="1" spc="-5" dirty="0">
                <a:solidFill>
                  <a:srgbClr val="1E1C11"/>
                </a:solidFill>
                <a:latin typeface="Calibri"/>
                <a:cs typeface="Calibri"/>
              </a:rPr>
              <a:t>los </a:t>
            </a:r>
            <a:r>
              <a:rPr sz="1700" b="1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700" b="1" spc="-5" dirty="0">
                <a:solidFill>
                  <a:srgbClr val="1E1C11"/>
                </a:solidFill>
                <a:latin typeface="Calibri"/>
                <a:cs typeface="Calibri"/>
              </a:rPr>
              <a:t>elementos </a:t>
            </a:r>
            <a:r>
              <a:rPr sz="1700" b="1" dirty="0">
                <a:solidFill>
                  <a:srgbClr val="1E1C11"/>
                </a:solidFill>
                <a:latin typeface="Calibri"/>
                <a:cs typeface="Calibri"/>
              </a:rPr>
              <a:t>y </a:t>
            </a:r>
            <a:r>
              <a:rPr sz="1700" b="1" spc="-5" dirty="0">
                <a:solidFill>
                  <a:srgbClr val="1E1C11"/>
                </a:solidFill>
                <a:latin typeface="Calibri"/>
                <a:cs typeface="Calibri"/>
              </a:rPr>
              <a:t>bienes </a:t>
            </a:r>
            <a:r>
              <a:rPr sz="1700" b="1" spc="-10" dirty="0">
                <a:solidFill>
                  <a:srgbClr val="1E1C11"/>
                </a:solidFill>
                <a:latin typeface="Calibri"/>
                <a:cs typeface="Calibri"/>
              </a:rPr>
              <a:t>directamente afectados </a:t>
            </a:r>
            <a:r>
              <a:rPr sz="1700" b="1" dirty="0">
                <a:solidFill>
                  <a:srgbClr val="1E1C11"/>
                </a:solidFill>
                <a:latin typeface="Calibri"/>
                <a:cs typeface="Calibri"/>
              </a:rPr>
              <a:t>a </a:t>
            </a:r>
            <a:r>
              <a:rPr sz="1700" b="1" spc="-15" dirty="0">
                <a:solidFill>
                  <a:srgbClr val="1E1C11"/>
                </a:solidFill>
                <a:latin typeface="Calibri"/>
                <a:cs typeface="Calibri"/>
              </a:rPr>
              <a:t>la </a:t>
            </a:r>
            <a:r>
              <a:rPr sz="1700" b="1" spc="-1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700" b="1" spc="-5" dirty="0">
                <a:solidFill>
                  <a:srgbClr val="1E1C11"/>
                </a:solidFill>
                <a:latin typeface="Calibri"/>
                <a:cs typeface="Calibri"/>
              </a:rPr>
              <a:t>misma</a:t>
            </a:r>
            <a:r>
              <a:rPr sz="1700" b="1" dirty="0">
                <a:solidFill>
                  <a:srgbClr val="1E1C11"/>
                </a:solidFill>
                <a:latin typeface="Calibri"/>
                <a:cs typeface="Calibri"/>
              </a:rPr>
              <a:t> pasen</a:t>
            </a:r>
            <a:r>
              <a:rPr sz="1700" b="1" spc="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700" b="1" dirty="0">
                <a:solidFill>
                  <a:srgbClr val="1E1C11"/>
                </a:solidFill>
                <a:latin typeface="Calibri"/>
                <a:cs typeface="Calibri"/>
              </a:rPr>
              <a:t>a</a:t>
            </a:r>
            <a:r>
              <a:rPr sz="1700" b="1" spc="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700" b="1" dirty="0">
                <a:solidFill>
                  <a:srgbClr val="1E1C11"/>
                </a:solidFill>
                <a:latin typeface="Calibri"/>
                <a:cs typeface="Calibri"/>
              </a:rPr>
              <a:t>ser</a:t>
            </a:r>
            <a:r>
              <a:rPr sz="1700" b="1" spc="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700" b="1" spc="-5" dirty="0">
                <a:solidFill>
                  <a:srgbClr val="1E1C11"/>
                </a:solidFill>
                <a:latin typeface="Calibri"/>
                <a:cs typeface="Calibri"/>
              </a:rPr>
              <a:t>propiedad</a:t>
            </a:r>
            <a:r>
              <a:rPr sz="1700" b="1" dirty="0">
                <a:solidFill>
                  <a:srgbClr val="1E1C11"/>
                </a:solidFill>
                <a:latin typeface="Calibri"/>
                <a:cs typeface="Calibri"/>
              </a:rPr>
              <a:t> de</a:t>
            </a:r>
            <a:r>
              <a:rPr sz="1700" b="1" spc="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700" b="1" dirty="0">
                <a:solidFill>
                  <a:srgbClr val="1E1C11"/>
                </a:solidFill>
                <a:latin typeface="Calibri"/>
                <a:cs typeface="Calibri"/>
              </a:rPr>
              <a:t>la</a:t>
            </a:r>
            <a:r>
              <a:rPr sz="1700" b="1" spc="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700" b="1" spc="-5" dirty="0">
                <a:solidFill>
                  <a:srgbClr val="1E1C11"/>
                </a:solidFill>
                <a:latin typeface="Calibri"/>
                <a:cs typeface="Calibri"/>
              </a:rPr>
              <a:t>entidad </a:t>
            </a:r>
            <a:r>
              <a:rPr sz="1700" b="1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700" b="1" spc="-15" dirty="0">
                <a:solidFill>
                  <a:srgbClr val="1E1C11"/>
                </a:solidFill>
                <a:latin typeface="Calibri"/>
                <a:cs typeface="Calibri"/>
              </a:rPr>
              <a:t>contratante, </a:t>
            </a:r>
            <a:r>
              <a:rPr sz="1700" b="1" dirty="0">
                <a:solidFill>
                  <a:srgbClr val="1E1C11"/>
                </a:solidFill>
                <a:latin typeface="Calibri"/>
                <a:cs typeface="Calibri"/>
              </a:rPr>
              <a:t>sin </a:t>
            </a:r>
            <a:r>
              <a:rPr sz="1700" b="1" spc="-5" dirty="0">
                <a:solidFill>
                  <a:srgbClr val="1E1C11"/>
                </a:solidFill>
                <a:latin typeface="Calibri"/>
                <a:cs typeface="Calibri"/>
              </a:rPr>
              <a:t>que por ello </a:t>
            </a:r>
            <a:r>
              <a:rPr sz="1700" b="1" spc="-15" dirty="0">
                <a:solidFill>
                  <a:srgbClr val="1E1C11"/>
                </a:solidFill>
                <a:latin typeface="Calibri"/>
                <a:cs typeface="Calibri"/>
              </a:rPr>
              <a:t>ésta </a:t>
            </a:r>
            <a:r>
              <a:rPr sz="1700" b="1" spc="-5" dirty="0">
                <a:solidFill>
                  <a:srgbClr val="1E1C11"/>
                </a:solidFill>
                <a:latin typeface="Calibri"/>
                <a:cs typeface="Calibri"/>
              </a:rPr>
              <a:t>deba </a:t>
            </a:r>
            <a:r>
              <a:rPr sz="1700" b="1" spc="-10" dirty="0">
                <a:solidFill>
                  <a:srgbClr val="1E1C11"/>
                </a:solidFill>
                <a:latin typeface="Calibri"/>
                <a:cs typeface="Calibri"/>
              </a:rPr>
              <a:t>efectuar </a:t>
            </a:r>
            <a:r>
              <a:rPr sz="1700" b="1" spc="-5" dirty="0">
                <a:solidFill>
                  <a:srgbClr val="1E1C11"/>
                </a:solidFill>
                <a:latin typeface="Calibri"/>
                <a:cs typeface="Calibri"/>
              </a:rPr>
              <a:t> compensación</a:t>
            </a:r>
            <a:r>
              <a:rPr sz="1700" b="1" spc="-1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700" b="1" spc="-5" dirty="0">
                <a:solidFill>
                  <a:srgbClr val="1E1C11"/>
                </a:solidFill>
                <a:latin typeface="Calibri"/>
                <a:cs typeface="Calibri"/>
              </a:rPr>
              <a:t>alguna.</a:t>
            </a:r>
            <a:endParaRPr sz="1700">
              <a:latin typeface="Calibri"/>
              <a:cs typeface="Calibr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776984" y="3543300"/>
            <a:ext cx="1604010" cy="2791206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2119072" y="4777232"/>
            <a:ext cx="92265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b="1" spc="-5" dirty="0">
                <a:solidFill>
                  <a:srgbClr val="1E1C11"/>
                </a:solidFill>
                <a:latin typeface="Calibri"/>
                <a:cs typeface="Calibri"/>
              </a:rPr>
              <a:t>REVERSIÓN: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876927" y="513060"/>
            <a:ext cx="3902710" cy="1120178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984885" marR="5080" indent="-972819">
              <a:lnSpc>
                <a:spcPct val="100000"/>
              </a:lnSpc>
              <a:spcBef>
                <a:spcPts val="95"/>
              </a:spcBef>
            </a:pPr>
            <a:r>
              <a:rPr sz="3600" b="1" spc="-10" dirty="0">
                <a:solidFill>
                  <a:srgbClr val="FF0000"/>
                </a:solidFill>
              </a:rPr>
              <a:t>¿QUÉ</a:t>
            </a:r>
            <a:r>
              <a:rPr sz="3600" b="1" spc="-30" dirty="0">
                <a:solidFill>
                  <a:srgbClr val="FF0000"/>
                </a:solidFill>
              </a:rPr>
              <a:t> </a:t>
            </a:r>
            <a:r>
              <a:rPr sz="3600" b="1" spc="-35" dirty="0">
                <a:solidFill>
                  <a:srgbClr val="FF0000"/>
                </a:solidFill>
              </a:rPr>
              <a:t>CONTRATOS</a:t>
            </a:r>
            <a:r>
              <a:rPr sz="3600" b="1" spc="5" dirty="0">
                <a:solidFill>
                  <a:srgbClr val="FF0000"/>
                </a:solidFill>
              </a:rPr>
              <a:t> </a:t>
            </a:r>
            <a:r>
              <a:rPr sz="3600" b="1" spc="-5" dirty="0">
                <a:solidFill>
                  <a:srgbClr val="FF0000"/>
                </a:solidFill>
              </a:rPr>
              <a:t>SE </a:t>
            </a:r>
            <a:r>
              <a:rPr sz="3600" b="1" spc="-760" dirty="0">
                <a:solidFill>
                  <a:srgbClr val="FF0000"/>
                </a:solidFill>
              </a:rPr>
              <a:t> </a:t>
            </a:r>
            <a:r>
              <a:rPr sz="3600" b="1" spc="-5" dirty="0">
                <a:solidFill>
                  <a:srgbClr val="FF0000"/>
                </a:solidFill>
              </a:rPr>
              <a:t>LIQUIDAN?</a:t>
            </a:r>
            <a:endParaRPr sz="3600" b="1" dirty="0"/>
          </a:p>
        </p:txBody>
      </p:sp>
      <p:sp>
        <p:nvSpPr>
          <p:cNvPr id="3" name="object 3"/>
          <p:cNvSpPr txBox="1"/>
          <p:nvPr/>
        </p:nvSpPr>
        <p:spPr>
          <a:xfrm>
            <a:off x="4494402" y="1914271"/>
            <a:ext cx="4668520" cy="42932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spcBef>
                <a:spcPts val="95"/>
              </a:spcBef>
            </a:pPr>
            <a:r>
              <a:rPr sz="2800" spc="-10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conformidad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con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lo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 establecido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en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el artículo </a:t>
            </a:r>
            <a:r>
              <a:rPr sz="2800" spc="-15" dirty="0">
                <a:solidFill>
                  <a:srgbClr val="1E1C11"/>
                </a:solidFill>
                <a:latin typeface="Arial MT"/>
                <a:cs typeface="Arial MT"/>
              </a:rPr>
              <a:t>60 </a:t>
            </a:r>
            <a:r>
              <a:rPr sz="2800" spc="-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la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Ley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80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1993,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spc="-15" dirty="0">
                <a:solidFill>
                  <a:srgbClr val="1E1C11"/>
                </a:solidFill>
                <a:latin typeface="Arial MT"/>
                <a:cs typeface="Arial MT"/>
              </a:rPr>
              <a:t>se </a:t>
            </a:r>
            <a:r>
              <a:rPr sz="2800" spc="-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deben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liquidar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aquellos 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contratos cuya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ejecución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se 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prolonga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en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el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tiempo,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 que </a:t>
            </a:r>
            <a:r>
              <a:rPr sz="2800" spc="-76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exigen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 una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verificación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de 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pagos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y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saldos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por </a:t>
            </a:r>
            <a:r>
              <a:rPr sz="2800" spc="-30" dirty="0">
                <a:solidFill>
                  <a:srgbClr val="1E1C11"/>
                </a:solidFill>
                <a:latin typeface="Arial MT"/>
                <a:cs typeface="Arial MT"/>
              </a:rPr>
              <a:t>pagar,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o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 aquellos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que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por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 diferentes </a:t>
            </a:r>
            <a:r>
              <a:rPr sz="2800" spc="-76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circunstancias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lo</a:t>
            </a:r>
            <a:r>
              <a:rPr sz="2800" spc="-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requieran.</a:t>
            </a:r>
            <a:endParaRPr sz="2800">
              <a:latin typeface="Arial MT"/>
              <a:cs typeface="Arial M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52244" y="1941576"/>
            <a:ext cx="2089404" cy="2531364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56840" y="927354"/>
            <a:ext cx="524129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  <a:tabLst>
                <a:tab pos="1475740" algn="l"/>
                <a:tab pos="2263775" algn="l"/>
                <a:tab pos="4539615" algn="l"/>
                <a:tab pos="4951095" algn="l"/>
              </a:tabLst>
            </a:pP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Cua</a:t>
            </a:r>
            <a:r>
              <a:rPr sz="2800" spc="15" dirty="0">
                <a:solidFill>
                  <a:srgbClr val="1E1C11"/>
                </a:solidFill>
                <a:latin typeface="Arial MT"/>
                <a:cs typeface="Arial MT"/>
              </a:rPr>
              <a:t>n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do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	co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n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	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p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o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s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t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e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r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i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o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r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i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d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ad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	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a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	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la</a:t>
            </a:r>
            <a:endParaRPr sz="28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256841" y="1353769"/>
            <a:ext cx="1806575" cy="17329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spcBef>
                <a:spcPts val="95"/>
              </a:spcBef>
            </a:pP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liquidación </a:t>
            </a:r>
            <a:r>
              <a:rPr sz="2800" spc="-77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presenten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e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n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c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u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e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n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tr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e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n 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garantías</a:t>
            </a:r>
            <a:endParaRPr sz="2800">
              <a:latin typeface="Arial MT"/>
              <a:cs typeface="Arial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095114" y="2207767"/>
            <a:ext cx="2016760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210185">
              <a:spcBef>
                <a:spcPts val="95"/>
              </a:spcBef>
            </a:pP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am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p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a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r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a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d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o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s 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constituidas</a:t>
            </a:r>
            <a:endParaRPr sz="2800">
              <a:latin typeface="Arial MT"/>
              <a:cs typeface="Arial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345052" y="1353769"/>
            <a:ext cx="3154045" cy="17329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60960" algn="r">
              <a:spcBef>
                <a:spcPts val="95"/>
              </a:spcBef>
              <a:tabLst>
                <a:tab pos="1014094" algn="l"/>
                <a:tab pos="1664335" algn="l"/>
                <a:tab pos="2762250" algn="l"/>
              </a:tabLst>
            </a:pP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del	c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o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nt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r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ato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	</a:t>
            </a:r>
            <a:r>
              <a:rPr sz="2800" spc="-77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se 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hecho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s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	qu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e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	se</a:t>
            </a:r>
            <a:endParaRPr sz="2800">
              <a:latin typeface="Arial MT"/>
              <a:cs typeface="Arial MT"/>
            </a:endParaRPr>
          </a:p>
          <a:p>
            <a:pPr marR="7620" algn="r">
              <a:spcBef>
                <a:spcPts val="5"/>
              </a:spcBef>
              <a:tabLst>
                <a:tab pos="661670" algn="l"/>
              </a:tabLst>
            </a:pP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en	las</a:t>
            </a:r>
            <a:endParaRPr sz="2800">
              <a:latin typeface="Arial MT"/>
              <a:cs typeface="Arial MT"/>
            </a:endParaRPr>
          </a:p>
          <a:p>
            <a:pPr marR="5080" algn="r">
              <a:tabLst>
                <a:tab pos="867410" algn="l"/>
              </a:tabLst>
            </a:pP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por	el</a:t>
            </a:r>
            <a:endParaRPr sz="280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256841" y="3061461"/>
            <a:ext cx="5240655" cy="25857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spcBef>
                <a:spcPts val="95"/>
              </a:spcBef>
              <a:tabLst>
                <a:tab pos="2204085" algn="l"/>
                <a:tab pos="3821429" algn="l"/>
                <a:tab pos="4772660" algn="l"/>
              </a:tabLst>
            </a:pP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contratista</a:t>
            </a:r>
            <a:r>
              <a:rPr sz="2800" spc="75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y</a:t>
            </a:r>
            <a:r>
              <a:rPr sz="2800" spc="75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que</a:t>
            </a:r>
            <a:r>
              <a:rPr sz="2800" spc="75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le</a:t>
            </a:r>
            <a:r>
              <a:rPr sz="2800" spc="74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causen</a:t>
            </a:r>
            <a:r>
              <a:rPr sz="2800" spc="75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un </a:t>
            </a:r>
            <a:r>
              <a:rPr sz="2800" spc="-76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perjuicio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a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la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Entidad,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ésta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deberá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	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ad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e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la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n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tar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		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las  c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o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r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r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e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s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p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o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n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d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i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e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nt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e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s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	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acc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i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o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n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es  previstas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en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la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ley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 para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cada 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caso.</a:t>
            </a:r>
            <a:endParaRPr sz="2800">
              <a:latin typeface="Arial MT"/>
              <a:cs typeface="Arial MT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25740" y="1495045"/>
            <a:ext cx="2619756" cy="2612135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924914" y="452374"/>
            <a:ext cx="7386955" cy="4460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4010" marR="349250" indent="1016000">
              <a:spcBef>
                <a:spcPts val="100"/>
              </a:spcBef>
            </a:pPr>
            <a:r>
              <a:rPr sz="2400" b="1" dirty="0">
                <a:solidFill>
                  <a:srgbClr val="FF0000"/>
                </a:solidFill>
                <a:latin typeface="Arial"/>
                <a:cs typeface="Arial"/>
              </a:rPr>
              <a:t>¿QUÉ</a:t>
            </a:r>
            <a:r>
              <a:rPr sz="2400" b="1" spc="7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spc="-50" dirty="0">
                <a:solidFill>
                  <a:srgbClr val="FF0000"/>
                </a:solidFill>
                <a:latin typeface="Arial"/>
                <a:cs typeface="Arial"/>
              </a:rPr>
              <a:t>PASA</a:t>
            </a:r>
            <a:r>
              <a:rPr sz="2400" b="1" spc="2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0000"/>
                </a:solidFill>
                <a:latin typeface="Arial"/>
                <a:cs typeface="Arial"/>
              </a:rPr>
              <a:t>CON</a:t>
            </a:r>
            <a:r>
              <a:rPr sz="2400" b="1" spc="9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0000"/>
                </a:solidFill>
                <a:latin typeface="Arial"/>
                <a:cs typeface="Arial"/>
              </a:rPr>
              <a:t>LA</a:t>
            </a:r>
            <a:r>
              <a:rPr sz="2400" b="1" spc="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GARANTÍA </a:t>
            </a:r>
            <a:r>
              <a:rPr sz="24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ÚNICA</a:t>
            </a:r>
            <a:r>
              <a:rPr sz="2400" b="1" spc="-8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EN</a:t>
            </a:r>
            <a:r>
              <a:rPr sz="2400" b="1" spc="-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0000"/>
                </a:solidFill>
                <a:latin typeface="Arial"/>
                <a:cs typeface="Arial"/>
              </a:rPr>
              <a:t>LA</a:t>
            </a:r>
            <a:r>
              <a:rPr sz="2400" b="1" spc="-9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LIQUIDACIÓN</a:t>
            </a:r>
            <a:r>
              <a:rPr sz="24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DEL</a:t>
            </a:r>
            <a:r>
              <a:rPr sz="2400" b="1" spc="-5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spc="-30" dirty="0">
                <a:solidFill>
                  <a:srgbClr val="FF0000"/>
                </a:solidFill>
                <a:latin typeface="Arial"/>
                <a:cs typeface="Arial"/>
              </a:rPr>
              <a:t>CONTRATO?</a:t>
            </a:r>
            <a:endParaRPr sz="2400">
              <a:latin typeface="Arial"/>
              <a:cs typeface="Arial"/>
            </a:endParaRPr>
          </a:p>
          <a:p>
            <a:pPr>
              <a:spcBef>
                <a:spcPts val="5"/>
              </a:spcBef>
            </a:pPr>
            <a:endParaRPr sz="2500">
              <a:latin typeface="Arial"/>
              <a:cs typeface="Arial"/>
            </a:endParaRPr>
          </a:p>
          <a:p>
            <a:pPr marL="12700" marR="5080" algn="just"/>
            <a:r>
              <a:rPr sz="2400" spc="-50" dirty="0">
                <a:solidFill>
                  <a:srgbClr val="1E1C11"/>
                </a:solidFill>
                <a:latin typeface="Arial MT"/>
                <a:cs typeface="Arial MT"/>
              </a:rPr>
              <a:t>PARA</a:t>
            </a:r>
            <a:r>
              <a:rPr sz="2400" spc="-4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LA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LIQUIDACIÓN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SE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EXIGIRÁ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10" dirty="0">
                <a:solidFill>
                  <a:srgbClr val="1E1C11"/>
                </a:solidFill>
                <a:latin typeface="Arial MT"/>
                <a:cs typeface="Arial MT"/>
              </a:rPr>
              <a:t>AL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35" dirty="0">
                <a:solidFill>
                  <a:srgbClr val="1E1C11"/>
                </a:solidFill>
                <a:latin typeface="Arial MT"/>
                <a:cs typeface="Arial MT"/>
              </a:rPr>
              <a:t>CONTRATISTA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LA EXTENSIÓN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O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AMPLIACIÓN, </a:t>
            </a:r>
            <a:r>
              <a:rPr sz="2400" spc="-15" dirty="0">
                <a:solidFill>
                  <a:srgbClr val="1E1C11"/>
                </a:solidFill>
                <a:latin typeface="Arial MT"/>
                <a:cs typeface="Arial MT"/>
              </a:rPr>
              <a:t>SI </a:t>
            </a:r>
            <a:r>
              <a:rPr sz="2400" spc="-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ES EL CASO, DE LA GARANTÍA DEL </a:t>
            </a:r>
            <a:r>
              <a:rPr sz="2400" spc="-35" dirty="0">
                <a:solidFill>
                  <a:srgbClr val="1E1C11"/>
                </a:solidFill>
                <a:latin typeface="Arial MT"/>
                <a:cs typeface="Arial MT"/>
              </a:rPr>
              <a:t>CONTRATO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A </a:t>
            </a:r>
            <a:r>
              <a:rPr sz="24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LA </a:t>
            </a:r>
            <a:r>
              <a:rPr sz="2400" spc="-20" dirty="0">
                <a:solidFill>
                  <a:srgbClr val="1E1C11"/>
                </a:solidFill>
                <a:latin typeface="Arial MT"/>
                <a:cs typeface="Arial MT"/>
              </a:rPr>
              <a:t>ESTABILIDAD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DE LA OBRA,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A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LA CALIDAD DEL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BIEN</a:t>
            </a:r>
            <a:r>
              <a:rPr sz="24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O</a:t>
            </a:r>
            <a:r>
              <a:rPr sz="24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10" dirty="0">
                <a:solidFill>
                  <a:srgbClr val="1E1C11"/>
                </a:solidFill>
                <a:latin typeface="Arial MT"/>
                <a:cs typeface="Arial MT"/>
              </a:rPr>
              <a:t>SERVICIO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 SUMINISTRADO,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A</a:t>
            </a:r>
            <a:r>
              <a:rPr sz="24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10" dirty="0">
                <a:solidFill>
                  <a:srgbClr val="1E1C11"/>
                </a:solidFill>
                <a:latin typeface="Arial MT"/>
                <a:cs typeface="Arial MT"/>
              </a:rPr>
              <a:t>LA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 PROVISIÓN DE </a:t>
            </a:r>
            <a:r>
              <a:rPr sz="2400" spc="-10" dirty="0">
                <a:solidFill>
                  <a:srgbClr val="1E1C11"/>
                </a:solidFill>
                <a:latin typeface="Arial MT"/>
                <a:cs typeface="Arial MT"/>
              </a:rPr>
              <a:t>REPUESTOS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Y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ACCESORIOS, </a:t>
            </a:r>
            <a:r>
              <a:rPr sz="2400" spc="-25" dirty="0">
                <a:solidFill>
                  <a:srgbClr val="1E1C11"/>
                </a:solidFill>
                <a:latin typeface="Arial MT"/>
                <a:cs typeface="Arial MT"/>
              </a:rPr>
              <a:t>AL </a:t>
            </a:r>
            <a:r>
              <a:rPr sz="2400" spc="-2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0" dirty="0">
                <a:solidFill>
                  <a:srgbClr val="1E1C11"/>
                </a:solidFill>
                <a:latin typeface="Arial MT"/>
                <a:cs typeface="Arial MT"/>
              </a:rPr>
              <a:t>PAGO</a:t>
            </a:r>
            <a:r>
              <a:rPr sz="2400" spc="-4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SALARIOS,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20" dirty="0">
                <a:solidFill>
                  <a:srgbClr val="1E1C11"/>
                </a:solidFill>
                <a:latin typeface="Arial MT"/>
                <a:cs typeface="Arial MT"/>
              </a:rPr>
              <a:t>PRESTACIONES</a:t>
            </a:r>
            <a:r>
              <a:rPr sz="2400" spc="-1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E </a:t>
            </a:r>
            <a:r>
              <a:rPr sz="24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INDEMNIZACIONES,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A</a:t>
            </a:r>
            <a:r>
              <a:rPr sz="24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LA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RESPONSABILIDAD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CIVIL</a:t>
            </a:r>
            <a:r>
              <a:rPr sz="2400" spc="46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160" dirty="0">
                <a:solidFill>
                  <a:srgbClr val="1E1C11"/>
                </a:solidFill>
                <a:latin typeface="Arial MT"/>
                <a:cs typeface="Arial MT"/>
              </a:rPr>
              <a:t>Y,</a:t>
            </a:r>
            <a:r>
              <a:rPr sz="2400" spc="-13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EN</a:t>
            </a:r>
            <a:r>
              <a:rPr sz="2400" spc="55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GENERAL</a:t>
            </a:r>
            <a:r>
              <a:rPr sz="2400" spc="49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0" dirty="0">
                <a:solidFill>
                  <a:srgbClr val="1E1C11"/>
                </a:solidFill>
                <a:latin typeface="Arial MT"/>
                <a:cs typeface="Arial MT"/>
              </a:rPr>
              <a:t>PARA</a:t>
            </a:r>
            <a:r>
              <a:rPr sz="2400" spc="53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65" dirty="0">
                <a:solidFill>
                  <a:srgbClr val="1E1C11"/>
                </a:solidFill>
                <a:latin typeface="Arial MT"/>
                <a:cs typeface="Arial MT"/>
              </a:rPr>
              <a:t>AVALAR</a:t>
            </a:r>
            <a:r>
              <a:rPr sz="2400" spc="9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LAS</a:t>
            </a:r>
            <a:endParaRPr sz="2400">
              <a:latin typeface="Arial MT"/>
              <a:cs typeface="Arial MT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905864" y="4884083"/>
          <a:ext cx="7415529" cy="107229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327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90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407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037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093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53139">
                <a:tc>
                  <a:txBody>
                    <a:bodyPr/>
                    <a:lstStyle/>
                    <a:p>
                      <a:pPr marL="31750">
                        <a:lnSpc>
                          <a:spcPts val="2655"/>
                        </a:lnSpc>
                      </a:pPr>
                      <a:r>
                        <a:rPr sz="2400" spc="-5" dirty="0">
                          <a:solidFill>
                            <a:srgbClr val="1E1C11"/>
                          </a:solidFill>
                          <a:latin typeface="Arial MT"/>
                          <a:cs typeface="Arial MT"/>
                        </a:rPr>
                        <a:t>OBLIGACIONES</a:t>
                      </a:r>
                      <a:endParaRPr sz="24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9375">
                        <a:lnSpc>
                          <a:spcPts val="2655"/>
                        </a:lnSpc>
                      </a:pPr>
                      <a:r>
                        <a:rPr sz="2400" spc="-5" dirty="0">
                          <a:solidFill>
                            <a:srgbClr val="1E1C11"/>
                          </a:solidFill>
                          <a:latin typeface="Arial MT"/>
                          <a:cs typeface="Arial MT"/>
                        </a:rPr>
                        <a:t>QUE</a:t>
                      </a:r>
                      <a:endParaRPr sz="24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89230">
                        <a:lnSpc>
                          <a:spcPts val="2655"/>
                        </a:lnSpc>
                      </a:pPr>
                      <a:r>
                        <a:rPr sz="2400" dirty="0">
                          <a:solidFill>
                            <a:srgbClr val="1E1C11"/>
                          </a:solidFill>
                          <a:latin typeface="Arial MT"/>
                          <a:cs typeface="Arial MT"/>
                        </a:rPr>
                        <a:t>DEBA</a:t>
                      </a:r>
                      <a:endParaRPr sz="24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82880" algn="r">
                        <a:lnSpc>
                          <a:spcPts val="2655"/>
                        </a:lnSpc>
                      </a:pPr>
                      <a:r>
                        <a:rPr sz="2400" spc="-5" dirty="0">
                          <a:solidFill>
                            <a:srgbClr val="1E1C11"/>
                          </a:solidFill>
                          <a:latin typeface="Arial MT"/>
                          <a:cs typeface="Arial MT"/>
                        </a:rPr>
                        <a:t>CUMPLIR</a:t>
                      </a:r>
                      <a:endParaRPr sz="24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3655" algn="r">
                        <a:lnSpc>
                          <a:spcPts val="2655"/>
                        </a:lnSpc>
                      </a:pPr>
                      <a:r>
                        <a:rPr sz="2400" spc="-5" dirty="0">
                          <a:solidFill>
                            <a:srgbClr val="1E1C11"/>
                          </a:solidFill>
                          <a:latin typeface="Arial MT"/>
                          <a:cs typeface="Arial MT"/>
                        </a:rPr>
                        <a:t>CON</a:t>
                      </a:r>
                      <a:endParaRPr sz="24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31750">
                        <a:lnSpc>
                          <a:spcPts val="2750"/>
                        </a:lnSpc>
                      </a:pPr>
                      <a:r>
                        <a:rPr sz="2400" spc="-5" dirty="0">
                          <a:solidFill>
                            <a:srgbClr val="1E1C11"/>
                          </a:solidFill>
                          <a:latin typeface="Arial MT"/>
                          <a:cs typeface="Arial MT"/>
                        </a:rPr>
                        <a:t>POSTERIORIDAD</a:t>
                      </a:r>
                      <a:endParaRPr sz="24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29895">
                        <a:lnSpc>
                          <a:spcPts val="2750"/>
                        </a:lnSpc>
                      </a:pPr>
                      <a:r>
                        <a:rPr sz="2400" dirty="0">
                          <a:solidFill>
                            <a:srgbClr val="1E1C11"/>
                          </a:solidFill>
                          <a:latin typeface="Arial MT"/>
                          <a:cs typeface="Arial MT"/>
                        </a:rPr>
                        <a:t>A</a:t>
                      </a:r>
                      <a:endParaRPr sz="24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96850">
                        <a:lnSpc>
                          <a:spcPts val="2750"/>
                        </a:lnSpc>
                      </a:pPr>
                      <a:r>
                        <a:rPr sz="2400" spc="-10" dirty="0">
                          <a:solidFill>
                            <a:srgbClr val="1E1C11"/>
                          </a:solidFill>
                          <a:latin typeface="Arial MT"/>
                          <a:cs typeface="Arial MT"/>
                        </a:rPr>
                        <a:t>LA</a:t>
                      </a:r>
                      <a:endParaRPr sz="24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16535" algn="r">
                        <a:lnSpc>
                          <a:spcPts val="2750"/>
                        </a:lnSpc>
                      </a:pPr>
                      <a:r>
                        <a:rPr sz="2400" spc="-5" dirty="0">
                          <a:solidFill>
                            <a:srgbClr val="1E1C11"/>
                          </a:solidFill>
                          <a:latin typeface="Arial MT"/>
                          <a:cs typeface="Arial MT"/>
                        </a:rPr>
                        <a:t>EXTINCIÓN</a:t>
                      </a:r>
                      <a:endParaRPr sz="24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2750"/>
                        </a:lnSpc>
                      </a:pPr>
                      <a:r>
                        <a:rPr sz="2400" spc="-5" dirty="0">
                          <a:solidFill>
                            <a:srgbClr val="1E1C11"/>
                          </a:solidFill>
                          <a:latin typeface="Arial MT"/>
                          <a:cs typeface="Arial MT"/>
                        </a:rPr>
                        <a:t>DEL</a:t>
                      </a:r>
                      <a:endParaRPr sz="24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3266">
                <a:tc>
                  <a:txBody>
                    <a:bodyPr/>
                    <a:lstStyle/>
                    <a:p>
                      <a:pPr marL="31750">
                        <a:lnSpc>
                          <a:spcPts val="2680"/>
                        </a:lnSpc>
                      </a:pPr>
                      <a:r>
                        <a:rPr sz="2400" spc="-30" dirty="0">
                          <a:solidFill>
                            <a:srgbClr val="1E1C11"/>
                          </a:solidFill>
                          <a:latin typeface="Arial MT"/>
                          <a:cs typeface="Arial MT"/>
                        </a:rPr>
                        <a:t>CONTRATO.</a:t>
                      </a:r>
                      <a:endParaRPr sz="240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38932" y="672211"/>
            <a:ext cx="5888990" cy="635000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solidFill>
                  <a:srgbClr val="FF0000"/>
                </a:solidFill>
              </a:rPr>
              <a:t>TIPOS</a:t>
            </a:r>
            <a:r>
              <a:rPr sz="4000" spc="-40" dirty="0">
                <a:solidFill>
                  <a:srgbClr val="FF0000"/>
                </a:solidFill>
              </a:rPr>
              <a:t> </a:t>
            </a:r>
            <a:r>
              <a:rPr sz="4000" spc="-5" dirty="0">
                <a:solidFill>
                  <a:srgbClr val="FF0000"/>
                </a:solidFill>
              </a:rPr>
              <a:t>DE</a:t>
            </a:r>
            <a:r>
              <a:rPr sz="4000" spc="-40" dirty="0">
                <a:solidFill>
                  <a:srgbClr val="FF0000"/>
                </a:solidFill>
              </a:rPr>
              <a:t> </a:t>
            </a:r>
            <a:r>
              <a:rPr sz="4000" spc="-5" dirty="0">
                <a:solidFill>
                  <a:srgbClr val="FF0000"/>
                </a:solidFill>
              </a:rPr>
              <a:t>LIQUIDACIÓN</a:t>
            </a:r>
            <a:endParaRPr sz="40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27961" y="1751076"/>
            <a:ext cx="5642609" cy="4155186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76017" y="1796035"/>
            <a:ext cx="7335520" cy="3683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3845">
              <a:spcBef>
                <a:spcPts val="100"/>
              </a:spcBef>
            </a:pPr>
            <a:r>
              <a:rPr sz="2400" b="1" spc="-10" dirty="0">
                <a:solidFill>
                  <a:srgbClr val="FF0000"/>
                </a:solidFill>
                <a:latin typeface="Calibri"/>
                <a:cs typeface="Calibri"/>
              </a:rPr>
              <a:t>LIQUIDACIÓN</a:t>
            </a:r>
            <a:r>
              <a:rPr sz="2400" b="1" spc="-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Calibri"/>
                <a:cs typeface="Calibri"/>
              </a:rPr>
              <a:t>POR</a:t>
            </a:r>
            <a:r>
              <a:rPr sz="2400" b="1" spc="-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Calibri"/>
                <a:cs typeface="Calibri"/>
              </a:rPr>
              <a:t>MUTUO</a:t>
            </a:r>
            <a:r>
              <a:rPr sz="2400" b="1" spc="-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Calibri"/>
                <a:cs typeface="Calibri"/>
              </a:rPr>
              <a:t>ACUERDO</a:t>
            </a:r>
            <a:r>
              <a:rPr sz="2400" b="1" spc="-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Calibri"/>
                <a:cs typeface="Calibri"/>
              </a:rPr>
              <a:t>DE</a:t>
            </a:r>
            <a:r>
              <a:rPr sz="2400" b="1" spc="-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0000"/>
                </a:solidFill>
                <a:latin typeface="Calibri"/>
                <a:cs typeface="Calibri"/>
              </a:rPr>
              <a:t>LAS</a:t>
            </a:r>
            <a:r>
              <a:rPr sz="2400" b="1" spc="-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b="1" spc="-35" dirty="0">
                <a:solidFill>
                  <a:srgbClr val="FF0000"/>
                </a:solidFill>
                <a:latin typeface="Calibri"/>
                <a:cs typeface="Calibri"/>
              </a:rPr>
              <a:t>PARTES:</a:t>
            </a:r>
            <a:endParaRPr sz="2400">
              <a:latin typeface="Calibri"/>
              <a:cs typeface="Calibri"/>
            </a:endParaRPr>
          </a:p>
          <a:p>
            <a:pPr marL="12700" marR="5080" algn="just"/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Liquidación</a:t>
            </a:r>
            <a:r>
              <a:rPr sz="2400" spc="11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del</a:t>
            </a:r>
            <a:r>
              <a:rPr sz="2400" spc="11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20" dirty="0">
                <a:solidFill>
                  <a:srgbClr val="1E1C11"/>
                </a:solidFill>
                <a:latin typeface="Calibri"/>
                <a:cs typeface="Calibri"/>
              </a:rPr>
              <a:t>contrato</a:t>
            </a:r>
            <a:r>
              <a:rPr sz="2400" spc="8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que</a:t>
            </a:r>
            <a:r>
              <a:rPr sz="2400" spc="11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se</a:t>
            </a:r>
            <a:r>
              <a:rPr sz="2400" spc="10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15" dirty="0">
                <a:solidFill>
                  <a:srgbClr val="1E1C11"/>
                </a:solidFill>
                <a:latin typeface="Calibri"/>
                <a:cs typeface="Calibri"/>
              </a:rPr>
              <a:t>efectúa</a:t>
            </a:r>
            <a:r>
              <a:rPr sz="2400" spc="11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de</a:t>
            </a:r>
            <a:r>
              <a:rPr sz="2400" spc="10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15" dirty="0">
                <a:solidFill>
                  <a:srgbClr val="1E1C11"/>
                </a:solidFill>
                <a:latin typeface="Calibri"/>
                <a:cs typeface="Calibri"/>
              </a:rPr>
              <a:t>forma</a:t>
            </a:r>
            <a:r>
              <a:rPr sz="2400" spc="11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15" dirty="0">
                <a:solidFill>
                  <a:srgbClr val="1E1C11"/>
                </a:solidFill>
                <a:latin typeface="Calibri"/>
                <a:cs typeface="Calibri"/>
              </a:rPr>
              <a:t>conjunta </a:t>
            </a:r>
            <a:r>
              <a:rPr sz="2400" spc="-53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y 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por 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mutuo 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acuerdo de 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las 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partes. Debe </a:t>
            </a:r>
            <a:r>
              <a:rPr sz="2400" spc="-15" dirty="0">
                <a:solidFill>
                  <a:srgbClr val="1E1C11"/>
                </a:solidFill>
                <a:latin typeface="Calibri"/>
                <a:cs typeface="Calibri"/>
              </a:rPr>
              <a:t>llevarse 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a 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cabo </a:t>
            </a:r>
            <a:r>
              <a:rPr sz="2400" spc="5" dirty="0">
                <a:solidFill>
                  <a:srgbClr val="1E1C11"/>
                </a:solidFill>
                <a:latin typeface="Calibri"/>
                <a:cs typeface="Calibri"/>
              </a:rPr>
              <a:t>en </a:t>
            </a:r>
            <a:r>
              <a:rPr sz="2400" spc="-53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el</a:t>
            </a:r>
            <a:r>
              <a:rPr sz="2400" spc="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término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1E1C11"/>
                </a:solidFill>
                <a:latin typeface="Calibri"/>
                <a:cs typeface="Calibri"/>
              </a:rPr>
              <a:t>pactado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15" dirty="0">
                <a:solidFill>
                  <a:srgbClr val="1E1C11"/>
                </a:solidFill>
                <a:latin typeface="Calibri"/>
                <a:cs typeface="Calibri"/>
              </a:rPr>
              <a:t>dentro</a:t>
            </a:r>
            <a:r>
              <a:rPr sz="2400" spc="-1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del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20" dirty="0">
                <a:solidFill>
                  <a:srgbClr val="1E1C11"/>
                </a:solidFill>
                <a:latin typeface="Calibri"/>
                <a:cs typeface="Calibri"/>
              </a:rPr>
              <a:t>contrato</a:t>
            </a:r>
            <a:r>
              <a:rPr sz="2400" spc="-1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o</a:t>
            </a:r>
            <a:r>
              <a:rPr sz="2400" spc="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1E1C11"/>
                </a:solidFill>
                <a:latin typeface="Calibri"/>
                <a:cs typeface="Calibri"/>
              </a:rPr>
              <a:t>pliego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15" dirty="0">
                <a:solidFill>
                  <a:srgbClr val="1E1C11"/>
                </a:solidFill>
                <a:latin typeface="Calibri"/>
                <a:cs typeface="Calibri"/>
              </a:rPr>
              <a:t>de </a:t>
            </a:r>
            <a:r>
              <a:rPr sz="2400" spc="-10" dirty="0">
                <a:solidFill>
                  <a:srgbClr val="1E1C11"/>
                </a:solidFill>
                <a:latin typeface="Calibri"/>
                <a:cs typeface="Calibri"/>
              </a:rPr>
              <a:t> condiciones 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de 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la </a:t>
            </a:r>
            <a:r>
              <a:rPr sz="2400" spc="-10" dirty="0">
                <a:solidFill>
                  <a:srgbClr val="1E1C11"/>
                </a:solidFill>
                <a:latin typeface="Calibri"/>
                <a:cs typeface="Calibri"/>
              </a:rPr>
              <a:t>respectiva </a:t>
            </a:r>
            <a:r>
              <a:rPr sz="2400" spc="-15" dirty="0">
                <a:solidFill>
                  <a:srgbClr val="1E1C11"/>
                </a:solidFill>
                <a:latin typeface="Calibri"/>
                <a:cs typeface="Calibri"/>
              </a:rPr>
              <a:t>convocatoria </a:t>
            </a:r>
            <a:r>
              <a:rPr sz="2400" spc="-30" dirty="0">
                <a:solidFill>
                  <a:srgbClr val="1E1C11"/>
                </a:solidFill>
                <a:latin typeface="Calibri"/>
                <a:cs typeface="Calibri"/>
              </a:rPr>
              <a:t>o, 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de </a:t>
            </a:r>
            <a:r>
              <a:rPr sz="2400" spc="5" dirty="0">
                <a:solidFill>
                  <a:srgbClr val="1E1C11"/>
                </a:solidFill>
                <a:latin typeface="Calibri"/>
                <a:cs typeface="Calibri"/>
              </a:rPr>
              <a:t>no </a:t>
            </a:r>
            <a:r>
              <a:rPr sz="2400" spc="-10" dirty="0">
                <a:solidFill>
                  <a:srgbClr val="1E1C11"/>
                </a:solidFill>
                <a:latin typeface="Calibri"/>
                <a:cs typeface="Calibri"/>
              </a:rPr>
              <a:t>haberse 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15" dirty="0">
                <a:solidFill>
                  <a:srgbClr val="1E1C11"/>
                </a:solidFill>
                <a:latin typeface="Calibri"/>
                <a:cs typeface="Calibri"/>
              </a:rPr>
              <a:t>pactado,</a:t>
            </a:r>
            <a:r>
              <a:rPr sz="2400" spc="-1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15" dirty="0">
                <a:solidFill>
                  <a:srgbClr val="1E1C11"/>
                </a:solidFill>
                <a:latin typeface="Calibri"/>
                <a:cs typeface="Calibri"/>
              </a:rPr>
              <a:t>dentro</a:t>
            </a:r>
            <a:r>
              <a:rPr sz="2400" spc="-1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de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 los</a:t>
            </a:r>
            <a:r>
              <a:rPr sz="2400" spc="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15" dirty="0">
                <a:solidFill>
                  <a:srgbClr val="1E1C11"/>
                </a:solidFill>
                <a:latin typeface="Calibri"/>
                <a:cs typeface="Calibri"/>
              </a:rPr>
              <a:t>cuatro</a:t>
            </a:r>
            <a:r>
              <a:rPr sz="2400" spc="-10" dirty="0">
                <a:solidFill>
                  <a:srgbClr val="1E1C11"/>
                </a:solidFill>
                <a:latin typeface="Calibri"/>
                <a:cs typeface="Calibri"/>
              </a:rPr>
              <a:t> (4)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meses</a:t>
            </a:r>
            <a:r>
              <a:rPr sz="2400" spc="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1E1C11"/>
                </a:solidFill>
                <a:latin typeface="Calibri"/>
                <a:cs typeface="Calibri"/>
              </a:rPr>
              <a:t>siguientes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a</a:t>
            </a:r>
            <a:r>
              <a:rPr sz="2400" spc="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la </a:t>
            </a:r>
            <a:r>
              <a:rPr sz="2400" spc="-53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15" dirty="0">
                <a:solidFill>
                  <a:srgbClr val="1E1C11"/>
                </a:solidFill>
                <a:latin typeface="Calibri"/>
                <a:cs typeface="Calibri"/>
              </a:rPr>
              <a:t>expiración</a:t>
            </a:r>
            <a:r>
              <a:rPr sz="2400" spc="-1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del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término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15" dirty="0">
                <a:solidFill>
                  <a:srgbClr val="1E1C11"/>
                </a:solidFill>
                <a:latin typeface="Calibri"/>
                <a:cs typeface="Calibri"/>
              </a:rPr>
              <a:t>previsto</a:t>
            </a:r>
            <a:r>
              <a:rPr sz="2400" spc="-1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15" dirty="0">
                <a:solidFill>
                  <a:srgbClr val="1E1C11"/>
                </a:solidFill>
                <a:latin typeface="Calibri"/>
                <a:cs typeface="Calibri"/>
              </a:rPr>
              <a:t>para</a:t>
            </a:r>
            <a:r>
              <a:rPr sz="2400" spc="-1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la</a:t>
            </a:r>
            <a:r>
              <a:rPr sz="2400" spc="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ejecución</a:t>
            </a:r>
            <a:r>
              <a:rPr sz="2400" spc="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del 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20" dirty="0">
                <a:solidFill>
                  <a:srgbClr val="1E1C11"/>
                </a:solidFill>
                <a:latin typeface="Calibri"/>
                <a:cs typeface="Calibri"/>
              </a:rPr>
              <a:t>contrato</a:t>
            </a:r>
            <a:r>
              <a:rPr sz="2400" spc="-1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o</a:t>
            </a:r>
            <a:r>
              <a:rPr sz="2400" spc="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a</a:t>
            </a:r>
            <a:r>
              <a:rPr sz="2400" spc="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la</a:t>
            </a:r>
            <a:r>
              <a:rPr sz="2400" spc="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1E1C11"/>
                </a:solidFill>
                <a:latin typeface="Calibri"/>
                <a:cs typeface="Calibri"/>
              </a:rPr>
              <a:t>expedición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 del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15" dirty="0">
                <a:solidFill>
                  <a:srgbClr val="1E1C11"/>
                </a:solidFill>
                <a:latin typeface="Calibri"/>
                <a:cs typeface="Calibri"/>
              </a:rPr>
              <a:t>acto</a:t>
            </a:r>
            <a:r>
              <a:rPr sz="2400" spc="-1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15" dirty="0">
                <a:solidFill>
                  <a:srgbClr val="1E1C11"/>
                </a:solidFill>
                <a:latin typeface="Calibri"/>
                <a:cs typeface="Calibri"/>
              </a:rPr>
              <a:t>administrativo</a:t>
            </a:r>
            <a:r>
              <a:rPr sz="2400" spc="-1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que 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1E1C11"/>
                </a:solidFill>
                <a:latin typeface="Calibri"/>
                <a:cs typeface="Calibri"/>
              </a:rPr>
              <a:t>ordene</a:t>
            </a:r>
            <a:r>
              <a:rPr sz="2400" spc="1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la</a:t>
            </a:r>
            <a:r>
              <a:rPr sz="2400" spc="52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terminación,</a:t>
            </a:r>
            <a:r>
              <a:rPr sz="2400" spc="52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o</a:t>
            </a:r>
            <a:r>
              <a:rPr sz="2400" spc="51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a</a:t>
            </a:r>
            <a:r>
              <a:rPr sz="2400" spc="52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la</a:t>
            </a:r>
            <a:r>
              <a:rPr sz="2400" spc="52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15" dirty="0">
                <a:solidFill>
                  <a:srgbClr val="1E1C11"/>
                </a:solidFill>
                <a:latin typeface="Calibri"/>
                <a:cs typeface="Calibri"/>
              </a:rPr>
              <a:t>fecha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del</a:t>
            </a:r>
            <a:r>
              <a:rPr sz="2400" spc="52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1E1C11"/>
                </a:solidFill>
                <a:latin typeface="Calibri"/>
                <a:cs typeface="Calibri"/>
              </a:rPr>
              <a:t>acuerdo</a:t>
            </a:r>
            <a:r>
              <a:rPr sz="2400" spc="51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Calibri"/>
                <a:cs typeface="Calibri"/>
              </a:rPr>
              <a:t>que</a:t>
            </a:r>
            <a:r>
              <a:rPr sz="2400" spc="52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E1C11"/>
                </a:solidFill>
                <a:latin typeface="Calibri"/>
                <a:cs typeface="Calibri"/>
              </a:rPr>
              <a:t>la </a:t>
            </a:r>
            <a:r>
              <a:rPr sz="2400" spc="-53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1E1C11"/>
                </a:solidFill>
                <a:latin typeface="Calibri"/>
                <a:cs typeface="Calibri"/>
              </a:rPr>
              <a:t>disponga.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8645" y="1073659"/>
            <a:ext cx="7332345" cy="2586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" algn="ctr">
              <a:spcBef>
                <a:spcPts val="100"/>
              </a:spcBef>
            </a:pPr>
            <a:r>
              <a:rPr sz="2400" b="1" dirty="0">
                <a:solidFill>
                  <a:srgbClr val="FF0000"/>
                </a:solidFill>
                <a:latin typeface="Arial"/>
                <a:cs typeface="Arial"/>
              </a:rPr>
              <a:t>LIQUIDACIÓN</a:t>
            </a:r>
            <a:r>
              <a:rPr sz="2400" b="1" spc="-4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spc="-20" dirty="0">
                <a:solidFill>
                  <a:srgbClr val="FF0000"/>
                </a:solidFill>
                <a:latin typeface="Arial"/>
                <a:cs typeface="Arial"/>
              </a:rPr>
              <a:t>UNILATERAL:</a:t>
            </a:r>
            <a:endParaRPr sz="2400" dirty="0">
              <a:latin typeface="Arial"/>
              <a:cs typeface="Arial"/>
            </a:endParaRPr>
          </a:p>
          <a:p>
            <a:pPr marL="12700" marR="5080" algn="just"/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Liquidación</a:t>
            </a:r>
            <a:r>
              <a:rPr sz="24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del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contrato</a:t>
            </a:r>
            <a:r>
              <a:rPr sz="24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que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realiza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z="2400" spc="66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forma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unilateral la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entidad pública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contratante,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cuando pese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a la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convocatoria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del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contratista,</a:t>
            </a:r>
            <a:r>
              <a:rPr sz="24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no se </a:t>
            </a:r>
            <a:r>
              <a:rPr sz="2400" spc="-10" dirty="0">
                <a:solidFill>
                  <a:srgbClr val="1E1C11"/>
                </a:solidFill>
                <a:latin typeface="Arial MT"/>
                <a:cs typeface="Arial MT"/>
              </a:rPr>
              <a:t>pudo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llevar a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cabo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la liquidación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por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mutuo acuerdo del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contrato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(por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la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no</a:t>
            </a:r>
            <a:r>
              <a:rPr sz="24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concurrencia</a:t>
            </a:r>
            <a:r>
              <a:rPr sz="24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del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contratista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o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por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el </a:t>
            </a:r>
            <a:r>
              <a:rPr sz="24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desacuerdo</a:t>
            </a:r>
            <a:r>
              <a:rPr sz="2400" spc="16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z="2400" spc="16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las</a:t>
            </a:r>
            <a:r>
              <a:rPr sz="2400" spc="16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partes</a:t>
            </a:r>
            <a:r>
              <a:rPr sz="2400" spc="16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sobre</a:t>
            </a:r>
            <a:r>
              <a:rPr sz="2400" spc="16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el</a:t>
            </a:r>
            <a:r>
              <a:rPr sz="2400" spc="15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particular).</a:t>
            </a:r>
            <a:r>
              <a:rPr sz="2400" spc="15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Se</a:t>
            </a:r>
            <a:endParaRPr sz="2400" dirty="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358644" y="3634485"/>
            <a:ext cx="360870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1264920" algn="l"/>
                <a:tab pos="1685925" algn="l"/>
                <a:tab pos="2767965" algn="l"/>
                <a:tab pos="3359150" algn="l"/>
              </a:tabLst>
            </a:pP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efectúa	a	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t</a:t>
            </a:r>
            <a:r>
              <a:rPr sz="2400" spc="5" dirty="0">
                <a:solidFill>
                  <a:srgbClr val="1E1C11"/>
                </a:solidFill>
                <a:latin typeface="Arial MT"/>
                <a:cs typeface="Arial MT"/>
              </a:rPr>
              <a:t>r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avés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	</a:t>
            </a:r>
            <a:r>
              <a:rPr sz="2400" spc="-10" dirty="0">
                <a:solidFill>
                  <a:srgbClr val="1E1C11"/>
                </a:solidFill>
                <a:latin typeface="Arial MT"/>
                <a:cs typeface="Arial MT"/>
              </a:rPr>
              <a:t>d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e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	</a:t>
            </a:r>
            <a:r>
              <a:rPr sz="2400" spc="-10" dirty="0">
                <a:solidFill>
                  <a:srgbClr val="1E1C11"/>
                </a:solidFill>
                <a:latin typeface="Arial MT"/>
                <a:cs typeface="Arial MT"/>
              </a:rPr>
              <a:t>la</a:t>
            </a:r>
            <a:endParaRPr sz="2400">
              <a:latin typeface="Arial MT"/>
              <a:cs typeface="Arial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358645" y="3999942"/>
            <a:ext cx="384873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2071370" algn="l"/>
              </a:tabLst>
            </a:pP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a</a:t>
            </a:r>
            <a:r>
              <a:rPr sz="2400" spc="-10" dirty="0">
                <a:solidFill>
                  <a:srgbClr val="1E1C11"/>
                </a:solidFill>
                <a:latin typeface="Arial MT"/>
                <a:cs typeface="Arial MT"/>
              </a:rPr>
              <a:t>d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m</a:t>
            </a:r>
            <a:r>
              <a:rPr sz="2400" spc="5" dirty="0">
                <a:solidFill>
                  <a:srgbClr val="1E1C11"/>
                </a:solidFill>
                <a:latin typeface="Arial MT"/>
                <a:cs typeface="Arial MT"/>
              </a:rPr>
              <a:t>i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nistra</a:t>
            </a:r>
            <a:r>
              <a:rPr sz="2400" spc="-10" dirty="0">
                <a:solidFill>
                  <a:srgbClr val="1E1C11"/>
                </a:solidFill>
                <a:latin typeface="Arial MT"/>
                <a:cs typeface="Arial MT"/>
              </a:rPr>
              <a:t>t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ivo	debidame</a:t>
            </a:r>
            <a:r>
              <a:rPr sz="2400" spc="-10" dirty="0">
                <a:solidFill>
                  <a:srgbClr val="1E1C11"/>
                </a:solidFill>
                <a:latin typeface="Arial MT"/>
                <a:cs typeface="Arial MT"/>
              </a:rPr>
              <a:t>n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te</a:t>
            </a:r>
            <a:endParaRPr sz="2400">
              <a:latin typeface="Arial MT"/>
              <a:cs typeface="Arial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195186" y="3634486"/>
            <a:ext cx="3494404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spcBef>
                <a:spcPts val="100"/>
              </a:spcBef>
              <a:tabLst>
                <a:tab pos="1722755" algn="l"/>
                <a:tab pos="2315210" algn="l"/>
                <a:tab pos="2906395" algn="l"/>
              </a:tabLst>
            </a:pP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e</a:t>
            </a:r>
            <a:r>
              <a:rPr sz="2400" spc="-20" dirty="0">
                <a:solidFill>
                  <a:srgbClr val="1E1C11"/>
                </a:solidFill>
                <a:latin typeface="Arial MT"/>
                <a:cs typeface="Arial MT"/>
              </a:rPr>
              <a:t>x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p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edición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	</a:t>
            </a:r>
            <a:r>
              <a:rPr sz="2400" spc="-10" dirty="0">
                <a:solidFill>
                  <a:srgbClr val="1E1C11"/>
                </a:solidFill>
                <a:latin typeface="Arial MT"/>
                <a:cs typeface="Arial MT"/>
              </a:rPr>
              <a:t>d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e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	</a:t>
            </a:r>
            <a:r>
              <a:rPr sz="2400" spc="-10" dirty="0">
                <a:solidFill>
                  <a:srgbClr val="1E1C11"/>
                </a:solidFill>
                <a:latin typeface="Arial MT"/>
                <a:cs typeface="Arial MT"/>
              </a:rPr>
              <a:t>u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n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	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a</a:t>
            </a:r>
            <a:r>
              <a:rPr sz="2400" spc="-20" dirty="0">
                <a:solidFill>
                  <a:srgbClr val="1E1C11"/>
                </a:solidFill>
                <a:latin typeface="Arial MT"/>
                <a:cs typeface="Arial MT"/>
              </a:rPr>
              <a:t>c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to 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motivado,</a:t>
            </a:r>
            <a:endParaRPr sz="240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213218" y="3999942"/>
            <a:ext cx="147510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1054735" algn="l"/>
              </a:tabLst>
            </a:pP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d</a:t>
            </a:r>
            <a:r>
              <a:rPr sz="2400" spc="-10" dirty="0">
                <a:solidFill>
                  <a:srgbClr val="1E1C11"/>
                </a:solidFill>
                <a:latin typeface="Arial MT"/>
                <a:cs typeface="Arial MT"/>
              </a:rPr>
              <a:t>e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ntro	del</a:t>
            </a:r>
            <a:endParaRPr sz="2400"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358645" y="4366387"/>
            <a:ext cx="7331709" cy="1854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spcBef>
                <a:spcPts val="100"/>
              </a:spcBef>
            </a:pP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término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dos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meses,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contados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a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partir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10" dirty="0">
                <a:solidFill>
                  <a:srgbClr val="1E1C11"/>
                </a:solidFill>
                <a:latin typeface="Arial MT"/>
                <a:cs typeface="Arial MT"/>
              </a:rPr>
              <a:t>del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 vencimiento del plazo para realizar la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liquidación </a:t>
            </a:r>
            <a:r>
              <a:rPr sz="2400" spc="-10" dirty="0">
                <a:solidFill>
                  <a:srgbClr val="1E1C11"/>
                </a:solidFill>
                <a:latin typeface="Arial MT"/>
                <a:cs typeface="Arial MT"/>
              </a:rPr>
              <a:t>por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 mutuo acuerdo (artículo </a:t>
            </a:r>
            <a:r>
              <a:rPr sz="2400" spc="-95" dirty="0">
                <a:solidFill>
                  <a:srgbClr val="1E1C11"/>
                </a:solidFill>
                <a:latin typeface="Arial MT"/>
                <a:cs typeface="Arial MT"/>
              </a:rPr>
              <a:t>11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de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la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Ley </a:t>
            </a:r>
            <a:r>
              <a:rPr sz="2400" spc="-50" dirty="0">
                <a:solidFill>
                  <a:srgbClr val="1E1C11"/>
                </a:solidFill>
                <a:latin typeface="Arial MT"/>
                <a:cs typeface="Arial MT"/>
              </a:rPr>
              <a:t>1150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de 2007) o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hasta el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vencimiento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del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término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de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caducidad de </a:t>
            </a:r>
            <a:r>
              <a:rPr sz="2400" spc="-10" dirty="0">
                <a:solidFill>
                  <a:srgbClr val="1E1C11"/>
                </a:solidFill>
                <a:latin typeface="Arial MT"/>
                <a:cs typeface="Arial MT"/>
              </a:rPr>
              <a:t>la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 acción</a:t>
            </a:r>
            <a:r>
              <a:rPr sz="24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contractual.</a:t>
            </a:r>
            <a:endParaRPr sz="2400" dirty="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71218" y="1437259"/>
            <a:ext cx="7279005" cy="878840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50800" algn="ctr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solidFill>
                  <a:srgbClr val="FF0000"/>
                </a:solidFill>
              </a:rPr>
              <a:t>LIQUIDACIÓN</a:t>
            </a:r>
            <a:r>
              <a:rPr sz="2800" dirty="0">
                <a:solidFill>
                  <a:srgbClr val="FF0000"/>
                </a:solidFill>
              </a:rPr>
              <a:t> </a:t>
            </a:r>
            <a:r>
              <a:rPr sz="2800" spc="-5" dirty="0">
                <a:solidFill>
                  <a:srgbClr val="FF0000"/>
                </a:solidFill>
              </a:rPr>
              <a:t>JUDICIAL:</a:t>
            </a:r>
            <a:endParaRPr sz="2800"/>
          </a:p>
          <a:p>
            <a:pPr algn="ctr">
              <a:lnSpc>
                <a:spcPct val="100000"/>
              </a:lnSpc>
            </a:pPr>
            <a:r>
              <a:rPr sz="2800" b="0" dirty="0">
                <a:solidFill>
                  <a:srgbClr val="1E1C11"/>
                </a:solidFill>
                <a:latin typeface="Arial MT"/>
                <a:cs typeface="Arial MT"/>
              </a:rPr>
              <a:t>Liquidación</a:t>
            </a:r>
            <a:r>
              <a:rPr sz="2800" b="0" spc="2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b="0" dirty="0">
                <a:solidFill>
                  <a:srgbClr val="1E1C11"/>
                </a:solidFill>
                <a:latin typeface="Arial MT"/>
                <a:cs typeface="Arial MT"/>
              </a:rPr>
              <a:t>realizada</a:t>
            </a:r>
            <a:r>
              <a:rPr sz="2800" b="0" spc="2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b="0" dirty="0">
                <a:solidFill>
                  <a:srgbClr val="1E1C11"/>
                </a:solidFill>
                <a:latin typeface="Arial MT"/>
                <a:cs typeface="Arial MT"/>
              </a:rPr>
              <a:t>por</a:t>
            </a:r>
            <a:r>
              <a:rPr sz="2800" b="0" spc="-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b="0" dirty="0">
                <a:solidFill>
                  <a:srgbClr val="1E1C11"/>
                </a:solidFill>
                <a:latin typeface="Arial MT"/>
                <a:cs typeface="Arial MT"/>
              </a:rPr>
              <a:t>el</a:t>
            </a:r>
            <a:r>
              <a:rPr sz="2800" b="0" spc="-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b="0" dirty="0">
                <a:solidFill>
                  <a:srgbClr val="1E1C11"/>
                </a:solidFill>
                <a:latin typeface="Arial MT"/>
                <a:cs typeface="Arial MT"/>
              </a:rPr>
              <a:t>Juez</a:t>
            </a:r>
            <a:r>
              <a:rPr sz="2800" b="0" spc="-1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b="0" dirty="0">
                <a:solidFill>
                  <a:srgbClr val="1E1C11"/>
                </a:solidFill>
                <a:latin typeface="Arial MT"/>
                <a:cs typeface="Arial MT"/>
              </a:rPr>
              <a:t>del</a:t>
            </a:r>
            <a:r>
              <a:rPr sz="2800" b="0" spc="-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b="0" dirty="0">
                <a:solidFill>
                  <a:srgbClr val="1E1C11"/>
                </a:solidFill>
                <a:latin typeface="Arial MT"/>
                <a:cs typeface="Arial MT"/>
              </a:rPr>
              <a:t>contrato</a:t>
            </a:r>
            <a:r>
              <a:rPr sz="2800" b="0" dirty="0">
                <a:solidFill>
                  <a:srgbClr val="939393"/>
                </a:solidFill>
                <a:latin typeface="Arial MT"/>
                <a:cs typeface="Arial MT"/>
              </a:rPr>
              <a:t>.</a:t>
            </a:r>
            <a:endParaRPr sz="28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14600" y="898208"/>
            <a:ext cx="6534150" cy="5061585"/>
          </a:xfrm>
          <a:prstGeom prst="rect">
            <a:avLst/>
          </a:prstGeom>
        </p:spPr>
        <p:txBody>
          <a:bodyPr vert="horz" wrap="square" lIns="0" tIns="93980" rIns="0" bIns="0" rtlCol="0">
            <a:spAutoFit/>
          </a:bodyPr>
          <a:lstStyle/>
          <a:p>
            <a:pPr marL="589915" marR="582930" indent="1617345">
              <a:lnSpc>
                <a:spcPts val="2690"/>
              </a:lnSpc>
              <a:spcBef>
                <a:spcPts val="740"/>
              </a:spcBef>
            </a:pPr>
            <a:r>
              <a:rPr sz="2800" b="1" spc="-10" dirty="0">
                <a:solidFill>
                  <a:srgbClr val="006FC0"/>
                </a:solidFill>
                <a:latin typeface="Arial"/>
                <a:cs typeface="Arial"/>
              </a:rPr>
              <a:t>¿QUE</a:t>
            </a:r>
            <a:r>
              <a:rPr sz="2800" b="1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006FC0"/>
                </a:solidFill>
                <a:latin typeface="Arial"/>
                <a:cs typeface="Arial"/>
              </a:rPr>
              <a:t>ÉS</a:t>
            </a:r>
            <a:r>
              <a:rPr sz="2800" b="1" spc="-1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006FC0"/>
                </a:solidFill>
                <a:latin typeface="Arial"/>
                <a:cs typeface="Arial"/>
              </a:rPr>
              <a:t>LA </a:t>
            </a:r>
            <a:r>
              <a:rPr sz="2800" b="1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800" b="1" spc="-15" dirty="0">
                <a:solidFill>
                  <a:srgbClr val="006FC0"/>
                </a:solidFill>
                <a:latin typeface="Arial"/>
                <a:cs typeface="Arial"/>
              </a:rPr>
              <a:t>INTERVENTORÍA</a:t>
            </a:r>
            <a:r>
              <a:rPr sz="2800" b="1" spc="-6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006FC0"/>
                </a:solidFill>
                <a:latin typeface="Arial"/>
                <a:cs typeface="Arial"/>
              </a:rPr>
              <a:t>–</a:t>
            </a:r>
            <a:r>
              <a:rPr sz="2800" b="1" spc="-114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800" b="1" spc="-85" dirty="0">
                <a:solidFill>
                  <a:srgbClr val="006FC0"/>
                </a:solidFill>
                <a:latin typeface="Arial"/>
                <a:cs typeface="Arial"/>
              </a:rPr>
              <a:t>ART.</a:t>
            </a:r>
            <a:r>
              <a:rPr sz="2800" b="1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006FC0"/>
                </a:solidFill>
                <a:latin typeface="Arial"/>
                <a:cs typeface="Arial"/>
              </a:rPr>
              <a:t>83 </a:t>
            </a:r>
            <a:r>
              <a:rPr sz="2800" b="1" spc="-10" dirty="0">
                <a:solidFill>
                  <a:srgbClr val="006FC0"/>
                </a:solidFill>
                <a:latin typeface="Arial"/>
                <a:cs typeface="Arial"/>
              </a:rPr>
              <a:t>EA?</a:t>
            </a:r>
            <a:endParaRPr sz="2800" dirty="0">
              <a:latin typeface="Arial"/>
              <a:cs typeface="Arial"/>
            </a:endParaRPr>
          </a:p>
          <a:p>
            <a:pPr marL="12700" marR="5080" algn="just">
              <a:lnSpc>
                <a:spcPct val="80000"/>
              </a:lnSpc>
              <a:spcBef>
                <a:spcPts val="695"/>
              </a:spcBef>
            </a:pP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Consistirá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en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el seguimiento técnico que 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sobre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 el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cumplimiento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del</a:t>
            </a:r>
            <a:r>
              <a:rPr sz="2800" spc="78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contrato 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realice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una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persona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natural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o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 jurídica, </a:t>
            </a:r>
            <a:r>
              <a:rPr sz="2800" spc="-76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contratada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para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spc="-10" dirty="0">
                <a:solidFill>
                  <a:srgbClr val="1E1C11"/>
                </a:solidFill>
                <a:latin typeface="Arial MT"/>
                <a:cs typeface="Arial MT"/>
              </a:rPr>
              <a:t>tal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 fin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por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la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entidad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 estatal,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cuando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el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seguimiento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 del 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contrato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suponga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conocimiento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 especializado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en la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materia,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o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cuando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la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 complejidad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o la extensión del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mismo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lo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 justifiquen.</a:t>
            </a:r>
            <a:endParaRPr sz="2800" dirty="0">
              <a:latin typeface="Arial MT"/>
              <a:cs typeface="Arial MT"/>
            </a:endParaRPr>
          </a:p>
          <a:p>
            <a:pPr marL="12700" marR="5080" algn="just">
              <a:lnSpc>
                <a:spcPct val="80000"/>
              </a:lnSpc>
              <a:spcBef>
                <a:spcPts val="675"/>
              </a:spcBef>
            </a:pP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Cuando 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la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entidad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lo JUSTIFIQUE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podrá </a:t>
            </a:r>
            <a:r>
              <a:rPr sz="2800" spc="-76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contratar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la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interventoría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integral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de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un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 contrato.</a:t>
            </a:r>
            <a:endParaRPr sz="2800" dirty="0">
              <a:latin typeface="Arial MT"/>
              <a:cs typeface="Arial M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88337" y="80773"/>
            <a:ext cx="1805939" cy="949451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28801" y="1574291"/>
            <a:ext cx="8325611" cy="368350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011781" y="1633855"/>
            <a:ext cx="7959090" cy="3379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9085" marR="5080" indent="-287020" algn="just">
              <a:spcBef>
                <a:spcPts val="105"/>
              </a:spcBef>
              <a:buChar char="•"/>
              <a:tabLst>
                <a:tab pos="299720" algn="l"/>
              </a:tabLst>
            </a:pP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Remitir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al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ordenador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 del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gasto,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dentro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 de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los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dos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(2)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meses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 siguientes a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la terminación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del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contrato,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el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proyecto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de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acta </a:t>
            </a:r>
            <a:r>
              <a:rPr sz="2000" spc="-10" dirty="0">
                <a:solidFill>
                  <a:srgbClr val="1E1C11"/>
                </a:solidFill>
                <a:latin typeface="Arial MT"/>
                <a:cs typeface="Arial MT"/>
              </a:rPr>
              <a:t>de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liquidación</a:t>
            </a:r>
            <a:r>
              <a:rPr sz="2000" spc="54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bilateral,</a:t>
            </a:r>
            <a:r>
              <a:rPr sz="2000" spc="53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1E1C11"/>
                </a:solidFill>
                <a:latin typeface="Arial MT"/>
                <a:cs typeface="Arial MT"/>
              </a:rPr>
              <a:t>en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el</a:t>
            </a:r>
            <a:r>
              <a:rPr sz="2000" spc="53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formato</a:t>
            </a:r>
            <a:r>
              <a:rPr sz="2000" spc="53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diseñado</a:t>
            </a:r>
            <a:r>
              <a:rPr sz="2000" spc="53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para</a:t>
            </a:r>
            <a:r>
              <a:rPr sz="2000" spc="53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tal</a:t>
            </a:r>
            <a:r>
              <a:rPr sz="2000" spc="53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fin,</a:t>
            </a:r>
            <a:r>
              <a:rPr sz="2000" spc="52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en</a:t>
            </a:r>
            <a:r>
              <a:rPr sz="2000" spc="54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1E1C11"/>
                </a:solidFill>
                <a:latin typeface="Arial MT"/>
                <a:cs typeface="Arial MT"/>
              </a:rPr>
              <a:t>los </a:t>
            </a:r>
            <a:r>
              <a:rPr sz="2000" spc="-54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casos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 en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que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aplique,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con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los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respectivos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soportes</a:t>
            </a:r>
            <a:r>
              <a:rPr sz="2000" spc="55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del 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cumplimiento cabal del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objeto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del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contrato, entre estos: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el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informe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 del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supervisor/interventor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que evidencie el cumplimiento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total, </a:t>
            </a:r>
            <a:r>
              <a:rPr sz="2000" spc="-10" dirty="0">
                <a:solidFill>
                  <a:srgbClr val="1E1C11"/>
                </a:solidFill>
                <a:latin typeface="Arial MT"/>
                <a:cs typeface="Arial MT"/>
              </a:rPr>
              <a:t>el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acta de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recibo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final y terminación,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la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cuenta </a:t>
            </a:r>
            <a:r>
              <a:rPr sz="2000" spc="-10" dirty="0">
                <a:solidFill>
                  <a:srgbClr val="1E1C11"/>
                </a:solidFill>
                <a:latin typeface="Arial MT"/>
                <a:cs typeface="Arial MT"/>
              </a:rPr>
              <a:t>de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cobro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o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factura, los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documentos,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certificaciones, recibos, o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constancias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de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encontrarse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 al día </a:t>
            </a:r>
            <a:r>
              <a:rPr sz="2000" spc="-10" dirty="0">
                <a:solidFill>
                  <a:srgbClr val="1E1C11"/>
                </a:solidFill>
                <a:latin typeface="Arial MT"/>
                <a:cs typeface="Arial MT"/>
              </a:rPr>
              <a:t>en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los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aportes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al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Sistema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de Seguridad Social y parafiscales. </a:t>
            </a:r>
            <a:r>
              <a:rPr sz="2000" spc="-54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Para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este efecto, deberá documentarse la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gestión adelantada </a:t>
            </a:r>
            <a:r>
              <a:rPr sz="2000" spc="-10" dirty="0">
                <a:solidFill>
                  <a:srgbClr val="1E1C11"/>
                </a:solidFill>
                <a:latin typeface="Arial MT"/>
                <a:cs typeface="Arial MT"/>
              </a:rPr>
              <a:t>ante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el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contratista</a:t>
            </a:r>
            <a:r>
              <a:rPr sz="2000" spc="-4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para</a:t>
            </a:r>
            <a:r>
              <a:rPr sz="2000" spc="-2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liquidar</a:t>
            </a:r>
            <a:r>
              <a:rPr sz="2000" spc="-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el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contrato</a:t>
            </a:r>
            <a:r>
              <a:rPr sz="2000" spc="-4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z="2000" spc="-1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manera</a:t>
            </a:r>
            <a:r>
              <a:rPr sz="2000" spc="-2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bilateral.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DEED51A6-4601-412F-B8C6-CC3BAD9AD5FF}"/>
              </a:ext>
            </a:extLst>
          </p:cNvPr>
          <p:cNvSpPr txBox="1">
            <a:spLocks/>
          </p:cNvSpPr>
          <p:nvPr/>
        </p:nvSpPr>
        <p:spPr>
          <a:xfrm>
            <a:off x="1828801" y="455860"/>
            <a:ext cx="7858226" cy="87395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3200" b="1" i="0">
                <a:solidFill>
                  <a:srgbClr val="00AFEF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065" marR="5080" lvl="0" indent="0" algn="ctr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0" cap="none" spc="-10" normalizeH="0" baseline="0" noProof="0" dirty="0">
                <a:ln>
                  <a:noFill/>
                </a:ln>
                <a:solidFill>
                  <a:srgbClr val="00AFE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DEBERES</a:t>
            </a:r>
            <a:r>
              <a:rPr kumimoji="0" lang="es-ES" sz="2800" b="1" i="0" u="none" strike="noStrike" kern="0" cap="none" spc="10" normalizeH="0" baseline="0" noProof="0" dirty="0">
                <a:ln>
                  <a:noFill/>
                </a:ln>
                <a:solidFill>
                  <a:srgbClr val="00AFE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es-ES" sz="2800" b="1" i="0" u="none" strike="noStrike" kern="0" cap="none" spc="-10" normalizeH="0" baseline="0" noProof="0" dirty="0">
                <a:ln>
                  <a:noFill/>
                </a:ln>
                <a:solidFill>
                  <a:srgbClr val="00AFE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FRENTE</a:t>
            </a:r>
            <a:r>
              <a:rPr kumimoji="0" lang="es-ES" sz="2800" b="1" i="0" u="none" strike="noStrike" kern="0" cap="none" spc="-100" normalizeH="0" baseline="0" noProof="0" dirty="0">
                <a:ln>
                  <a:noFill/>
                </a:ln>
                <a:solidFill>
                  <a:srgbClr val="00AFE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es-ES" sz="2800" b="1" i="0" u="none" strike="noStrike" kern="0" cap="none" spc="-5" normalizeH="0" baseline="0" noProof="0" dirty="0">
                <a:ln>
                  <a:noFill/>
                </a:ln>
                <a:solidFill>
                  <a:srgbClr val="00AFE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A</a:t>
            </a:r>
            <a:r>
              <a:rPr kumimoji="0" lang="es-ES" sz="2800" b="1" i="0" u="none" strike="noStrike" kern="0" cap="none" spc="-120" normalizeH="0" baseline="0" noProof="0" dirty="0">
                <a:ln>
                  <a:noFill/>
                </a:ln>
                <a:solidFill>
                  <a:srgbClr val="00AFE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es-ES" sz="2800" b="1" i="0" u="none" strike="noStrike" kern="0" cap="none" spc="-5" normalizeH="0" baseline="0" noProof="0" dirty="0">
                <a:ln>
                  <a:noFill/>
                </a:ln>
                <a:solidFill>
                  <a:srgbClr val="00AFE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LA </a:t>
            </a:r>
            <a:r>
              <a:rPr kumimoji="0" lang="es-ES" sz="2800" b="1" i="0" u="none" strike="noStrike" kern="0" cap="none" spc="-760" normalizeH="0" baseline="0" noProof="0" dirty="0">
                <a:ln>
                  <a:noFill/>
                </a:ln>
                <a:solidFill>
                  <a:srgbClr val="00AFE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es-ES" sz="2800" b="1" i="0" u="none" strike="noStrike" kern="0" cap="none" spc="-5" normalizeH="0" baseline="0" noProof="0" dirty="0">
                <a:ln>
                  <a:noFill/>
                </a:ln>
                <a:solidFill>
                  <a:srgbClr val="00AFE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LIQUIDACIÓN</a:t>
            </a:r>
            <a:r>
              <a:rPr kumimoji="0" lang="es-ES" sz="2800" b="1" i="0" u="none" strike="noStrike" kern="0" cap="none" spc="15" normalizeH="0" baseline="0" noProof="0" dirty="0">
                <a:ln>
                  <a:noFill/>
                </a:ln>
                <a:solidFill>
                  <a:srgbClr val="00AFE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es-ES" sz="2800" b="1" i="0" u="none" strike="noStrike" kern="0" cap="none" spc="-10" normalizeH="0" baseline="0" noProof="0" dirty="0">
                <a:ln>
                  <a:noFill/>
                </a:ln>
                <a:solidFill>
                  <a:srgbClr val="00AFE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DEL </a:t>
            </a:r>
            <a:r>
              <a:rPr kumimoji="0" lang="es-ES" sz="2800" b="1" i="0" u="none" strike="noStrike" kern="0" cap="none" spc="-5" normalizeH="0" baseline="0" noProof="0" dirty="0">
                <a:ln>
                  <a:noFill/>
                </a:ln>
                <a:solidFill>
                  <a:srgbClr val="00AFE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es-ES" sz="2800" b="1" i="0" u="none" strike="noStrike" kern="0" cap="none" spc="-40" normalizeH="0" baseline="0" noProof="0" dirty="0">
                <a:ln>
                  <a:noFill/>
                </a:ln>
                <a:solidFill>
                  <a:srgbClr val="00AFE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CONTRATO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srgbClr val="00AFEF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81201" y="2878835"/>
            <a:ext cx="3073907" cy="211988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373371" y="1752091"/>
            <a:ext cx="4760595" cy="3811904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299085" marR="5715" indent="-287020" algn="just">
              <a:lnSpc>
                <a:spcPts val="1939"/>
              </a:lnSpc>
              <a:spcBef>
                <a:spcPts val="345"/>
              </a:spcBef>
              <a:buClr>
                <a:srgbClr val="1F487C"/>
              </a:buClr>
              <a:buChar char="•"/>
              <a:tabLst>
                <a:tab pos="299720" algn="l"/>
              </a:tabLst>
            </a:pP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Aquellas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actas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liquidación</a:t>
            </a:r>
            <a:r>
              <a:rPr spc="49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que</a:t>
            </a:r>
            <a:r>
              <a:rPr spc="49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deban </a:t>
            </a:r>
            <a:r>
              <a:rPr spc="-49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ser suscritas por el Director General de </a:t>
            </a:r>
            <a:r>
              <a:rPr spc="-10" dirty="0">
                <a:solidFill>
                  <a:srgbClr val="1E1C11"/>
                </a:solidFill>
                <a:latin typeface="Arial MT"/>
                <a:cs typeface="Arial MT"/>
              </a:rPr>
              <a:t>la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 Aerocivil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serán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remitidas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a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la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Dirección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Administrativa,</a:t>
            </a:r>
            <a:r>
              <a:rPr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para</a:t>
            </a:r>
            <a:r>
              <a:rPr spc="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su revisión.</a:t>
            </a:r>
            <a:endParaRPr>
              <a:latin typeface="Arial MT"/>
              <a:cs typeface="Arial MT"/>
            </a:endParaRPr>
          </a:p>
          <a:p>
            <a:pPr marL="299085" marR="5080" indent="-287020" algn="just">
              <a:lnSpc>
                <a:spcPct val="90000"/>
              </a:lnSpc>
              <a:spcBef>
                <a:spcPts val="420"/>
              </a:spcBef>
              <a:buClr>
                <a:srgbClr val="1F487C"/>
              </a:buClr>
              <a:buChar char="•"/>
              <a:tabLst>
                <a:tab pos="299720" algn="l"/>
              </a:tabLst>
            </a:pP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De no efectuarse la liquidación bilateral </a:t>
            </a:r>
            <a:r>
              <a:rPr spc="-10" dirty="0">
                <a:solidFill>
                  <a:srgbClr val="1E1C11"/>
                </a:solidFill>
                <a:latin typeface="Arial MT"/>
                <a:cs typeface="Arial MT"/>
              </a:rPr>
              <a:t>del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 contrato en los términos previstos en este,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remitir a la Dirección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Administrativa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de </a:t>
            </a:r>
            <a:r>
              <a:rPr spc="-10" dirty="0">
                <a:solidFill>
                  <a:srgbClr val="1E1C11"/>
                </a:solidFill>
                <a:latin typeface="Arial MT"/>
                <a:cs typeface="Arial MT"/>
              </a:rPr>
              <a:t>la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AEROCIVIL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dentro de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los quince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(15) días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hábiles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siguientes,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el proyecto de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acta </a:t>
            </a:r>
            <a:r>
              <a:rPr spc="-10" dirty="0">
                <a:solidFill>
                  <a:srgbClr val="1E1C11"/>
                </a:solidFill>
                <a:latin typeface="Arial MT"/>
                <a:cs typeface="Arial MT"/>
              </a:rPr>
              <a:t>de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 liquidación unilateral, anexando, el balance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financiero,</a:t>
            </a:r>
            <a:r>
              <a:rPr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técnico,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legal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y</a:t>
            </a:r>
            <a:r>
              <a:rPr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administrativo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con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el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fin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e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impulsar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la</a:t>
            </a:r>
            <a:r>
              <a:rPr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liquidación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unilateral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el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negocio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jurídico.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Para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los </a:t>
            </a:r>
            <a:r>
              <a:rPr spc="-49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contratos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celebrados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en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el nivel territorial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deberá remitirse</a:t>
            </a:r>
            <a:r>
              <a:rPr spc="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al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Director</a:t>
            </a:r>
            <a:r>
              <a:rPr spc="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Regional.</a:t>
            </a:r>
            <a:endParaRPr>
              <a:latin typeface="Arial MT"/>
              <a:cs typeface="Arial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857232" y="6568748"/>
            <a:ext cx="300355" cy="162224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38100">
              <a:spcBef>
                <a:spcPts val="5"/>
              </a:spcBef>
            </a:pPr>
            <a:r>
              <a:rPr sz="1050" dirty="0">
                <a:solidFill>
                  <a:srgbClr val="FFFFFF"/>
                </a:solidFill>
                <a:latin typeface="Arial MT"/>
                <a:cs typeface="Arial MT"/>
              </a:rPr>
              <a:t>107</a:t>
            </a:r>
            <a:endParaRPr sz="1050">
              <a:latin typeface="Arial MT"/>
              <a:cs typeface="Arial MT"/>
            </a:endParaRPr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73CB70F6-D973-4C9D-88BA-CA9CBA30C930}"/>
              </a:ext>
            </a:extLst>
          </p:cNvPr>
          <p:cNvSpPr txBox="1">
            <a:spLocks/>
          </p:cNvSpPr>
          <p:nvPr/>
        </p:nvSpPr>
        <p:spPr>
          <a:xfrm>
            <a:off x="1715589" y="577780"/>
            <a:ext cx="7858226" cy="87395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3200" b="1" i="0">
                <a:solidFill>
                  <a:srgbClr val="00AFEF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065" marR="5080" lvl="0" indent="0" algn="ctr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0" cap="none" spc="-10" normalizeH="0" baseline="0" noProof="0" dirty="0">
                <a:ln>
                  <a:noFill/>
                </a:ln>
                <a:solidFill>
                  <a:srgbClr val="00AFE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DEBERES</a:t>
            </a:r>
            <a:r>
              <a:rPr kumimoji="0" lang="es-ES" sz="2800" b="1" i="0" u="none" strike="noStrike" kern="0" cap="none" spc="10" normalizeH="0" baseline="0" noProof="0" dirty="0">
                <a:ln>
                  <a:noFill/>
                </a:ln>
                <a:solidFill>
                  <a:srgbClr val="00AFE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es-ES" sz="2800" b="1" i="0" u="none" strike="noStrike" kern="0" cap="none" spc="-10" normalizeH="0" baseline="0" noProof="0" dirty="0">
                <a:ln>
                  <a:noFill/>
                </a:ln>
                <a:solidFill>
                  <a:srgbClr val="00AFE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FRENTE</a:t>
            </a:r>
            <a:r>
              <a:rPr kumimoji="0" lang="es-ES" sz="2800" b="1" i="0" u="none" strike="noStrike" kern="0" cap="none" spc="-100" normalizeH="0" baseline="0" noProof="0" dirty="0">
                <a:ln>
                  <a:noFill/>
                </a:ln>
                <a:solidFill>
                  <a:srgbClr val="00AFE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es-ES" sz="2800" b="1" i="0" u="none" strike="noStrike" kern="0" cap="none" spc="-5" normalizeH="0" baseline="0" noProof="0" dirty="0">
                <a:ln>
                  <a:noFill/>
                </a:ln>
                <a:solidFill>
                  <a:srgbClr val="00AFE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A</a:t>
            </a:r>
            <a:r>
              <a:rPr kumimoji="0" lang="es-ES" sz="2800" b="1" i="0" u="none" strike="noStrike" kern="0" cap="none" spc="-120" normalizeH="0" baseline="0" noProof="0" dirty="0">
                <a:ln>
                  <a:noFill/>
                </a:ln>
                <a:solidFill>
                  <a:srgbClr val="00AFE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es-ES" sz="2800" b="1" i="0" u="none" strike="noStrike" kern="0" cap="none" spc="-5" normalizeH="0" baseline="0" noProof="0" dirty="0">
                <a:ln>
                  <a:noFill/>
                </a:ln>
                <a:solidFill>
                  <a:srgbClr val="00AFE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LA </a:t>
            </a:r>
            <a:r>
              <a:rPr kumimoji="0" lang="es-ES" sz="2800" b="1" i="0" u="none" strike="noStrike" kern="0" cap="none" spc="-760" normalizeH="0" baseline="0" noProof="0" dirty="0">
                <a:ln>
                  <a:noFill/>
                </a:ln>
                <a:solidFill>
                  <a:srgbClr val="00AFE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es-ES" sz="2800" b="1" i="0" u="none" strike="noStrike" kern="0" cap="none" spc="-5" normalizeH="0" baseline="0" noProof="0" dirty="0">
                <a:ln>
                  <a:noFill/>
                </a:ln>
                <a:solidFill>
                  <a:srgbClr val="00AFE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LIQUIDACIÓN</a:t>
            </a:r>
            <a:r>
              <a:rPr kumimoji="0" lang="es-ES" sz="2800" b="1" i="0" u="none" strike="noStrike" kern="0" cap="none" spc="15" normalizeH="0" baseline="0" noProof="0" dirty="0">
                <a:ln>
                  <a:noFill/>
                </a:ln>
                <a:solidFill>
                  <a:srgbClr val="00AFE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es-ES" sz="2800" b="1" i="0" u="none" strike="noStrike" kern="0" cap="none" spc="-10" normalizeH="0" baseline="0" noProof="0" dirty="0">
                <a:ln>
                  <a:noFill/>
                </a:ln>
                <a:solidFill>
                  <a:srgbClr val="00AFE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DEL </a:t>
            </a:r>
            <a:r>
              <a:rPr kumimoji="0" lang="es-ES" sz="2800" b="1" i="0" u="none" strike="noStrike" kern="0" cap="none" spc="-5" normalizeH="0" baseline="0" noProof="0" dirty="0">
                <a:ln>
                  <a:noFill/>
                </a:ln>
                <a:solidFill>
                  <a:srgbClr val="00AFE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es-ES" sz="2800" b="1" i="0" u="none" strike="noStrike" kern="0" cap="none" spc="-40" normalizeH="0" baseline="0" noProof="0" dirty="0">
                <a:ln>
                  <a:noFill/>
                </a:ln>
                <a:solidFill>
                  <a:srgbClr val="00AFE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CONTRATO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srgbClr val="00AFEF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56004" y="341465"/>
            <a:ext cx="6196965" cy="874598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 marR="5080" indent="1319530">
              <a:lnSpc>
                <a:spcPct val="100000"/>
              </a:lnSpc>
              <a:spcBef>
                <a:spcPts val="100"/>
              </a:spcBef>
            </a:pPr>
            <a:r>
              <a:rPr sz="2800" b="1" kern="0" spc="-10" dirty="0">
                <a:solidFill>
                  <a:srgbClr val="00AFEF"/>
                </a:solidFill>
                <a:latin typeface="Arial"/>
                <a:cs typeface="Arial"/>
              </a:rPr>
              <a:t>PROCEDIMIENTO  LIQUIDACIÓN DEL CONTRATO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927656" y="1586611"/>
            <a:ext cx="5849620" cy="3683635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299085" marR="5080" indent="-287020" algn="just">
              <a:lnSpc>
                <a:spcPct val="90000"/>
              </a:lnSpc>
              <a:spcBef>
                <a:spcPts val="385"/>
              </a:spcBef>
              <a:buClr>
                <a:srgbClr val="1F487C"/>
              </a:buClr>
              <a:buChar char="•"/>
              <a:tabLst>
                <a:tab pos="299720" algn="l"/>
              </a:tabLst>
            </a:pP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El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supervisor</a:t>
            </a:r>
            <a:r>
              <a:rPr sz="24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o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interventor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citará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10" dirty="0">
                <a:solidFill>
                  <a:srgbClr val="1E1C11"/>
                </a:solidFill>
                <a:latin typeface="Arial MT"/>
                <a:cs typeface="Arial MT"/>
              </a:rPr>
              <a:t>por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 correo certificado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al contratista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para </a:t>
            </a:r>
            <a:r>
              <a:rPr sz="2400" spc="-10" dirty="0">
                <a:solidFill>
                  <a:srgbClr val="1E1C11"/>
                </a:solidFill>
                <a:latin typeface="Arial MT"/>
                <a:cs typeface="Arial MT"/>
              </a:rPr>
              <a:t>que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comparezca</a:t>
            </a:r>
            <a:r>
              <a:rPr sz="2400" spc="62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a</a:t>
            </a:r>
            <a:r>
              <a:rPr sz="2400" spc="64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las</a:t>
            </a:r>
            <a:r>
              <a:rPr sz="2400" spc="64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dependencias</a:t>
            </a:r>
            <a:r>
              <a:rPr sz="2400" spc="65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z="2400" spc="63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10" dirty="0">
                <a:solidFill>
                  <a:srgbClr val="1E1C11"/>
                </a:solidFill>
                <a:latin typeface="Arial MT"/>
                <a:cs typeface="Arial MT"/>
              </a:rPr>
              <a:t>la </a:t>
            </a:r>
            <a:r>
              <a:rPr sz="2400" spc="-65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AEROCIVIL dentro de los cinco (5)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días </a:t>
            </a:r>
            <a:r>
              <a:rPr sz="24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calendario</a:t>
            </a:r>
            <a:r>
              <a:rPr sz="24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siguientes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al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recibo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10" dirty="0">
                <a:solidFill>
                  <a:srgbClr val="1E1C11"/>
                </a:solidFill>
                <a:latin typeface="Arial MT"/>
                <a:cs typeface="Arial MT"/>
              </a:rPr>
              <a:t>la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comunicación,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con el fin de suscribir </a:t>
            </a:r>
            <a:r>
              <a:rPr sz="2400" spc="-10" dirty="0">
                <a:solidFill>
                  <a:srgbClr val="1E1C11"/>
                </a:solidFill>
                <a:latin typeface="Arial MT"/>
                <a:cs typeface="Arial MT"/>
              </a:rPr>
              <a:t>el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 acta de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liquidación del contrato.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El oficio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de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citación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se acompañará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de una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copia </a:t>
            </a:r>
            <a:r>
              <a:rPr sz="2400" spc="-65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del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proyecto del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acta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de liquidación, con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el</a:t>
            </a:r>
            <a:r>
              <a:rPr sz="2400" spc="14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fin</a:t>
            </a:r>
            <a:r>
              <a:rPr sz="2400" spc="15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z="2400" spc="15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que</a:t>
            </a:r>
            <a:r>
              <a:rPr sz="2400" spc="15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el</a:t>
            </a:r>
            <a:r>
              <a:rPr sz="2400" spc="14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contratista</a:t>
            </a:r>
            <a:r>
              <a:rPr sz="2400" spc="16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pueda</a:t>
            </a:r>
            <a:r>
              <a:rPr sz="2400" spc="15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revisar </a:t>
            </a:r>
            <a:r>
              <a:rPr sz="2400" spc="-65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y</a:t>
            </a:r>
            <a:r>
              <a:rPr sz="2400" spc="-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analizar</a:t>
            </a:r>
            <a:r>
              <a:rPr sz="2400" spc="3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los</a:t>
            </a:r>
            <a:r>
              <a:rPr sz="2400" spc="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datos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consignados</a:t>
            </a:r>
            <a:r>
              <a:rPr sz="2400" spc="3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en ella.</a:t>
            </a:r>
            <a:endParaRPr sz="2400">
              <a:latin typeface="Arial MT"/>
              <a:cs typeface="Arial M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85176" y="2159507"/>
            <a:ext cx="2750820" cy="275082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9857232" y="6568748"/>
            <a:ext cx="300355" cy="162224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38100">
              <a:spcBef>
                <a:spcPts val="5"/>
              </a:spcBef>
            </a:pPr>
            <a:r>
              <a:rPr sz="1050" dirty="0">
                <a:solidFill>
                  <a:srgbClr val="FFFFFF"/>
                </a:solidFill>
                <a:latin typeface="Arial MT"/>
                <a:cs typeface="Arial MT"/>
              </a:rPr>
              <a:t>108</a:t>
            </a:r>
            <a:endParaRPr sz="105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56004" y="341465"/>
            <a:ext cx="6196965" cy="874598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 marR="5080" indent="1319530">
              <a:lnSpc>
                <a:spcPct val="100000"/>
              </a:lnSpc>
              <a:spcBef>
                <a:spcPts val="100"/>
              </a:spcBef>
            </a:pPr>
            <a:r>
              <a:rPr sz="2800" b="1" kern="0" spc="-10" dirty="0">
                <a:solidFill>
                  <a:srgbClr val="00AFEF"/>
                </a:solidFill>
                <a:latin typeface="Arial"/>
                <a:cs typeface="Arial"/>
              </a:rPr>
              <a:t>PROCEDIMIENTO  LIQUIDACIÓN DEL CONTRATO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755517" y="1587754"/>
            <a:ext cx="6379210" cy="4097654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299085" marR="5080" indent="-287020" algn="just">
              <a:lnSpc>
                <a:spcPts val="1730"/>
              </a:lnSpc>
              <a:spcBef>
                <a:spcPts val="310"/>
              </a:spcBef>
              <a:buClr>
                <a:srgbClr val="1F487C"/>
              </a:buClr>
              <a:buChar char="•"/>
              <a:tabLst>
                <a:tab pos="299720" algn="l"/>
              </a:tabLst>
            </a:pP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En caso de que el contratista o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uno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de sus integrantes,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si se trata </a:t>
            </a:r>
            <a:r>
              <a:rPr sz="16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estructura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plural,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se</a:t>
            </a:r>
            <a:r>
              <a:rPr sz="16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encuentre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en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liquidación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judicial,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20" dirty="0">
                <a:solidFill>
                  <a:srgbClr val="1E1C11"/>
                </a:solidFill>
                <a:latin typeface="Arial MT"/>
                <a:cs typeface="Arial MT"/>
              </a:rPr>
              <a:t>el </a:t>
            </a:r>
            <a:r>
              <a:rPr sz="1600" spc="-1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supervisor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o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10" dirty="0">
                <a:solidFill>
                  <a:srgbClr val="1E1C11"/>
                </a:solidFill>
                <a:latin typeface="Arial MT"/>
                <a:cs typeface="Arial MT"/>
              </a:rPr>
              <a:t>interventor,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 según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corresponda,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remitirá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copia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del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proyecto de acta de liquidación </a:t>
            </a:r>
            <a:r>
              <a:rPr sz="1600" spc="-10" dirty="0">
                <a:solidFill>
                  <a:srgbClr val="1E1C11"/>
                </a:solidFill>
                <a:latin typeface="Arial MT"/>
                <a:cs typeface="Arial MT"/>
              </a:rPr>
              <a:t>al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gerente liquidador designado por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la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Superintendencia respectiva, para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su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correspondiente revisión y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posterior</a:t>
            </a:r>
            <a:r>
              <a:rPr sz="16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suscripción.</a:t>
            </a:r>
            <a:endParaRPr sz="1600">
              <a:latin typeface="Arial MT"/>
              <a:cs typeface="Arial MT"/>
            </a:endParaRPr>
          </a:p>
          <a:p>
            <a:pPr marL="299085" marR="6350" indent="-287020" algn="just">
              <a:lnSpc>
                <a:spcPts val="1730"/>
              </a:lnSpc>
              <a:spcBef>
                <a:spcPts val="375"/>
              </a:spcBef>
              <a:buClr>
                <a:srgbClr val="1F487C"/>
              </a:buClr>
              <a:buChar char="•"/>
              <a:tabLst>
                <a:tab pos="299720" algn="l"/>
              </a:tabLst>
            </a:pP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El Acta de Liquidación deberá ser suscrita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por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el</a:t>
            </a:r>
            <a:r>
              <a:rPr sz="1600" spc="43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contratista</a:t>
            </a:r>
            <a:r>
              <a:rPr sz="1600" spc="434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y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por </a:t>
            </a:r>
            <a:r>
              <a:rPr sz="16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el ordenador del gasto correspondiente, de conformidad con los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actos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z="1600" spc="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delegación</a:t>
            </a:r>
            <a:r>
              <a:rPr sz="1600" spc="-2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vigentes.</a:t>
            </a:r>
            <a:endParaRPr sz="1600">
              <a:latin typeface="Arial MT"/>
              <a:cs typeface="Arial MT"/>
            </a:endParaRPr>
          </a:p>
          <a:p>
            <a:pPr marL="299085" marR="6350" indent="-287020" algn="just">
              <a:lnSpc>
                <a:spcPct val="90000"/>
              </a:lnSpc>
              <a:spcBef>
                <a:spcPts val="355"/>
              </a:spcBef>
              <a:buClr>
                <a:srgbClr val="1F487C"/>
              </a:buClr>
              <a:buChar char="•"/>
              <a:tabLst>
                <a:tab pos="299720" algn="l"/>
              </a:tabLst>
            </a:pP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Suscrita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por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las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partes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el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acta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liquidación,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el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supervisor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o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10" dirty="0">
                <a:solidFill>
                  <a:srgbClr val="1E1C11"/>
                </a:solidFill>
                <a:latin typeface="Arial MT"/>
                <a:cs typeface="Arial MT"/>
              </a:rPr>
              <a:t>interventor,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procederá a digitalizar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la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información y a registrarla en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el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sistema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gestión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documental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existente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en</a:t>
            </a:r>
            <a:r>
              <a:rPr sz="16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la</a:t>
            </a:r>
            <a:r>
              <a:rPr sz="16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Aerocivil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y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publicarla</a:t>
            </a:r>
            <a:r>
              <a:rPr sz="1600" spc="18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en</a:t>
            </a:r>
            <a:r>
              <a:rPr sz="1600" spc="18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el</a:t>
            </a:r>
            <a:r>
              <a:rPr sz="1600" spc="17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SECOP</a:t>
            </a:r>
            <a:r>
              <a:rPr sz="1600" spc="17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II,</a:t>
            </a:r>
            <a:r>
              <a:rPr sz="1600" spc="19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según</a:t>
            </a:r>
            <a:r>
              <a:rPr sz="1600" spc="19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corresponda,</a:t>
            </a:r>
            <a:r>
              <a:rPr sz="1600" spc="2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dentro</a:t>
            </a:r>
            <a:r>
              <a:rPr sz="1600" spc="2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z="1600" spc="18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los</a:t>
            </a:r>
            <a:r>
              <a:rPr sz="1600" spc="19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tres</a:t>
            </a:r>
            <a:endParaRPr sz="1600">
              <a:latin typeface="Arial MT"/>
              <a:cs typeface="Arial MT"/>
            </a:endParaRPr>
          </a:p>
          <a:p>
            <a:pPr marL="299085" marR="5080" algn="just">
              <a:lnSpc>
                <a:spcPts val="1730"/>
              </a:lnSpc>
              <a:spcBef>
                <a:spcPts val="25"/>
              </a:spcBef>
            </a:pP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(3)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días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hábiles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siguientes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a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la</a:t>
            </a:r>
            <a:r>
              <a:rPr sz="16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suscripción.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10" dirty="0">
                <a:solidFill>
                  <a:srgbClr val="1E1C11"/>
                </a:solidFill>
                <a:latin typeface="Arial MT"/>
                <a:cs typeface="Arial MT"/>
              </a:rPr>
              <a:t>Cuando</a:t>
            </a:r>
            <a:r>
              <a:rPr sz="1600" spc="42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este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documento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se</a:t>
            </a:r>
            <a:r>
              <a:rPr sz="16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deba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publicar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en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SECOP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I,</a:t>
            </a:r>
            <a:r>
              <a:rPr sz="16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el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registro </a:t>
            </a:r>
            <a:r>
              <a:rPr sz="1600" spc="-43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correspondiente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lo</a:t>
            </a:r>
            <a:r>
              <a:rPr sz="16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efectuará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el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responsable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la</a:t>
            </a:r>
            <a:r>
              <a:rPr sz="16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Dirección 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Administrativa,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una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vez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10" dirty="0">
                <a:solidFill>
                  <a:srgbClr val="1E1C11"/>
                </a:solidFill>
                <a:latin typeface="Arial MT"/>
                <a:cs typeface="Arial MT"/>
              </a:rPr>
              <a:t>recibido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 el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documento,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remitido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por</a:t>
            </a:r>
            <a:r>
              <a:rPr sz="1600" dirty="0">
                <a:solidFill>
                  <a:srgbClr val="1E1C11"/>
                </a:solidFill>
                <a:latin typeface="Arial MT"/>
                <a:cs typeface="Arial MT"/>
              </a:rPr>
              <a:t> la </a:t>
            </a:r>
            <a:r>
              <a:rPr sz="16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Unidad</a:t>
            </a:r>
            <a:r>
              <a:rPr sz="1600" spc="-2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1E1C11"/>
                </a:solidFill>
                <a:latin typeface="Arial MT"/>
                <a:cs typeface="Arial MT"/>
              </a:rPr>
              <a:t>Ejecutora.</a:t>
            </a:r>
            <a:endParaRPr sz="1600">
              <a:latin typeface="Arial MT"/>
              <a:cs typeface="Arial M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94687" y="2008632"/>
            <a:ext cx="1763268" cy="1761744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9857232" y="6568748"/>
            <a:ext cx="300355" cy="162224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38100">
              <a:spcBef>
                <a:spcPts val="5"/>
              </a:spcBef>
            </a:pPr>
            <a:r>
              <a:rPr sz="1050" dirty="0">
                <a:solidFill>
                  <a:srgbClr val="FFFFFF"/>
                </a:solidFill>
                <a:latin typeface="Arial MT"/>
                <a:cs typeface="Arial MT"/>
              </a:rPr>
              <a:t>109</a:t>
            </a:r>
            <a:endParaRPr sz="105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56004" y="341465"/>
            <a:ext cx="6196965" cy="874598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 marR="5080" indent="1319530">
              <a:lnSpc>
                <a:spcPct val="100000"/>
              </a:lnSpc>
              <a:spcBef>
                <a:spcPts val="100"/>
              </a:spcBef>
            </a:pPr>
            <a:r>
              <a:rPr sz="2800" b="1" kern="0" spc="-10" dirty="0">
                <a:solidFill>
                  <a:srgbClr val="00AFEF"/>
                </a:solidFill>
                <a:latin typeface="Arial"/>
                <a:cs typeface="Arial"/>
              </a:rPr>
              <a:t>PROCEDIMIENTO  LIQUIDACIÓN DEL CONTRATO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9882631" y="6568748"/>
            <a:ext cx="249554" cy="162224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spcBef>
                <a:spcPts val="5"/>
              </a:spcBef>
            </a:pPr>
            <a:r>
              <a:rPr sz="1050" dirty="0">
                <a:solidFill>
                  <a:srgbClr val="FFFFFF"/>
                </a:solidFill>
                <a:latin typeface="Arial MT"/>
                <a:cs typeface="Arial MT"/>
              </a:rPr>
              <a:t>111</a:t>
            </a:r>
            <a:endParaRPr sz="105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927656" y="1583182"/>
            <a:ext cx="8206740" cy="4552950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299085" marR="5080" indent="-287020" algn="just">
              <a:lnSpc>
                <a:spcPct val="90000"/>
              </a:lnSpc>
              <a:spcBef>
                <a:spcPts val="315"/>
              </a:spcBef>
              <a:buClr>
                <a:srgbClr val="1F487C"/>
              </a:buClr>
              <a:buChar char="•"/>
              <a:tabLst>
                <a:tab pos="299720" algn="l"/>
              </a:tabLst>
            </a:pP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Cuando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para</a:t>
            </a:r>
            <a:r>
              <a:rPr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la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liquidación</a:t>
            </a:r>
            <a:r>
              <a:rPr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del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contrato,</a:t>
            </a:r>
            <a:r>
              <a:rPr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el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contratista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no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presente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10" dirty="0">
                <a:solidFill>
                  <a:srgbClr val="1E1C11"/>
                </a:solidFill>
                <a:latin typeface="Arial MT"/>
                <a:cs typeface="Arial MT"/>
              </a:rPr>
              <a:t>el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 certificado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de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modificación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de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la garantía única constituida en los amparos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post</a:t>
            </a:r>
            <a:r>
              <a:rPr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contractuales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tales</a:t>
            </a:r>
            <a:r>
              <a:rPr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como</a:t>
            </a:r>
            <a:r>
              <a:rPr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los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de</a:t>
            </a:r>
            <a:r>
              <a:rPr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estabilidad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la</a:t>
            </a:r>
            <a:r>
              <a:rPr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obra,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calidad</a:t>
            </a:r>
            <a:r>
              <a:rPr spc="49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10" dirty="0">
                <a:solidFill>
                  <a:srgbClr val="1E1C11"/>
                </a:solidFill>
                <a:latin typeface="Arial MT"/>
                <a:cs typeface="Arial MT"/>
              </a:rPr>
              <a:t>del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 servicio o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calidad y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correcto funcionamiento, salarios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y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prestaciones sociales,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el supervisor o interventor deberá enviar al garante copia del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acta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de recibo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definitivo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10" dirty="0">
                <a:solidFill>
                  <a:srgbClr val="1E1C11"/>
                </a:solidFill>
                <a:latin typeface="Arial MT"/>
                <a:cs typeface="Arial MT"/>
              </a:rPr>
              <a:t>del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 objeto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pactado,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o</a:t>
            </a:r>
            <a:r>
              <a:rPr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posesión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la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obra,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con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el</a:t>
            </a:r>
            <a:r>
              <a:rPr spc="49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fin</a:t>
            </a:r>
            <a:r>
              <a:rPr spc="5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5" dirty="0">
                <a:solidFill>
                  <a:srgbClr val="1E1C11"/>
                </a:solidFill>
                <a:latin typeface="Arial MT"/>
                <a:cs typeface="Arial MT"/>
              </a:rPr>
              <a:t>de </a:t>
            </a:r>
            <a:r>
              <a:rPr spc="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informarle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el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día</a:t>
            </a:r>
            <a:r>
              <a:rPr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a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partir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del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cual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empieza</a:t>
            </a:r>
            <a:r>
              <a:rPr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a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contarse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la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vigencia</a:t>
            </a:r>
            <a:r>
              <a:rPr spc="49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pc="5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10" dirty="0">
                <a:solidFill>
                  <a:srgbClr val="1E1C11"/>
                </a:solidFill>
                <a:latin typeface="Arial MT"/>
                <a:cs typeface="Arial MT"/>
              </a:rPr>
              <a:t>la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 garantía post- contractual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y con esta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comunicación se continuará el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trámite </a:t>
            </a:r>
            <a:r>
              <a:rPr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liquidatario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del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contrato. De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no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obtenerse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la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modificación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de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la garantía única, </a:t>
            </a:r>
            <a:r>
              <a:rPr spc="-49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para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la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activación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los</a:t>
            </a:r>
            <a:r>
              <a:rPr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amparos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postcontractuales,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se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deberá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exigir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10" dirty="0">
                <a:solidFill>
                  <a:srgbClr val="1E1C11"/>
                </a:solidFill>
                <a:latin typeface="Arial MT"/>
                <a:cs typeface="Arial MT"/>
              </a:rPr>
              <a:t>la </a:t>
            </a:r>
            <a:r>
              <a:rPr spc="-49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reposición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de la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garantía al contratista, so </a:t>
            </a:r>
            <a:r>
              <a:rPr spc="-10" dirty="0">
                <a:solidFill>
                  <a:srgbClr val="1E1C11"/>
                </a:solidFill>
                <a:latin typeface="Arial MT"/>
                <a:cs typeface="Arial MT"/>
              </a:rPr>
              <a:t>pena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del inicio de las actuaciones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sancionatorias</a:t>
            </a:r>
            <a:r>
              <a:rPr spc="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administrativas</a:t>
            </a:r>
            <a:r>
              <a:rPr spc="2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de </a:t>
            </a:r>
            <a:r>
              <a:rPr spc="-45" dirty="0">
                <a:solidFill>
                  <a:srgbClr val="1E1C11"/>
                </a:solidFill>
                <a:latin typeface="Arial MT"/>
                <a:cs typeface="Arial MT"/>
              </a:rPr>
              <a:t>ley.</a:t>
            </a:r>
            <a:endParaRPr>
              <a:latin typeface="Arial MT"/>
              <a:cs typeface="Arial MT"/>
            </a:endParaRPr>
          </a:p>
          <a:p>
            <a:pPr marL="299085" marR="5080" indent="-287020" algn="just">
              <a:lnSpc>
                <a:spcPct val="90000"/>
              </a:lnSpc>
              <a:spcBef>
                <a:spcPts val="430"/>
              </a:spcBef>
              <a:buClr>
                <a:srgbClr val="1F487C"/>
              </a:buClr>
              <a:buChar char="•"/>
              <a:tabLst>
                <a:tab pos="299720" algn="l"/>
              </a:tabLst>
            </a:pP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Cuando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el</a:t>
            </a:r>
            <a:r>
              <a:rPr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interventor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o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supervisor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certifique</a:t>
            </a:r>
            <a:r>
              <a:rPr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que</a:t>
            </a:r>
            <a:r>
              <a:rPr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el</a:t>
            </a:r>
            <a:r>
              <a:rPr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contratista</a:t>
            </a:r>
            <a:r>
              <a:rPr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no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dio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cumplimiento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a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las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obligaciones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relacionadas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con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el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pago</a:t>
            </a:r>
            <a:r>
              <a:rPr spc="49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pc="49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Seguridad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Social Integral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y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Parafiscales, el ordenador del gasto compulsará copia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del </a:t>
            </a:r>
            <a:r>
              <a:rPr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acta</a:t>
            </a:r>
            <a:r>
              <a:rPr spc="13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pc="14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liquidación</a:t>
            </a:r>
            <a:r>
              <a:rPr spc="15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a</a:t>
            </a:r>
            <a:r>
              <a:rPr spc="14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la</a:t>
            </a:r>
            <a:r>
              <a:rPr spc="14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Unidad</a:t>
            </a:r>
            <a:r>
              <a:rPr spc="15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pc="14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Gestión</a:t>
            </a:r>
            <a:r>
              <a:rPr spc="14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Pensional</a:t>
            </a:r>
            <a:r>
              <a:rPr spc="15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y</a:t>
            </a:r>
            <a:r>
              <a:rPr spc="12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Parafiscales</a:t>
            </a:r>
            <a:r>
              <a:rPr spc="15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adscrita </a:t>
            </a:r>
            <a:r>
              <a:rPr spc="-49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al Ministerio de Hacienda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y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Crédito Público, con el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fin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de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que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se adelanten las </a:t>
            </a:r>
            <a:r>
              <a:rPr spc="-49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acciones</a:t>
            </a:r>
            <a:r>
              <a:rPr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pertinentes</a:t>
            </a:r>
            <a:r>
              <a:rPr spc="3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por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el</a:t>
            </a:r>
            <a:r>
              <a:rPr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presunto</a:t>
            </a:r>
            <a:r>
              <a:rPr spc="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incumplimiento</a:t>
            </a:r>
            <a:r>
              <a:rPr spc="2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del</a:t>
            </a:r>
            <a:r>
              <a:rPr spc="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contratista.</a:t>
            </a:r>
            <a:endParaRPr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002943" y="1730121"/>
            <a:ext cx="8187055" cy="30130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spcBef>
                <a:spcPts val="95"/>
              </a:spcBef>
            </a:pPr>
            <a:r>
              <a:rPr sz="2800" b="1" spc="-5" dirty="0">
                <a:solidFill>
                  <a:srgbClr val="006FC0"/>
                </a:solidFill>
                <a:latin typeface="Arial"/>
                <a:cs typeface="Arial"/>
              </a:rPr>
              <a:t>Artículo</a:t>
            </a:r>
            <a:r>
              <a:rPr sz="2800" b="1" spc="76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006FC0"/>
                </a:solidFill>
                <a:latin typeface="Arial"/>
                <a:cs typeface="Arial"/>
              </a:rPr>
              <a:t>2.2.1.1.2.4.3. </a:t>
            </a:r>
            <a:r>
              <a:rPr sz="2800" b="1" spc="-5" dirty="0">
                <a:solidFill>
                  <a:srgbClr val="006FC0"/>
                </a:solidFill>
                <a:latin typeface="Arial"/>
                <a:cs typeface="Arial"/>
              </a:rPr>
              <a:t>Obligaciones</a:t>
            </a:r>
            <a:r>
              <a:rPr sz="2800" b="1" spc="77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006FC0"/>
                </a:solidFill>
                <a:latin typeface="Arial"/>
                <a:cs typeface="Arial"/>
              </a:rPr>
              <a:t>posteriores </a:t>
            </a:r>
            <a:r>
              <a:rPr sz="2800" b="1" spc="-76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006FC0"/>
                </a:solidFill>
                <a:latin typeface="Arial"/>
                <a:cs typeface="Arial"/>
              </a:rPr>
              <a:t>a</a:t>
            </a:r>
            <a:r>
              <a:rPr sz="2800" b="1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006FC0"/>
                </a:solidFill>
                <a:latin typeface="Arial"/>
                <a:cs typeface="Arial"/>
              </a:rPr>
              <a:t>la</a:t>
            </a:r>
            <a:r>
              <a:rPr sz="2800" b="1" dirty="0">
                <a:solidFill>
                  <a:srgbClr val="006FC0"/>
                </a:solidFill>
                <a:latin typeface="Arial"/>
                <a:cs typeface="Arial"/>
              </a:rPr>
              <a:t> liquidación</a:t>
            </a:r>
            <a:r>
              <a:rPr sz="2800" b="1" dirty="0">
                <a:solidFill>
                  <a:srgbClr val="939393"/>
                </a:solidFill>
                <a:latin typeface="Arial"/>
                <a:cs typeface="Arial"/>
              </a:rPr>
              <a:t>.</a:t>
            </a:r>
            <a:r>
              <a:rPr sz="2800" b="1" spc="5" dirty="0">
                <a:solidFill>
                  <a:srgbClr val="939393"/>
                </a:solidFill>
                <a:latin typeface="Arial"/>
                <a:cs typeface="Arial"/>
              </a:rPr>
              <a:t> </a:t>
            </a:r>
            <a:r>
              <a:rPr sz="2800" i="1" spc="-15" dirty="0">
                <a:solidFill>
                  <a:srgbClr val="1E1C11"/>
                </a:solidFill>
                <a:latin typeface="Arial"/>
                <a:cs typeface="Arial"/>
              </a:rPr>
              <a:t>Vencidos</a:t>
            </a:r>
            <a:r>
              <a:rPr sz="2800" i="1" spc="-1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800" i="1" spc="-5" dirty="0">
                <a:solidFill>
                  <a:srgbClr val="1E1C11"/>
                </a:solidFill>
                <a:latin typeface="Arial"/>
                <a:cs typeface="Arial"/>
              </a:rPr>
              <a:t>los</a:t>
            </a:r>
            <a:r>
              <a:rPr sz="2800" i="1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800" i="1" spc="-5" dirty="0">
                <a:solidFill>
                  <a:srgbClr val="1E1C11"/>
                </a:solidFill>
                <a:latin typeface="Arial"/>
                <a:cs typeface="Arial"/>
              </a:rPr>
              <a:t>términos</a:t>
            </a:r>
            <a:r>
              <a:rPr sz="2800" i="1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800" i="1" spc="-5" dirty="0">
                <a:solidFill>
                  <a:srgbClr val="1E1C11"/>
                </a:solidFill>
                <a:latin typeface="Arial"/>
                <a:cs typeface="Arial"/>
              </a:rPr>
              <a:t>de</a:t>
            </a:r>
            <a:r>
              <a:rPr sz="2800" i="1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800" i="1" spc="-5" dirty="0">
                <a:solidFill>
                  <a:srgbClr val="1E1C11"/>
                </a:solidFill>
                <a:latin typeface="Arial"/>
                <a:cs typeface="Arial"/>
              </a:rPr>
              <a:t>las </a:t>
            </a:r>
            <a:r>
              <a:rPr sz="2800" i="1" dirty="0">
                <a:solidFill>
                  <a:srgbClr val="1E1C11"/>
                </a:solidFill>
                <a:latin typeface="Arial"/>
                <a:cs typeface="Arial"/>
              </a:rPr>
              <a:t> garantías</a:t>
            </a:r>
            <a:r>
              <a:rPr sz="2800" i="1" spc="38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800" i="1" spc="-5" dirty="0">
                <a:solidFill>
                  <a:srgbClr val="1E1C11"/>
                </a:solidFill>
                <a:latin typeface="Arial"/>
                <a:cs typeface="Arial"/>
              </a:rPr>
              <a:t>de</a:t>
            </a:r>
            <a:r>
              <a:rPr sz="2800" i="1" spc="37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800" i="1" dirty="0">
                <a:solidFill>
                  <a:srgbClr val="1E1C11"/>
                </a:solidFill>
                <a:latin typeface="Arial"/>
                <a:cs typeface="Arial"/>
              </a:rPr>
              <a:t>calidad,</a:t>
            </a:r>
            <a:r>
              <a:rPr sz="2800" i="1" spc="38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800" i="1" spc="-5" dirty="0">
                <a:solidFill>
                  <a:srgbClr val="1E1C11"/>
                </a:solidFill>
                <a:latin typeface="Arial"/>
                <a:cs typeface="Arial"/>
              </a:rPr>
              <a:t>estabilidad</a:t>
            </a:r>
            <a:r>
              <a:rPr sz="2800" i="1" spc="38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800" i="1" spc="-5" dirty="0">
                <a:solidFill>
                  <a:srgbClr val="1E1C11"/>
                </a:solidFill>
                <a:latin typeface="Arial"/>
                <a:cs typeface="Arial"/>
              </a:rPr>
              <a:t>y</a:t>
            </a:r>
            <a:r>
              <a:rPr sz="2800" i="1" spc="37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800" i="1" dirty="0">
                <a:solidFill>
                  <a:srgbClr val="1E1C11"/>
                </a:solidFill>
                <a:latin typeface="Arial"/>
                <a:cs typeface="Arial"/>
              </a:rPr>
              <a:t>mantenimiento, </a:t>
            </a:r>
            <a:r>
              <a:rPr sz="2800" i="1" spc="-77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800" i="1" spc="-5" dirty="0">
                <a:solidFill>
                  <a:srgbClr val="1E1C11"/>
                </a:solidFill>
                <a:latin typeface="Arial"/>
                <a:cs typeface="Arial"/>
              </a:rPr>
              <a:t>o</a:t>
            </a:r>
            <a:r>
              <a:rPr sz="2800" i="1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800" i="1" spc="-5" dirty="0">
                <a:solidFill>
                  <a:srgbClr val="1E1C11"/>
                </a:solidFill>
                <a:latin typeface="Arial"/>
                <a:cs typeface="Arial"/>
              </a:rPr>
              <a:t>las</a:t>
            </a:r>
            <a:r>
              <a:rPr sz="2800" i="1" dirty="0">
                <a:solidFill>
                  <a:srgbClr val="1E1C11"/>
                </a:solidFill>
                <a:latin typeface="Arial"/>
                <a:cs typeface="Arial"/>
              </a:rPr>
              <a:t> condiciones</a:t>
            </a:r>
            <a:r>
              <a:rPr sz="2800" i="1" spc="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800" i="1" spc="-5" dirty="0">
                <a:solidFill>
                  <a:srgbClr val="1E1C11"/>
                </a:solidFill>
                <a:latin typeface="Arial"/>
                <a:cs typeface="Arial"/>
              </a:rPr>
              <a:t>de</a:t>
            </a:r>
            <a:r>
              <a:rPr sz="2800" i="1" dirty="0">
                <a:solidFill>
                  <a:srgbClr val="1E1C11"/>
                </a:solidFill>
                <a:latin typeface="Arial"/>
                <a:cs typeface="Arial"/>
              </a:rPr>
              <a:t> disposición</a:t>
            </a:r>
            <a:r>
              <a:rPr sz="2800" i="1" spc="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800" i="1" spc="-5" dirty="0">
                <a:solidFill>
                  <a:srgbClr val="1E1C11"/>
                </a:solidFill>
                <a:latin typeface="Arial"/>
                <a:cs typeface="Arial"/>
              </a:rPr>
              <a:t>final</a:t>
            </a:r>
            <a:r>
              <a:rPr sz="2800" i="1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800" i="1" spc="-5" dirty="0">
                <a:solidFill>
                  <a:srgbClr val="1E1C11"/>
                </a:solidFill>
                <a:latin typeface="Arial"/>
                <a:cs typeface="Arial"/>
              </a:rPr>
              <a:t>o </a:t>
            </a:r>
            <a:r>
              <a:rPr sz="2800" i="1" dirty="0">
                <a:solidFill>
                  <a:srgbClr val="1E1C11"/>
                </a:solidFill>
                <a:latin typeface="Arial"/>
                <a:cs typeface="Arial"/>
              </a:rPr>
              <a:t> recuperación ambiental </a:t>
            </a:r>
            <a:r>
              <a:rPr sz="2800" i="1" spc="-5" dirty="0">
                <a:solidFill>
                  <a:srgbClr val="1E1C11"/>
                </a:solidFill>
                <a:latin typeface="Arial"/>
                <a:cs typeface="Arial"/>
              </a:rPr>
              <a:t>de las </a:t>
            </a:r>
            <a:r>
              <a:rPr sz="2800" i="1" dirty="0">
                <a:solidFill>
                  <a:srgbClr val="1E1C11"/>
                </a:solidFill>
                <a:latin typeface="Arial"/>
                <a:cs typeface="Arial"/>
              </a:rPr>
              <a:t>obras </a:t>
            </a:r>
            <a:r>
              <a:rPr sz="2800" i="1" spc="-5" dirty="0">
                <a:solidFill>
                  <a:srgbClr val="1E1C11"/>
                </a:solidFill>
                <a:latin typeface="Arial"/>
                <a:cs typeface="Arial"/>
              </a:rPr>
              <a:t>o </a:t>
            </a:r>
            <a:r>
              <a:rPr sz="2800" i="1" dirty="0">
                <a:solidFill>
                  <a:srgbClr val="1E1C11"/>
                </a:solidFill>
                <a:latin typeface="Arial"/>
                <a:cs typeface="Arial"/>
              </a:rPr>
              <a:t>bienes, </a:t>
            </a:r>
            <a:r>
              <a:rPr sz="2800" i="1" spc="-5" dirty="0">
                <a:solidFill>
                  <a:srgbClr val="1E1C11"/>
                </a:solidFill>
                <a:latin typeface="Arial"/>
                <a:cs typeface="Arial"/>
              </a:rPr>
              <a:t>la </a:t>
            </a:r>
            <a:r>
              <a:rPr sz="2800" i="1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800" i="1" spc="-5" dirty="0">
                <a:solidFill>
                  <a:srgbClr val="1E1C11"/>
                </a:solidFill>
                <a:latin typeface="Arial"/>
                <a:cs typeface="Arial"/>
              </a:rPr>
              <a:t>Entidad </a:t>
            </a:r>
            <a:r>
              <a:rPr sz="2800" i="1" dirty="0">
                <a:solidFill>
                  <a:srgbClr val="1E1C11"/>
                </a:solidFill>
                <a:latin typeface="Arial"/>
                <a:cs typeface="Arial"/>
              </a:rPr>
              <a:t>Estatal </a:t>
            </a:r>
            <a:r>
              <a:rPr sz="2800" i="1" spc="-5" dirty="0">
                <a:solidFill>
                  <a:srgbClr val="1E1C11"/>
                </a:solidFill>
                <a:latin typeface="Arial"/>
                <a:cs typeface="Arial"/>
              </a:rPr>
              <a:t>debe dejar </a:t>
            </a:r>
            <a:r>
              <a:rPr sz="2800" i="1" dirty="0">
                <a:solidFill>
                  <a:srgbClr val="1E1C11"/>
                </a:solidFill>
                <a:latin typeface="Arial"/>
                <a:cs typeface="Arial"/>
              </a:rPr>
              <a:t>constancia </a:t>
            </a:r>
            <a:r>
              <a:rPr sz="2800" i="1" spc="-5" dirty="0">
                <a:solidFill>
                  <a:srgbClr val="1E1C11"/>
                </a:solidFill>
                <a:latin typeface="Arial"/>
                <a:cs typeface="Arial"/>
              </a:rPr>
              <a:t>del cierre del </a:t>
            </a:r>
            <a:r>
              <a:rPr sz="2800" i="1" spc="-76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800" i="1" spc="-5" dirty="0">
                <a:solidFill>
                  <a:srgbClr val="1E1C11"/>
                </a:solidFill>
                <a:latin typeface="Arial"/>
                <a:cs typeface="Arial"/>
              </a:rPr>
              <a:t>expediente</a:t>
            </a:r>
            <a:r>
              <a:rPr sz="2800" i="1" spc="2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800" i="1" dirty="0">
                <a:solidFill>
                  <a:srgbClr val="1E1C11"/>
                </a:solidFill>
                <a:latin typeface="Arial"/>
                <a:cs typeface="Arial"/>
              </a:rPr>
              <a:t>del</a:t>
            </a:r>
            <a:r>
              <a:rPr sz="2800" i="1" spc="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800" i="1" spc="-5" dirty="0">
                <a:solidFill>
                  <a:srgbClr val="1E1C11"/>
                </a:solidFill>
                <a:latin typeface="Arial"/>
                <a:cs typeface="Arial"/>
              </a:rPr>
              <a:t>Proceso</a:t>
            </a:r>
            <a:r>
              <a:rPr sz="2800" i="1" spc="1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800" i="1" spc="-5" dirty="0">
                <a:solidFill>
                  <a:srgbClr val="1E1C11"/>
                </a:solidFill>
                <a:latin typeface="Arial"/>
                <a:cs typeface="Arial"/>
              </a:rPr>
              <a:t>de</a:t>
            </a:r>
            <a:r>
              <a:rPr sz="2800" i="1" spc="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800" i="1" dirty="0">
                <a:solidFill>
                  <a:srgbClr val="1E1C11"/>
                </a:solidFill>
                <a:latin typeface="Arial"/>
                <a:cs typeface="Arial"/>
              </a:rPr>
              <a:t>Contratación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.</a:t>
            </a:r>
            <a:endParaRPr sz="2800">
              <a:latin typeface="Arial MT"/>
              <a:cs typeface="Arial MT"/>
            </a:endParaRPr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4AA41894-7666-457D-BECE-7AE5EF6032AF}"/>
              </a:ext>
            </a:extLst>
          </p:cNvPr>
          <p:cNvSpPr txBox="1">
            <a:spLocks/>
          </p:cNvSpPr>
          <p:nvPr/>
        </p:nvSpPr>
        <p:spPr>
          <a:xfrm>
            <a:off x="3177659" y="675786"/>
            <a:ext cx="517080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defRPr sz="3200" b="1" i="0">
                <a:solidFill>
                  <a:srgbClr val="00AFEF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CIERRE</a:t>
            </a:r>
            <a:r>
              <a:rPr kumimoji="0" lang="es-CO" sz="3200" b="1" i="0" u="none" strike="noStrike" kern="0" cap="none" spc="-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es-CO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DEL</a:t>
            </a:r>
            <a:r>
              <a:rPr kumimoji="0" lang="es-CO" sz="3200" b="1" i="0" u="none" strike="noStrike" kern="0" cap="none" spc="-9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es-CO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EXPEDIENTE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909064" y="1756411"/>
            <a:ext cx="8188325" cy="40493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spcBef>
                <a:spcPts val="95"/>
              </a:spcBef>
            </a:pPr>
            <a:r>
              <a:rPr sz="2200" spc="-5" dirty="0">
                <a:solidFill>
                  <a:srgbClr val="1E1C11"/>
                </a:solidFill>
                <a:latin typeface="Arial MT"/>
                <a:cs typeface="Arial MT"/>
              </a:rPr>
              <a:t>Agencia</a:t>
            </a:r>
            <a:r>
              <a:rPr sz="22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200" spc="-5" dirty="0">
                <a:solidFill>
                  <a:srgbClr val="1E1C11"/>
                </a:solidFill>
                <a:latin typeface="Arial MT"/>
                <a:cs typeface="Arial MT"/>
              </a:rPr>
              <a:t>Nacional</a:t>
            </a:r>
            <a:r>
              <a:rPr sz="22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200" spc="-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z="22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200" spc="-5" dirty="0">
                <a:solidFill>
                  <a:srgbClr val="1E1C11"/>
                </a:solidFill>
                <a:latin typeface="Arial MT"/>
                <a:cs typeface="Arial MT"/>
              </a:rPr>
              <a:t>Contratación,</a:t>
            </a:r>
            <a:r>
              <a:rPr sz="22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200" spc="-5" dirty="0">
                <a:solidFill>
                  <a:srgbClr val="1E1C11"/>
                </a:solidFill>
                <a:latin typeface="Arial MT"/>
                <a:cs typeface="Arial MT"/>
              </a:rPr>
              <a:t>Respuesta</a:t>
            </a:r>
            <a:r>
              <a:rPr sz="22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200" spc="-5" dirty="0">
                <a:solidFill>
                  <a:srgbClr val="1E1C11"/>
                </a:solidFill>
                <a:latin typeface="Arial MT"/>
                <a:cs typeface="Arial MT"/>
              </a:rPr>
              <a:t>a</a:t>
            </a:r>
            <a:r>
              <a:rPr sz="22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200" spc="-5" dirty="0">
                <a:solidFill>
                  <a:srgbClr val="1E1C11"/>
                </a:solidFill>
                <a:latin typeface="Arial MT"/>
                <a:cs typeface="Arial MT"/>
              </a:rPr>
              <a:t>consulta</a:t>
            </a:r>
            <a:r>
              <a:rPr sz="22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200" spc="-5" dirty="0">
                <a:solidFill>
                  <a:srgbClr val="1E1C11"/>
                </a:solidFill>
                <a:latin typeface="Arial MT"/>
                <a:cs typeface="Arial MT"/>
              </a:rPr>
              <a:t># </a:t>
            </a:r>
            <a:r>
              <a:rPr sz="2200" dirty="0">
                <a:solidFill>
                  <a:srgbClr val="1E1C11"/>
                </a:solidFill>
                <a:latin typeface="Arial MT"/>
                <a:cs typeface="Arial MT"/>
              </a:rPr>
              <a:t> 4201912000004390,</a:t>
            </a:r>
            <a:r>
              <a:rPr sz="2200" spc="114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200" spc="-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z="2200" spc="12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200" spc="-5" dirty="0">
                <a:solidFill>
                  <a:srgbClr val="1E1C11"/>
                </a:solidFill>
                <a:latin typeface="Arial MT"/>
                <a:cs typeface="Arial MT"/>
              </a:rPr>
              <a:t>14</a:t>
            </a:r>
            <a:r>
              <a:rPr sz="2200" spc="12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200" spc="-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z="2200" spc="12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200" dirty="0">
                <a:solidFill>
                  <a:srgbClr val="1E1C11"/>
                </a:solidFill>
                <a:latin typeface="Arial MT"/>
                <a:cs typeface="Arial MT"/>
              </a:rPr>
              <a:t>agosto</a:t>
            </a:r>
            <a:r>
              <a:rPr sz="2200" spc="12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200" spc="-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z="2200" spc="12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200" spc="-5" dirty="0">
                <a:solidFill>
                  <a:srgbClr val="1E1C11"/>
                </a:solidFill>
                <a:latin typeface="Arial MT"/>
                <a:cs typeface="Arial MT"/>
              </a:rPr>
              <a:t>2019.</a:t>
            </a:r>
            <a:r>
              <a:rPr sz="2200" spc="12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200" spc="-5" dirty="0">
                <a:solidFill>
                  <a:srgbClr val="1E1C11"/>
                </a:solidFill>
                <a:latin typeface="Arial MT"/>
                <a:cs typeface="Arial MT"/>
              </a:rPr>
              <a:t>Sala</a:t>
            </a:r>
            <a:r>
              <a:rPr sz="2200" spc="12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200" spc="-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z="2200" spc="12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200" spc="-5" dirty="0">
                <a:solidFill>
                  <a:srgbClr val="1E1C11"/>
                </a:solidFill>
                <a:latin typeface="Arial MT"/>
                <a:cs typeface="Arial MT"/>
              </a:rPr>
              <a:t>Consulta </a:t>
            </a:r>
            <a:r>
              <a:rPr sz="2200" spc="-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200" spc="-5" dirty="0">
                <a:solidFill>
                  <a:srgbClr val="1E1C11"/>
                </a:solidFill>
                <a:latin typeface="Arial MT"/>
                <a:cs typeface="Arial MT"/>
              </a:rPr>
              <a:t>y Servicio Civil del Consejo de Estado, en concepto del 8 de </a:t>
            </a:r>
            <a:r>
              <a:rPr sz="2200" dirty="0">
                <a:solidFill>
                  <a:srgbClr val="1E1C11"/>
                </a:solidFill>
                <a:latin typeface="Arial MT"/>
                <a:cs typeface="Arial MT"/>
              </a:rPr>
              <a:t> marzo </a:t>
            </a:r>
            <a:r>
              <a:rPr sz="2200" spc="-5" dirty="0">
                <a:solidFill>
                  <a:srgbClr val="1E1C11"/>
                </a:solidFill>
                <a:latin typeface="Arial MT"/>
                <a:cs typeface="Arial MT"/>
              </a:rPr>
              <a:t>de </a:t>
            </a:r>
            <a:r>
              <a:rPr sz="2200" dirty="0">
                <a:solidFill>
                  <a:srgbClr val="1E1C11"/>
                </a:solidFill>
                <a:latin typeface="Arial MT"/>
                <a:cs typeface="Arial MT"/>
              </a:rPr>
              <a:t>2017, radicado </a:t>
            </a:r>
            <a:r>
              <a:rPr sz="2200" spc="-5" dirty="0">
                <a:solidFill>
                  <a:srgbClr val="1E1C11"/>
                </a:solidFill>
                <a:latin typeface="Arial MT"/>
                <a:cs typeface="Arial MT"/>
              </a:rPr>
              <a:t>N.º 2298 y con </a:t>
            </a:r>
            <a:r>
              <a:rPr sz="2200" dirty="0">
                <a:solidFill>
                  <a:srgbClr val="1E1C11"/>
                </a:solidFill>
                <a:latin typeface="Arial MT"/>
                <a:cs typeface="Arial MT"/>
              </a:rPr>
              <a:t>ponencia </a:t>
            </a:r>
            <a:r>
              <a:rPr sz="2200" spc="-5" dirty="0">
                <a:solidFill>
                  <a:srgbClr val="1E1C11"/>
                </a:solidFill>
                <a:latin typeface="Arial MT"/>
                <a:cs typeface="Arial MT"/>
              </a:rPr>
              <a:t>del Consejero </a:t>
            </a:r>
            <a:r>
              <a:rPr sz="22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200" spc="-5" dirty="0">
                <a:solidFill>
                  <a:srgbClr val="1E1C11"/>
                </a:solidFill>
                <a:latin typeface="Arial MT"/>
                <a:cs typeface="Arial MT"/>
              </a:rPr>
              <a:t>Edgar</a:t>
            </a:r>
            <a:r>
              <a:rPr sz="2200" spc="57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200" spc="-5" dirty="0">
                <a:solidFill>
                  <a:srgbClr val="1E1C11"/>
                </a:solidFill>
                <a:latin typeface="Arial MT"/>
                <a:cs typeface="Arial MT"/>
              </a:rPr>
              <a:t>González,</a:t>
            </a:r>
            <a:r>
              <a:rPr sz="2200" spc="59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200" spc="-5" dirty="0">
                <a:solidFill>
                  <a:srgbClr val="1E1C11"/>
                </a:solidFill>
                <a:latin typeface="Arial MT"/>
                <a:cs typeface="Arial MT"/>
              </a:rPr>
              <a:t>manifestó</a:t>
            </a:r>
            <a:r>
              <a:rPr sz="2200" spc="58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200" spc="-5" dirty="0">
                <a:solidFill>
                  <a:srgbClr val="1E1C11"/>
                </a:solidFill>
                <a:latin typeface="Arial MT"/>
                <a:cs typeface="Arial MT"/>
              </a:rPr>
              <a:t>respecto</a:t>
            </a:r>
            <a:r>
              <a:rPr sz="2200" spc="59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200" spc="-5" dirty="0">
                <a:solidFill>
                  <a:srgbClr val="1E1C11"/>
                </a:solidFill>
                <a:latin typeface="Arial MT"/>
                <a:cs typeface="Arial MT"/>
              </a:rPr>
              <a:t>del</a:t>
            </a:r>
            <a:r>
              <a:rPr sz="2200" spc="58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200" spc="-5" dirty="0">
                <a:solidFill>
                  <a:srgbClr val="1E1C11"/>
                </a:solidFill>
                <a:latin typeface="Arial MT"/>
                <a:cs typeface="Arial MT"/>
              </a:rPr>
              <a:t>trámite</a:t>
            </a:r>
            <a:r>
              <a:rPr sz="2200" spc="58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200" spc="-5" dirty="0">
                <a:solidFill>
                  <a:srgbClr val="1E1C11"/>
                </a:solidFill>
                <a:latin typeface="Arial MT"/>
                <a:cs typeface="Arial MT"/>
              </a:rPr>
              <a:t>del</a:t>
            </a:r>
            <a:r>
              <a:rPr sz="2200" spc="58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200" spc="-5" dirty="0">
                <a:solidFill>
                  <a:srgbClr val="1E1C11"/>
                </a:solidFill>
                <a:latin typeface="Arial MT"/>
                <a:cs typeface="Arial MT"/>
              </a:rPr>
              <a:t>cierre</a:t>
            </a:r>
            <a:r>
              <a:rPr sz="2200" spc="58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200" spc="-5" dirty="0">
                <a:solidFill>
                  <a:srgbClr val="1E1C11"/>
                </a:solidFill>
                <a:latin typeface="Arial MT"/>
                <a:cs typeface="Arial MT"/>
              </a:rPr>
              <a:t>del </a:t>
            </a:r>
            <a:r>
              <a:rPr sz="2200" spc="-6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200" spc="-5" dirty="0">
                <a:solidFill>
                  <a:srgbClr val="1E1C11"/>
                </a:solidFill>
                <a:latin typeface="Arial MT"/>
                <a:cs typeface="Arial MT"/>
              </a:rPr>
              <a:t>expediente</a:t>
            </a:r>
            <a:r>
              <a:rPr sz="22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200" spc="-5" dirty="0">
                <a:solidFill>
                  <a:srgbClr val="1E1C11"/>
                </a:solidFill>
                <a:latin typeface="Arial MT"/>
                <a:cs typeface="Arial MT"/>
              </a:rPr>
              <a:t>del</a:t>
            </a:r>
            <a:r>
              <a:rPr sz="22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200" spc="-5" dirty="0">
                <a:solidFill>
                  <a:srgbClr val="1E1C11"/>
                </a:solidFill>
                <a:latin typeface="Arial MT"/>
                <a:cs typeface="Arial MT"/>
              </a:rPr>
              <a:t>Proceso</a:t>
            </a:r>
            <a:r>
              <a:rPr sz="22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200" spc="-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z="2200" dirty="0">
                <a:solidFill>
                  <a:srgbClr val="1E1C11"/>
                </a:solidFill>
                <a:latin typeface="Arial MT"/>
                <a:cs typeface="Arial MT"/>
              </a:rPr>
              <a:t> Contratación</a:t>
            </a:r>
            <a:r>
              <a:rPr sz="22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200" dirty="0">
                <a:solidFill>
                  <a:srgbClr val="1E1C11"/>
                </a:solidFill>
                <a:latin typeface="Arial MT"/>
                <a:cs typeface="Arial MT"/>
              </a:rPr>
              <a:t>que:</a:t>
            </a:r>
            <a:r>
              <a:rPr sz="22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200" i="1" dirty="0">
                <a:solidFill>
                  <a:srgbClr val="1E1C11"/>
                </a:solidFill>
                <a:latin typeface="Arial"/>
                <a:cs typeface="Arial"/>
              </a:rPr>
              <a:t>“(…)</a:t>
            </a:r>
            <a:r>
              <a:rPr sz="2200" i="1" spc="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200" i="1" spc="-5" dirty="0">
                <a:solidFill>
                  <a:srgbClr val="1E1C11"/>
                </a:solidFill>
                <a:latin typeface="Arial"/>
                <a:cs typeface="Arial"/>
              </a:rPr>
              <a:t>procede </a:t>
            </a:r>
            <a:r>
              <a:rPr sz="2200" i="1" dirty="0">
                <a:solidFill>
                  <a:srgbClr val="1E1C11"/>
                </a:solidFill>
                <a:latin typeface="Arial"/>
                <a:cs typeface="Arial"/>
              </a:rPr>
              <a:t> cuando se </a:t>
            </a:r>
            <a:r>
              <a:rPr sz="2200" i="1" spc="-5" dirty="0">
                <a:solidFill>
                  <a:srgbClr val="1E1C11"/>
                </a:solidFill>
                <a:latin typeface="Arial"/>
                <a:cs typeface="Arial"/>
              </a:rPr>
              <a:t>ha efectuado la liquidación del contrato, a </a:t>
            </a:r>
            <a:r>
              <a:rPr sz="2200" i="1" dirty="0">
                <a:solidFill>
                  <a:srgbClr val="1E1C11"/>
                </a:solidFill>
                <a:latin typeface="Arial"/>
                <a:cs typeface="Arial"/>
              </a:rPr>
              <a:t>efectos </a:t>
            </a:r>
            <a:r>
              <a:rPr sz="2200" i="1" spc="-5" dirty="0">
                <a:solidFill>
                  <a:srgbClr val="1E1C11"/>
                </a:solidFill>
                <a:latin typeface="Arial"/>
                <a:cs typeface="Arial"/>
              </a:rPr>
              <a:t>de </a:t>
            </a:r>
            <a:r>
              <a:rPr sz="2200" i="1" dirty="0">
                <a:solidFill>
                  <a:srgbClr val="1E1C11"/>
                </a:solidFill>
                <a:latin typeface="Arial"/>
                <a:cs typeface="Arial"/>
              </a:rPr>
              <a:t> dejar </a:t>
            </a:r>
            <a:r>
              <a:rPr sz="2200" i="1" spc="-5" dirty="0">
                <a:solidFill>
                  <a:srgbClr val="1E1C11"/>
                </a:solidFill>
                <a:latin typeface="Arial"/>
                <a:cs typeface="Arial"/>
              </a:rPr>
              <a:t>las constancias sobre el vencimiento de las garantías y la </a:t>
            </a:r>
            <a:r>
              <a:rPr sz="2200" i="1" dirty="0">
                <a:solidFill>
                  <a:srgbClr val="1E1C11"/>
                </a:solidFill>
                <a:latin typeface="Arial"/>
                <a:cs typeface="Arial"/>
              </a:rPr>
              <a:t> condición </a:t>
            </a:r>
            <a:r>
              <a:rPr sz="2200" i="1" spc="-10" dirty="0">
                <a:solidFill>
                  <a:srgbClr val="1E1C11"/>
                </a:solidFill>
                <a:latin typeface="Arial"/>
                <a:cs typeface="Arial"/>
              </a:rPr>
              <a:t>de </a:t>
            </a:r>
            <a:r>
              <a:rPr sz="2200" i="1" spc="-5" dirty="0">
                <a:solidFill>
                  <a:srgbClr val="1E1C11"/>
                </a:solidFill>
                <a:latin typeface="Arial"/>
                <a:cs typeface="Arial"/>
              </a:rPr>
              <a:t>los bienes y obras desde la perspectiva ambiental, y </a:t>
            </a:r>
            <a:r>
              <a:rPr sz="2200" i="1" spc="-60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200" i="1" spc="-5" dirty="0">
                <a:solidFill>
                  <a:srgbClr val="1E1C11"/>
                </a:solidFill>
                <a:latin typeface="Arial"/>
                <a:cs typeface="Arial"/>
              </a:rPr>
              <a:t>también en los </a:t>
            </a:r>
            <a:r>
              <a:rPr sz="2200" i="1" dirty="0">
                <a:solidFill>
                  <a:srgbClr val="1E1C11"/>
                </a:solidFill>
                <a:latin typeface="Arial"/>
                <a:cs typeface="Arial"/>
              </a:rPr>
              <a:t>casos </a:t>
            </a:r>
            <a:r>
              <a:rPr sz="2200" i="1" spc="-10" dirty="0">
                <a:solidFill>
                  <a:srgbClr val="1E1C11"/>
                </a:solidFill>
                <a:latin typeface="Arial"/>
                <a:cs typeface="Arial"/>
              </a:rPr>
              <a:t>en </a:t>
            </a:r>
            <a:r>
              <a:rPr sz="2200" i="1" spc="-5" dirty="0">
                <a:solidFill>
                  <a:srgbClr val="1E1C11"/>
                </a:solidFill>
                <a:latin typeface="Arial"/>
                <a:cs typeface="Arial"/>
              </a:rPr>
              <a:t>los cuales no </a:t>
            </a:r>
            <a:r>
              <a:rPr sz="2200" i="1" dirty="0">
                <a:solidFill>
                  <a:srgbClr val="1E1C11"/>
                </a:solidFill>
                <a:latin typeface="Arial"/>
                <a:cs typeface="Arial"/>
              </a:rPr>
              <a:t>se </a:t>
            </a:r>
            <a:r>
              <a:rPr sz="2200" i="1" spc="-5" dirty="0">
                <a:solidFill>
                  <a:srgbClr val="1E1C11"/>
                </a:solidFill>
                <a:latin typeface="Arial"/>
                <a:cs typeface="Arial"/>
              </a:rPr>
              <a:t>haya efectuado dicha </a:t>
            </a:r>
            <a:r>
              <a:rPr sz="2200" i="1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200" i="1" spc="-5" dirty="0">
                <a:solidFill>
                  <a:srgbClr val="1E1C11"/>
                </a:solidFill>
                <a:latin typeface="Arial"/>
                <a:cs typeface="Arial"/>
              </a:rPr>
              <a:t>liquidación,</a:t>
            </a:r>
            <a:r>
              <a:rPr sz="2200" i="1" spc="15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200" i="1" spc="-5" dirty="0">
                <a:solidFill>
                  <a:srgbClr val="1E1C11"/>
                </a:solidFill>
                <a:latin typeface="Arial"/>
                <a:cs typeface="Arial"/>
              </a:rPr>
              <a:t>a</a:t>
            </a:r>
            <a:r>
              <a:rPr sz="2200" i="1" spc="18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200" i="1" spc="-5" dirty="0">
                <a:solidFill>
                  <a:srgbClr val="1E1C11"/>
                </a:solidFill>
                <a:latin typeface="Arial"/>
                <a:cs typeface="Arial"/>
              </a:rPr>
              <a:t>efectos</a:t>
            </a:r>
            <a:r>
              <a:rPr sz="2200" i="1" spc="19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200" i="1" spc="-5" dirty="0">
                <a:solidFill>
                  <a:srgbClr val="1E1C11"/>
                </a:solidFill>
                <a:latin typeface="Arial"/>
                <a:cs typeface="Arial"/>
              </a:rPr>
              <a:t>de</a:t>
            </a:r>
            <a:r>
              <a:rPr sz="2200" i="1" spc="18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200" i="1" spc="-5" dirty="0">
                <a:solidFill>
                  <a:srgbClr val="1E1C11"/>
                </a:solidFill>
                <a:latin typeface="Arial"/>
                <a:cs typeface="Arial"/>
              </a:rPr>
              <a:t>dejar</a:t>
            </a:r>
            <a:r>
              <a:rPr sz="2200" i="1" spc="18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200" i="1" spc="-5" dirty="0">
                <a:solidFill>
                  <a:srgbClr val="1E1C11"/>
                </a:solidFill>
                <a:latin typeface="Arial"/>
                <a:cs typeface="Arial"/>
              </a:rPr>
              <a:t>constancia</a:t>
            </a:r>
            <a:r>
              <a:rPr sz="2200" i="1" spc="19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200" i="1" spc="-5" dirty="0">
                <a:solidFill>
                  <a:srgbClr val="1E1C11"/>
                </a:solidFill>
                <a:latin typeface="Arial"/>
                <a:cs typeface="Arial"/>
              </a:rPr>
              <a:t>sobre</a:t>
            </a:r>
            <a:r>
              <a:rPr sz="2200" i="1" spc="19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200" i="1" spc="-5" dirty="0">
                <a:solidFill>
                  <a:srgbClr val="1E1C11"/>
                </a:solidFill>
                <a:latin typeface="Arial"/>
                <a:cs typeface="Arial"/>
              </a:rPr>
              <a:t>el</a:t>
            </a:r>
            <a:r>
              <a:rPr sz="2200" i="1" spc="18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200" i="1" spc="-5" dirty="0">
                <a:solidFill>
                  <a:srgbClr val="1E1C11"/>
                </a:solidFill>
                <a:latin typeface="Arial"/>
                <a:cs typeface="Arial"/>
              </a:rPr>
              <a:t>punto</a:t>
            </a:r>
            <a:r>
              <a:rPr sz="2200" i="1" spc="18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200" i="1" spc="-5" dirty="0">
                <a:solidFill>
                  <a:srgbClr val="1E1C11"/>
                </a:solidFill>
                <a:latin typeface="Arial"/>
                <a:cs typeface="Arial"/>
              </a:rPr>
              <a:t>final</a:t>
            </a:r>
            <a:r>
              <a:rPr sz="2200" i="1" spc="19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200" i="1" spc="-5" dirty="0">
                <a:solidFill>
                  <a:srgbClr val="1E1C11"/>
                </a:solidFill>
                <a:latin typeface="Arial"/>
                <a:cs typeface="Arial"/>
              </a:rPr>
              <a:t>de </a:t>
            </a:r>
            <a:r>
              <a:rPr sz="2200" i="1" spc="-59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200" i="1" spc="-5" dirty="0">
                <a:solidFill>
                  <a:srgbClr val="1E1C11"/>
                </a:solidFill>
                <a:latin typeface="Arial"/>
                <a:cs typeface="Arial"/>
              </a:rPr>
              <a:t>la actuación</a:t>
            </a:r>
            <a:r>
              <a:rPr sz="2200" i="1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200" i="1" spc="-5" dirty="0">
                <a:solidFill>
                  <a:srgbClr val="1E1C11"/>
                </a:solidFill>
                <a:latin typeface="Arial"/>
                <a:cs typeface="Arial"/>
              </a:rPr>
              <a:t>contractual”.</a:t>
            </a:r>
            <a:endParaRPr sz="2200">
              <a:latin typeface="Arial"/>
              <a:cs typeface="Arial"/>
            </a:endParaRP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316D38FA-DFF0-40FD-9DCD-63508B469D93}"/>
              </a:ext>
            </a:extLst>
          </p:cNvPr>
          <p:cNvSpPr txBox="1">
            <a:spLocks/>
          </p:cNvSpPr>
          <p:nvPr/>
        </p:nvSpPr>
        <p:spPr>
          <a:xfrm>
            <a:off x="3034784" y="923436"/>
            <a:ext cx="517080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defRPr sz="3200" b="1" i="0">
                <a:solidFill>
                  <a:srgbClr val="00AFEF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CIERRE</a:t>
            </a:r>
            <a:r>
              <a:rPr kumimoji="0" lang="es-CO" sz="3200" b="1" i="0" u="none" strike="noStrike" kern="0" cap="none" spc="-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es-CO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DEL</a:t>
            </a:r>
            <a:r>
              <a:rPr kumimoji="0" lang="es-CO" sz="3200" b="1" i="0" u="none" strike="noStrike" kern="0" cap="none" spc="-9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es-CO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EXPEDIENTE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57068" y="591058"/>
            <a:ext cx="4850257" cy="38658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37177" y="4754372"/>
            <a:ext cx="4314952" cy="37185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289805" y="5242052"/>
            <a:ext cx="3392678" cy="31216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628644" y="1074419"/>
            <a:ext cx="4876800" cy="3657600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52066" y="1843798"/>
            <a:ext cx="8248650" cy="2368550"/>
          </a:xfrm>
          <a:prstGeom prst="rect">
            <a:avLst/>
          </a:prstGeom>
        </p:spPr>
        <p:txBody>
          <a:bodyPr vert="horz" wrap="square" lIns="0" tIns="223520" rIns="0" bIns="0" rtlCol="0">
            <a:spAutoFit/>
          </a:bodyPr>
          <a:lstStyle/>
          <a:p>
            <a:pPr marL="1483360" algn="just">
              <a:spcBef>
                <a:spcPts val="1760"/>
              </a:spcBef>
            </a:pPr>
            <a:r>
              <a:rPr sz="2800" b="1" spc="-5" dirty="0">
                <a:solidFill>
                  <a:srgbClr val="1E1C11"/>
                </a:solidFill>
                <a:latin typeface="Arial"/>
                <a:cs typeface="Arial"/>
              </a:rPr>
              <a:t>Artículo</a:t>
            </a:r>
            <a:r>
              <a:rPr sz="2800" b="1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1E1C11"/>
                </a:solidFill>
                <a:latin typeface="Arial"/>
                <a:cs typeface="Arial"/>
              </a:rPr>
              <a:t>6</a:t>
            </a:r>
            <a:r>
              <a:rPr sz="2800" b="1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1E1C11"/>
                </a:solidFill>
                <a:latin typeface="Arial"/>
                <a:cs typeface="Arial"/>
              </a:rPr>
              <a:t>Constitución</a:t>
            </a:r>
            <a:r>
              <a:rPr sz="2800" b="1" spc="3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1E1C11"/>
                </a:solidFill>
                <a:latin typeface="Arial"/>
                <a:cs typeface="Arial"/>
              </a:rPr>
              <a:t>Política</a:t>
            </a:r>
            <a:endParaRPr sz="2800">
              <a:latin typeface="Arial"/>
              <a:cs typeface="Arial"/>
            </a:endParaRPr>
          </a:p>
          <a:p>
            <a:pPr marL="12700" marR="5080" algn="just">
              <a:spcBef>
                <a:spcPts val="1905"/>
              </a:spcBef>
            </a:pPr>
            <a:r>
              <a:rPr sz="3200" i="1" spc="-5" dirty="0">
                <a:solidFill>
                  <a:srgbClr val="1E1C11"/>
                </a:solidFill>
                <a:latin typeface="Arial"/>
                <a:cs typeface="Arial"/>
              </a:rPr>
              <a:t>“Los particulares </a:t>
            </a:r>
            <a:r>
              <a:rPr sz="3200" i="1" dirty="0">
                <a:solidFill>
                  <a:srgbClr val="1E1C11"/>
                </a:solidFill>
                <a:latin typeface="Arial"/>
                <a:cs typeface="Arial"/>
              </a:rPr>
              <a:t>sólo </a:t>
            </a:r>
            <a:r>
              <a:rPr sz="3200" i="1" spc="-5" dirty="0">
                <a:solidFill>
                  <a:srgbClr val="1E1C11"/>
                </a:solidFill>
                <a:latin typeface="Arial"/>
                <a:cs typeface="Arial"/>
              </a:rPr>
              <a:t>son </a:t>
            </a:r>
            <a:r>
              <a:rPr sz="3200" i="1" dirty="0">
                <a:solidFill>
                  <a:srgbClr val="1E1C11"/>
                </a:solidFill>
                <a:latin typeface="Arial"/>
                <a:cs typeface="Arial"/>
              </a:rPr>
              <a:t>responsables </a:t>
            </a:r>
            <a:r>
              <a:rPr sz="3200" i="1" spc="-5" dirty="0">
                <a:solidFill>
                  <a:srgbClr val="1E1C11"/>
                </a:solidFill>
                <a:latin typeface="Arial"/>
                <a:cs typeface="Arial"/>
              </a:rPr>
              <a:t>ante </a:t>
            </a:r>
            <a:r>
              <a:rPr sz="3200" i="1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3200" i="1" spc="-5" dirty="0">
                <a:solidFill>
                  <a:srgbClr val="1E1C11"/>
                </a:solidFill>
                <a:latin typeface="Arial"/>
                <a:cs typeface="Arial"/>
              </a:rPr>
              <a:t>las autoridades por infringir la Constitución </a:t>
            </a:r>
            <a:r>
              <a:rPr sz="3200" i="1" dirty="0">
                <a:solidFill>
                  <a:srgbClr val="1E1C11"/>
                </a:solidFill>
                <a:latin typeface="Arial"/>
                <a:cs typeface="Arial"/>
              </a:rPr>
              <a:t>y </a:t>
            </a:r>
            <a:r>
              <a:rPr sz="3200" i="1" spc="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3200" i="1" dirty="0">
                <a:solidFill>
                  <a:srgbClr val="1E1C11"/>
                </a:solidFill>
                <a:latin typeface="Arial"/>
                <a:cs typeface="Arial"/>
              </a:rPr>
              <a:t>las</a:t>
            </a:r>
            <a:r>
              <a:rPr sz="3200" i="1" spc="30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3200" i="1" spc="-5" dirty="0">
                <a:solidFill>
                  <a:srgbClr val="1E1C11"/>
                </a:solidFill>
                <a:latin typeface="Arial"/>
                <a:cs typeface="Arial"/>
              </a:rPr>
              <a:t>leyes.</a:t>
            </a:r>
            <a:r>
              <a:rPr sz="3200" i="1" spc="30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3200" i="1" spc="-5" dirty="0">
                <a:solidFill>
                  <a:srgbClr val="1E1C11"/>
                </a:solidFill>
                <a:latin typeface="Arial"/>
                <a:cs typeface="Arial"/>
              </a:rPr>
              <a:t>Los</a:t>
            </a:r>
            <a:r>
              <a:rPr sz="3200" i="1" spc="29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3200" i="1" spc="-5" dirty="0">
                <a:solidFill>
                  <a:srgbClr val="1E1C11"/>
                </a:solidFill>
                <a:latin typeface="Arial"/>
                <a:cs typeface="Arial"/>
              </a:rPr>
              <a:t>servidores</a:t>
            </a:r>
            <a:r>
              <a:rPr sz="3200" i="1" spc="31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3200" i="1" spc="-5" dirty="0">
                <a:solidFill>
                  <a:srgbClr val="1E1C11"/>
                </a:solidFill>
                <a:latin typeface="Arial"/>
                <a:cs typeface="Arial"/>
              </a:rPr>
              <a:t>públicos</a:t>
            </a:r>
            <a:r>
              <a:rPr sz="3200" i="1" spc="31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3200" i="1" spc="-5" dirty="0">
                <a:solidFill>
                  <a:srgbClr val="1E1C11"/>
                </a:solidFill>
                <a:latin typeface="Arial"/>
                <a:cs typeface="Arial"/>
              </a:rPr>
              <a:t>lo</a:t>
            </a:r>
            <a:r>
              <a:rPr sz="3200" i="1" spc="30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3200" i="1" spc="-5" dirty="0">
                <a:solidFill>
                  <a:srgbClr val="1E1C11"/>
                </a:solidFill>
                <a:latin typeface="Arial"/>
                <a:cs typeface="Arial"/>
              </a:rPr>
              <a:t>son</a:t>
            </a:r>
            <a:r>
              <a:rPr sz="3200" i="1" spc="30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3200" i="1" dirty="0">
                <a:solidFill>
                  <a:srgbClr val="1E1C11"/>
                </a:solidFill>
                <a:latin typeface="Arial"/>
                <a:cs typeface="Arial"/>
              </a:rPr>
              <a:t>por</a:t>
            </a:r>
            <a:endParaRPr sz="32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852066" y="4186174"/>
            <a:ext cx="369189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862965" algn="l"/>
                <a:tab pos="2594610" algn="l"/>
              </a:tabLst>
            </a:pPr>
            <a:r>
              <a:rPr sz="3200" i="1" spc="-5" dirty="0">
                <a:solidFill>
                  <a:srgbClr val="1E1C11"/>
                </a:solidFill>
                <a:latin typeface="Arial"/>
                <a:cs typeface="Arial"/>
              </a:rPr>
              <a:t>l</a:t>
            </a:r>
            <a:r>
              <a:rPr sz="3200" i="1" dirty="0">
                <a:solidFill>
                  <a:srgbClr val="1E1C11"/>
                </a:solidFill>
                <a:latin typeface="Arial"/>
                <a:cs typeface="Arial"/>
              </a:rPr>
              <a:t>a	misma	c</a:t>
            </a:r>
            <a:r>
              <a:rPr sz="3200" i="1" spc="-15" dirty="0">
                <a:solidFill>
                  <a:srgbClr val="1E1C11"/>
                </a:solidFill>
                <a:latin typeface="Arial"/>
                <a:cs typeface="Arial"/>
              </a:rPr>
              <a:t>a</a:t>
            </a:r>
            <a:r>
              <a:rPr sz="3200" i="1" dirty="0">
                <a:solidFill>
                  <a:srgbClr val="1E1C11"/>
                </a:solidFill>
                <a:latin typeface="Arial"/>
                <a:cs typeface="Arial"/>
              </a:rPr>
              <a:t>usa</a:t>
            </a:r>
            <a:endParaRPr sz="32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790691" y="4186174"/>
            <a:ext cx="329501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1134110" algn="l"/>
                <a:tab pos="3068320" algn="l"/>
              </a:tabLst>
            </a:pPr>
            <a:r>
              <a:rPr sz="3200" i="1" spc="-10" dirty="0">
                <a:solidFill>
                  <a:srgbClr val="1E1C11"/>
                </a:solidFill>
                <a:latin typeface="Arial"/>
                <a:cs typeface="Arial"/>
              </a:rPr>
              <a:t>po</a:t>
            </a:r>
            <a:r>
              <a:rPr sz="3200" i="1" dirty="0">
                <a:solidFill>
                  <a:srgbClr val="1E1C11"/>
                </a:solidFill>
                <a:latin typeface="Arial"/>
                <a:cs typeface="Arial"/>
              </a:rPr>
              <a:t>r	o</a:t>
            </a:r>
            <a:r>
              <a:rPr sz="3200" i="1" spc="-10" dirty="0">
                <a:solidFill>
                  <a:srgbClr val="1E1C11"/>
                </a:solidFill>
                <a:latin typeface="Arial"/>
                <a:cs typeface="Arial"/>
              </a:rPr>
              <a:t>m</a:t>
            </a:r>
            <a:r>
              <a:rPr sz="3200" i="1" dirty="0">
                <a:solidFill>
                  <a:srgbClr val="1E1C11"/>
                </a:solidFill>
                <a:latin typeface="Arial"/>
                <a:cs typeface="Arial"/>
              </a:rPr>
              <a:t>isión	o</a:t>
            </a:r>
            <a:endParaRPr sz="32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813553" y="4186173"/>
            <a:ext cx="4274185" cy="10020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1460">
              <a:spcBef>
                <a:spcPts val="100"/>
              </a:spcBef>
            </a:pPr>
            <a:r>
              <a:rPr sz="3200" i="1" dirty="0">
                <a:solidFill>
                  <a:srgbClr val="1E1C11"/>
                </a:solidFill>
                <a:latin typeface="Arial"/>
                <a:cs typeface="Arial"/>
              </a:rPr>
              <a:t>y</a:t>
            </a:r>
            <a:endParaRPr sz="3200">
              <a:latin typeface="Arial"/>
              <a:cs typeface="Arial"/>
            </a:endParaRPr>
          </a:p>
          <a:p>
            <a:pPr marL="12700">
              <a:tabLst>
                <a:tab pos="784860" algn="l"/>
                <a:tab pos="2733040" algn="l"/>
                <a:tab pos="3641725" algn="l"/>
              </a:tabLst>
            </a:pPr>
            <a:r>
              <a:rPr sz="3200" i="1" spc="-10" dirty="0">
                <a:solidFill>
                  <a:srgbClr val="1E1C11"/>
                </a:solidFill>
                <a:latin typeface="Arial"/>
                <a:cs typeface="Arial"/>
              </a:rPr>
              <a:t>e</a:t>
            </a:r>
            <a:r>
              <a:rPr sz="3200" i="1" dirty="0">
                <a:solidFill>
                  <a:srgbClr val="1E1C11"/>
                </a:solidFill>
                <a:latin typeface="Arial"/>
                <a:cs typeface="Arial"/>
              </a:rPr>
              <a:t>l	e</a:t>
            </a:r>
            <a:r>
              <a:rPr sz="3200" i="1" spc="-10" dirty="0">
                <a:solidFill>
                  <a:srgbClr val="1E1C11"/>
                </a:solidFill>
                <a:latin typeface="Arial"/>
                <a:cs typeface="Arial"/>
              </a:rPr>
              <a:t>j</a:t>
            </a:r>
            <a:r>
              <a:rPr sz="3200" i="1" dirty="0">
                <a:solidFill>
                  <a:srgbClr val="1E1C11"/>
                </a:solidFill>
                <a:latin typeface="Arial"/>
                <a:cs typeface="Arial"/>
              </a:rPr>
              <a:t>ercicio	</a:t>
            </a:r>
            <a:r>
              <a:rPr sz="3200" i="1" spc="-5" dirty="0">
                <a:solidFill>
                  <a:srgbClr val="1E1C11"/>
                </a:solidFill>
                <a:latin typeface="Arial"/>
                <a:cs typeface="Arial"/>
              </a:rPr>
              <a:t>d</a:t>
            </a:r>
            <a:r>
              <a:rPr sz="3200" i="1" dirty="0">
                <a:solidFill>
                  <a:srgbClr val="1E1C11"/>
                </a:solidFill>
                <a:latin typeface="Arial"/>
                <a:cs typeface="Arial"/>
              </a:rPr>
              <a:t>e	s</a:t>
            </a:r>
            <a:r>
              <a:rPr sz="3200" i="1" spc="-15" dirty="0">
                <a:solidFill>
                  <a:srgbClr val="1E1C11"/>
                </a:solidFill>
                <a:latin typeface="Arial"/>
                <a:cs typeface="Arial"/>
              </a:rPr>
              <a:t>u</a:t>
            </a:r>
            <a:r>
              <a:rPr sz="3200" i="1" dirty="0">
                <a:solidFill>
                  <a:srgbClr val="1E1C11"/>
                </a:solidFill>
                <a:latin typeface="Arial"/>
                <a:cs typeface="Arial"/>
              </a:rPr>
              <a:t>s</a:t>
            </a:r>
            <a:endParaRPr sz="32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852067" y="4673550"/>
            <a:ext cx="3529965" cy="10026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spcBef>
                <a:spcPts val="105"/>
              </a:spcBef>
              <a:tabLst>
                <a:tab pos="3065780" algn="l"/>
              </a:tabLst>
            </a:pPr>
            <a:r>
              <a:rPr sz="3200" i="1" dirty="0">
                <a:solidFill>
                  <a:srgbClr val="1E1C11"/>
                </a:solidFill>
                <a:latin typeface="Arial"/>
                <a:cs typeface="Arial"/>
              </a:rPr>
              <a:t>extr</a:t>
            </a:r>
            <a:r>
              <a:rPr sz="3200" i="1" spc="-15" dirty="0">
                <a:solidFill>
                  <a:srgbClr val="1E1C11"/>
                </a:solidFill>
                <a:latin typeface="Arial"/>
                <a:cs typeface="Arial"/>
              </a:rPr>
              <a:t>a</a:t>
            </a:r>
            <a:r>
              <a:rPr sz="3200" i="1" dirty="0">
                <a:solidFill>
                  <a:srgbClr val="1E1C11"/>
                </a:solidFill>
                <a:latin typeface="Arial"/>
                <a:cs typeface="Arial"/>
              </a:rPr>
              <a:t>li</a:t>
            </a:r>
            <a:r>
              <a:rPr sz="3200" i="1" spc="-20" dirty="0">
                <a:solidFill>
                  <a:srgbClr val="1E1C11"/>
                </a:solidFill>
                <a:latin typeface="Arial"/>
                <a:cs typeface="Arial"/>
              </a:rPr>
              <a:t>m</a:t>
            </a:r>
            <a:r>
              <a:rPr sz="3200" i="1" dirty="0">
                <a:solidFill>
                  <a:srgbClr val="1E1C11"/>
                </a:solidFill>
                <a:latin typeface="Arial"/>
                <a:cs typeface="Arial"/>
              </a:rPr>
              <a:t>it</a:t>
            </a:r>
            <a:r>
              <a:rPr sz="3200" i="1" spc="-15" dirty="0">
                <a:solidFill>
                  <a:srgbClr val="1E1C11"/>
                </a:solidFill>
                <a:latin typeface="Arial"/>
                <a:cs typeface="Arial"/>
              </a:rPr>
              <a:t>a</a:t>
            </a:r>
            <a:r>
              <a:rPr sz="3200" i="1" dirty="0">
                <a:solidFill>
                  <a:srgbClr val="1E1C11"/>
                </a:solidFill>
                <a:latin typeface="Arial"/>
                <a:cs typeface="Arial"/>
              </a:rPr>
              <a:t>ción	</a:t>
            </a:r>
            <a:r>
              <a:rPr sz="3200" i="1" spc="-10" dirty="0">
                <a:solidFill>
                  <a:srgbClr val="1E1C11"/>
                </a:solidFill>
                <a:latin typeface="Arial"/>
                <a:cs typeface="Arial"/>
              </a:rPr>
              <a:t>en  </a:t>
            </a:r>
            <a:r>
              <a:rPr sz="3200" i="1" spc="-5" dirty="0">
                <a:solidFill>
                  <a:srgbClr val="1E1C11"/>
                </a:solidFill>
                <a:latin typeface="Arial"/>
                <a:cs typeface="Arial"/>
              </a:rPr>
              <a:t>funciones.”</a:t>
            </a:r>
            <a:endParaRPr sz="32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2348738" y="1054861"/>
            <a:ext cx="5899150" cy="673100"/>
            <a:chOff x="824738" y="1054861"/>
            <a:chExt cx="5899150" cy="673100"/>
          </a:xfrm>
        </p:grpSpPr>
        <p:sp>
          <p:nvSpPr>
            <p:cNvPr id="8" name="object 8"/>
            <p:cNvSpPr/>
            <p:nvPr/>
          </p:nvSpPr>
          <p:spPr>
            <a:xfrm>
              <a:off x="837438" y="1067561"/>
              <a:ext cx="5873750" cy="647700"/>
            </a:xfrm>
            <a:custGeom>
              <a:avLst/>
              <a:gdLst/>
              <a:ahLst/>
              <a:cxnLst/>
              <a:rect l="l" t="t" r="r" b="b"/>
              <a:pathLst>
                <a:path w="5873750" h="647700">
                  <a:moveTo>
                    <a:pt x="0" y="647700"/>
                  </a:moveTo>
                  <a:lnTo>
                    <a:pt x="5873496" y="647700"/>
                  </a:lnTo>
                  <a:lnTo>
                    <a:pt x="5873496" y="0"/>
                  </a:lnTo>
                  <a:lnTo>
                    <a:pt x="0" y="0"/>
                  </a:lnTo>
                  <a:lnTo>
                    <a:pt x="0" y="647700"/>
                  </a:lnTo>
                  <a:close/>
                </a:path>
              </a:pathLst>
            </a:custGeom>
            <a:ln w="25400">
              <a:solidFill>
                <a:srgbClr val="365B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08148" y="1207020"/>
              <a:ext cx="2126742" cy="37870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40279" y="1238249"/>
              <a:ext cx="2064385" cy="3175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969263" y="303530"/>
            <a:ext cx="6436995" cy="1147445"/>
            <a:chOff x="445262" y="303529"/>
            <a:chExt cx="6436995" cy="1147445"/>
          </a:xfrm>
        </p:grpSpPr>
        <p:sp>
          <p:nvSpPr>
            <p:cNvPr id="3" name="object 3"/>
            <p:cNvSpPr/>
            <p:nvPr/>
          </p:nvSpPr>
          <p:spPr>
            <a:xfrm>
              <a:off x="457962" y="316229"/>
              <a:ext cx="6411595" cy="1122045"/>
            </a:xfrm>
            <a:custGeom>
              <a:avLst/>
              <a:gdLst/>
              <a:ahLst/>
              <a:cxnLst/>
              <a:rect l="l" t="t" r="r" b="b"/>
              <a:pathLst>
                <a:path w="6411595" h="1122045">
                  <a:moveTo>
                    <a:pt x="6411468" y="0"/>
                  </a:moveTo>
                  <a:lnTo>
                    <a:pt x="0" y="0"/>
                  </a:lnTo>
                  <a:lnTo>
                    <a:pt x="0" y="1121663"/>
                  </a:lnTo>
                  <a:lnTo>
                    <a:pt x="6411468" y="1121663"/>
                  </a:lnTo>
                  <a:lnTo>
                    <a:pt x="6411468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57962" y="316229"/>
              <a:ext cx="6411595" cy="1122045"/>
            </a:xfrm>
            <a:custGeom>
              <a:avLst/>
              <a:gdLst/>
              <a:ahLst/>
              <a:cxnLst/>
              <a:rect l="l" t="t" r="r" b="b"/>
              <a:pathLst>
                <a:path w="6411595" h="1122045">
                  <a:moveTo>
                    <a:pt x="0" y="1121663"/>
                  </a:moveTo>
                  <a:lnTo>
                    <a:pt x="6411468" y="1121663"/>
                  </a:lnTo>
                  <a:lnTo>
                    <a:pt x="6411468" y="0"/>
                  </a:lnTo>
                  <a:lnTo>
                    <a:pt x="0" y="0"/>
                  </a:lnTo>
                  <a:lnTo>
                    <a:pt x="0" y="1121663"/>
                  </a:lnTo>
                  <a:close/>
                </a:path>
              </a:pathLst>
            </a:custGeom>
            <a:ln w="25400">
              <a:solidFill>
                <a:srgbClr val="93939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9496" y="670559"/>
              <a:ext cx="6232398" cy="42291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2985" y="704722"/>
              <a:ext cx="6167920" cy="356997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981200" y="1798320"/>
            <a:ext cx="8229600" cy="4328160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9882631" y="6556044"/>
            <a:ext cx="249554" cy="1750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050" dirty="0">
                <a:solidFill>
                  <a:srgbClr val="FFFFFF"/>
                </a:solidFill>
                <a:latin typeface="Arial MT"/>
                <a:cs typeface="Arial MT"/>
              </a:rPr>
              <a:t>122</a:t>
            </a:r>
            <a:endParaRPr sz="105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22068" y="1031619"/>
            <a:ext cx="7608570" cy="352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50770" marR="2331720" algn="ctr">
              <a:lnSpc>
                <a:spcPct val="110100"/>
              </a:lnSpc>
              <a:spcBef>
                <a:spcPts val="100"/>
              </a:spcBef>
            </a:pPr>
            <a:r>
              <a:rPr sz="2800" b="1" spc="-10" dirty="0">
                <a:solidFill>
                  <a:srgbClr val="006FC0"/>
                </a:solidFill>
                <a:latin typeface="Arial"/>
                <a:cs typeface="Arial"/>
              </a:rPr>
              <a:t>CONCURR</a:t>
            </a:r>
            <a:r>
              <a:rPr sz="2800" b="1" spc="-5" dirty="0">
                <a:solidFill>
                  <a:srgbClr val="006FC0"/>
                </a:solidFill>
                <a:latin typeface="Arial"/>
                <a:cs typeface="Arial"/>
              </a:rPr>
              <a:t>E</a:t>
            </a:r>
            <a:r>
              <a:rPr sz="2800" b="1" spc="-10" dirty="0">
                <a:solidFill>
                  <a:srgbClr val="006FC0"/>
                </a:solidFill>
                <a:latin typeface="Arial"/>
                <a:cs typeface="Arial"/>
              </a:rPr>
              <a:t>NC</a:t>
            </a:r>
            <a:r>
              <a:rPr sz="2800" b="1" spc="5" dirty="0">
                <a:solidFill>
                  <a:srgbClr val="006FC0"/>
                </a:solidFill>
                <a:latin typeface="Arial"/>
                <a:cs typeface="Arial"/>
              </a:rPr>
              <a:t>I</a:t>
            </a:r>
            <a:r>
              <a:rPr sz="2800" b="1" spc="-5" dirty="0">
                <a:solidFill>
                  <a:srgbClr val="006FC0"/>
                </a:solidFill>
                <a:latin typeface="Arial"/>
                <a:cs typeface="Arial"/>
              </a:rPr>
              <a:t>A  </a:t>
            </a:r>
            <a:r>
              <a:rPr sz="2800" b="1" spc="-20" dirty="0">
                <a:solidFill>
                  <a:srgbClr val="006FC0"/>
                </a:solidFill>
                <a:latin typeface="Arial"/>
                <a:cs typeface="Arial"/>
              </a:rPr>
              <a:t>INTERVENTOR</a:t>
            </a:r>
            <a:endParaRPr sz="2800">
              <a:latin typeface="Arial"/>
              <a:cs typeface="Arial"/>
            </a:endParaRPr>
          </a:p>
          <a:p>
            <a:pPr algn="ctr">
              <a:spcBef>
                <a:spcPts val="335"/>
              </a:spcBef>
            </a:pPr>
            <a:r>
              <a:rPr sz="2800" b="1" spc="-5" dirty="0">
                <a:solidFill>
                  <a:srgbClr val="006FC0"/>
                </a:solidFill>
                <a:latin typeface="Arial"/>
                <a:cs typeface="Arial"/>
              </a:rPr>
              <a:t>Y</a:t>
            </a:r>
            <a:r>
              <a:rPr sz="2800" b="1" spc="-6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800" b="1" spc="-15" dirty="0">
                <a:solidFill>
                  <a:srgbClr val="006FC0"/>
                </a:solidFill>
                <a:latin typeface="Arial"/>
                <a:cs typeface="Arial"/>
              </a:rPr>
              <a:t>SUPERVISOR</a:t>
            </a:r>
            <a:r>
              <a:rPr sz="2800" b="1" spc="1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006FC0"/>
                </a:solidFill>
                <a:latin typeface="Arial"/>
                <a:cs typeface="Arial"/>
              </a:rPr>
              <a:t>–</a:t>
            </a:r>
            <a:r>
              <a:rPr sz="2800" b="1" spc="-11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800" b="1" spc="-85" dirty="0">
                <a:solidFill>
                  <a:srgbClr val="006FC0"/>
                </a:solidFill>
                <a:latin typeface="Arial"/>
                <a:cs typeface="Arial"/>
              </a:rPr>
              <a:t>ART.</a:t>
            </a:r>
            <a:r>
              <a:rPr sz="2800" b="1" spc="2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006FC0"/>
                </a:solidFill>
                <a:latin typeface="Arial"/>
                <a:cs typeface="Arial"/>
              </a:rPr>
              <a:t>83 EA</a:t>
            </a:r>
            <a:endParaRPr sz="2800">
              <a:latin typeface="Arial"/>
              <a:cs typeface="Arial"/>
            </a:endParaRPr>
          </a:p>
          <a:p>
            <a:pPr marL="12700" marR="5080" algn="just">
              <a:lnSpc>
                <a:spcPct val="90000"/>
              </a:lnSpc>
              <a:spcBef>
                <a:spcPts val="675"/>
              </a:spcBef>
            </a:pP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Por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 regla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general,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NO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SERÁN </a:t>
            </a:r>
            <a:r>
              <a:rPr sz="2800" spc="-76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CONCURRENTES en relación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con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un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mismo </a:t>
            </a:r>
            <a:r>
              <a:rPr sz="28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contrato.</a:t>
            </a:r>
            <a:endParaRPr sz="2800">
              <a:latin typeface="Arial MT"/>
              <a:cs typeface="Arial MT"/>
            </a:endParaRPr>
          </a:p>
          <a:p>
            <a:pPr marL="12700" marR="5080" algn="just">
              <a:lnSpc>
                <a:spcPts val="3030"/>
              </a:lnSpc>
              <a:spcBef>
                <a:spcPts val="710"/>
              </a:spcBef>
            </a:pPr>
            <a:r>
              <a:rPr sz="2800" spc="-10" dirty="0">
                <a:solidFill>
                  <a:srgbClr val="1E1C11"/>
                </a:solidFill>
                <a:latin typeface="Arial MT"/>
                <a:cs typeface="Arial MT"/>
              </a:rPr>
              <a:t>SI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CONCURREN LA ENTIDAD DEBE DIVIDIR </a:t>
            </a:r>
            <a:r>
              <a:rPr sz="28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800" spc="-5" dirty="0">
                <a:solidFill>
                  <a:srgbClr val="1E1C11"/>
                </a:solidFill>
                <a:latin typeface="Arial MT"/>
                <a:cs typeface="Arial MT"/>
              </a:rPr>
              <a:t>LAS</a:t>
            </a:r>
            <a:r>
              <a:rPr sz="2800" spc="-10" dirty="0">
                <a:solidFill>
                  <a:srgbClr val="1E1C11"/>
                </a:solidFill>
                <a:latin typeface="Arial MT"/>
                <a:cs typeface="Arial MT"/>
              </a:rPr>
              <a:t> FUNCIONES.</a:t>
            </a:r>
            <a:endParaRPr sz="2800">
              <a:latin typeface="Arial MT"/>
              <a:cs typeface="Arial M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65235" y="4357115"/>
            <a:ext cx="1490472" cy="1491996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79143" y="1863598"/>
            <a:ext cx="8093075" cy="338010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spcBef>
                <a:spcPts val="105"/>
              </a:spcBef>
            </a:pPr>
            <a:r>
              <a:rPr b="1" spc="-5" dirty="0">
                <a:solidFill>
                  <a:srgbClr val="FF0000"/>
                </a:solidFill>
                <a:latin typeface="Arial"/>
                <a:cs typeface="Arial"/>
              </a:rPr>
              <a:t>Artículo 3. Ley </a:t>
            </a:r>
            <a:r>
              <a:rPr b="1" dirty="0">
                <a:solidFill>
                  <a:srgbClr val="FF0000"/>
                </a:solidFill>
                <a:latin typeface="Arial"/>
                <a:cs typeface="Arial"/>
              </a:rPr>
              <a:t>610 de </a:t>
            </a:r>
            <a:r>
              <a:rPr b="1" spc="-5" dirty="0">
                <a:solidFill>
                  <a:srgbClr val="FF0000"/>
                </a:solidFill>
                <a:latin typeface="Arial"/>
                <a:cs typeface="Arial"/>
              </a:rPr>
              <a:t>2000. </a:t>
            </a:r>
            <a:r>
              <a:rPr sz="2000" i="1" spc="-5" dirty="0">
                <a:solidFill>
                  <a:srgbClr val="1E1C11"/>
                </a:solidFill>
                <a:latin typeface="Arial"/>
                <a:cs typeface="Arial"/>
              </a:rPr>
              <a:t>“(…) 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el conjunto de </a:t>
            </a:r>
            <a:r>
              <a:rPr sz="2000" i="1" spc="-5" dirty="0">
                <a:solidFill>
                  <a:srgbClr val="1E1C11"/>
                </a:solidFill>
                <a:latin typeface="Arial"/>
                <a:cs typeface="Arial"/>
              </a:rPr>
              <a:t>actividades económicas, </a:t>
            </a:r>
            <a:r>
              <a:rPr sz="2000" i="1" spc="-54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jurídicas</a:t>
            </a:r>
            <a:r>
              <a:rPr sz="2000" i="1" spc="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y</a:t>
            </a:r>
            <a:r>
              <a:rPr sz="2000" i="1" spc="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1E1C11"/>
                </a:solidFill>
                <a:latin typeface="Arial"/>
                <a:cs typeface="Arial"/>
              </a:rPr>
              <a:t>tecnológicas,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 que</a:t>
            </a:r>
            <a:r>
              <a:rPr sz="2000" i="1" spc="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realizan</a:t>
            </a:r>
            <a:r>
              <a:rPr sz="2000" i="1" spc="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los</a:t>
            </a:r>
            <a:r>
              <a:rPr sz="2000" i="1" spc="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1E1C11"/>
                </a:solidFill>
                <a:latin typeface="Arial"/>
                <a:cs typeface="Arial"/>
              </a:rPr>
              <a:t>servidores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 públicos</a:t>
            </a:r>
            <a:r>
              <a:rPr sz="2000" i="1" spc="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y</a:t>
            </a:r>
            <a:r>
              <a:rPr sz="2000" i="1" spc="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1E1C11"/>
                </a:solidFill>
                <a:latin typeface="Arial"/>
                <a:cs typeface="Arial"/>
              </a:rPr>
              <a:t>las </a:t>
            </a:r>
            <a:r>
              <a:rPr sz="2000" i="1" spc="-54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1E1C11"/>
                </a:solidFill>
                <a:latin typeface="Arial"/>
                <a:cs typeface="Arial"/>
              </a:rPr>
              <a:t>personas 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de derecho privado </a:t>
            </a:r>
            <a:r>
              <a:rPr sz="2000" i="1" spc="-5" dirty="0">
                <a:solidFill>
                  <a:srgbClr val="1E1C11"/>
                </a:solidFill>
                <a:latin typeface="Arial"/>
                <a:cs typeface="Arial"/>
              </a:rPr>
              <a:t>que manejen 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o </a:t>
            </a:r>
            <a:r>
              <a:rPr sz="2000" i="1" spc="-5" dirty="0">
                <a:solidFill>
                  <a:srgbClr val="1E1C11"/>
                </a:solidFill>
                <a:latin typeface="Arial"/>
                <a:cs typeface="Arial"/>
              </a:rPr>
              <a:t>administren recursos 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o </a:t>
            </a:r>
            <a:r>
              <a:rPr sz="2000" i="1" spc="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fondos</a:t>
            </a:r>
            <a:r>
              <a:rPr sz="2000" i="1" spc="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públicos,</a:t>
            </a:r>
            <a:r>
              <a:rPr sz="2000" i="1" spc="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1E1C11"/>
                </a:solidFill>
                <a:latin typeface="Arial"/>
                <a:cs typeface="Arial"/>
              </a:rPr>
              <a:t>tendientes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 a</a:t>
            </a:r>
            <a:r>
              <a:rPr sz="2000" i="1" spc="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1E1C11"/>
                </a:solidFill>
                <a:latin typeface="Arial"/>
                <a:cs typeface="Arial"/>
              </a:rPr>
              <a:t>la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 adecuada</a:t>
            </a:r>
            <a:r>
              <a:rPr sz="2000" i="1" spc="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y</a:t>
            </a:r>
            <a:r>
              <a:rPr sz="2000" i="1" spc="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1E1C11"/>
                </a:solidFill>
                <a:latin typeface="Arial"/>
                <a:cs typeface="Arial"/>
              </a:rPr>
              <a:t>correcta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1E1C11"/>
                </a:solidFill>
                <a:latin typeface="Arial"/>
                <a:cs typeface="Arial"/>
              </a:rPr>
              <a:t>adquisición, 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 planeación,</a:t>
            </a:r>
            <a:r>
              <a:rPr sz="2000" i="1" spc="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conservación,</a:t>
            </a:r>
            <a:r>
              <a:rPr sz="2000" i="1" spc="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administración,</a:t>
            </a:r>
            <a:r>
              <a:rPr sz="2000" i="1" spc="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custodia,</a:t>
            </a:r>
            <a:r>
              <a:rPr sz="2000" i="1" spc="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explotación, </a:t>
            </a:r>
            <a:r>
              <a:rPr sz="2000" i="1" spc="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enajenación, consumo, adjudicación, </a:t>
            </a:r>
            <a:r>
              <a:rPr sz="2000" i="1" spc="-5" dirty="0">
                <a:solidFill>
                  <a:srgbClr val="1E1C11"/>
                </a:solidFill>
                <a:latin typeface="Arial"/>
                <a:cs typeface="Arial"/>
              </a:rPr>
              <a:t>gasto, inversión 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y </a:t>
            </a:r>
            <a:r>
              <a:rPr sz="2000" i="1" spc="-5" dirty="0">
                <a:solidFill>
                  <a:srgbClr val="1E1C11"/>
                </a:solidFill>
                <a:latin typeface="Arial"/>
                <a:cs typeface="Arial"/>
              </a:rPr>
              <a:t>disposición 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de </a:t>
            </a:r>
            <a:r>
              <a:rPr sz="2000" i="1" spc="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los bienes públicos, </a:t>
            </a:r>
            <a:r>
              <a:rPr sz="2000" i="1" spc="-5" dirty="0">
                <a:solidFill>
                  <a:srgbClr val="1E1C11"/>
                </a:solidFill>
                <a:latin typeface="Arial"/>
                <a:cs typeface="Arial"/>
              </a:rPr>
              <a:t>así como 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a </a:t>
            </a:r>
            <a:r>
              <a:rPr sz="2000" i="1" spc="-5" dirty="0">
                <a:solidFill>
                  <a:srgbClr val="1E1C11"/>
                </a:solidFill>
                <a:latin typeface="Arial"/>
                <a:cs typeface="Arial"/>
              </a:rPr>
              <a:t>la recaudación, manejo 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e </a:t>
            </a:r>
            <a:r>
              <a:rPr sz="2000" i="1" spc="-5" dirty="0">
                <a:solidFill>
                  <a:srgbClr val="1E1C11"/>
                </a:solidFill>
                <a:latin typeface="Arial"/>
                <a:cs typeface="Arial"/>
              </a:rPr>
              <a:t>inversión 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de </a:t>
            </a:r>
            <a:r>
              <a:rPr sz="2000" i="1" spc="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sus </a:t>
            </a:r>
            <a:r>
              <a:rPr sz="2000" i="1" spc="-5" dirty="0">
                <a:solidFill>
                  <a:srgbClr val="1E1C11"/>
                </a:solidFill>
                <a:latin typeface="Arial"/>
                <a:cs typeface="Arial"/>
              </a:rPr>
              <a:t>rentas </a:t>
            </a:r>
            <a:r>
              <a:rPr sz="2000" i="1" spc="-10" dirty="0">
                <a:solidFill>
                  <a:srgbClr val="1E1C11"/>
                </a:solidFill>
                <a:latin typeface="Arial"/>
                <a:cs typeface="Arial"/>
              </a:rPr>
              <a:t>en </a:t>
            </a:r>
            <a:r>
              <a:rPr sz="2000" i="1" spc="-5" dirty="0">
                <a:solidFill>
                  <a:srgbClr val="1E1C11"/>
                </a:solidFill>
                <a:latin typeface="Arial"/>
                <a:cs typeface="Arial"/>
              </a:rPr>
              <a:t>orden 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a </a:t>
            </a:r>
            <a:r>
              <a:rPr sz="2000" i="1" spc="-5" dirty="0">
                <a:solidFill>
                  <a:srgbClr val="1E1C11"/>
                </a:solidFill>
                <a:latin typeface="Arial"/>
                <a:cs typeface="Arial"/>
              </a:rPr>
              <a:t>cumplir 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los fines esenciales del Estado, con </a:t>
            </a:r>
            <a:r>
              <a:rPr sz="2000" i="1" spc="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sujeción a </a:t>
            </a:r>
            <a:r>
              <a:rPr sz="2000" i="1" spc="-5" dirty="0">
                <a:solidFill>
                  <a:srgbClr val="1E1C11"/>
                </a:solidFill>
                <a:latin typeface="Arial"/>
                <a:cs typeface="Arial"/>
              </a:rPr>
              <a:t>los principios 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de legalidad, eficiencia, </a:t>
            </a:r>
            <a:r>
              <a:rPr sz="2000" i="1" spc="-5" dirty="0">
                <a:solidFill>
                  <a:srgbClr val="1E1C11"/>
                </a:solidFill>
                <a:latin typeface="Arial"/>
                <a:cs typeface="Arial"/>
              </a:rPr>
              <a:t>economía, eficacia, 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 equidad,</a:t>
            </a:r>
            <a:r>
              <a:rPr sz="2000" i="1" spc="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imparcialidad,</a:t>
            </a:r>
            <a:r>
              <a:rPr sz="2000" i="1" spc="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moralidad,</a:t>
            </a:r>
            <a:r>
              <a:rPr sz="2000" i="1" spc="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i="1" spc="-5" dirty="0">
                <a:solidFill>
                  <a:srgbClr val="1E1C11"/>
                </a:solidFill>
                <a:latin typeface="Arial"/>
                <a:cs typeface="Arial"/>
              </a:rPr>
              <a:t>transparencia,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 publicidad</a:t>
            </a:r>
            <a:r>
              <a:rPr sz="2000" i="1" spc="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y </a:t>
            </a:r>
            <a:r>
              <a:rPr sz="2000" i="1" spc="-54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valoración</a:t>
            </a:r>
            <a:r>
              <a:rPr sz="2000" i="1" spc="-4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de</a:t>
            </a:r>
            <a:r>
              <a:rPr sz="2000" i="1" spc="-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los</a:t>
            </a:r>
            <a:r>
              <a:rPr sz="2000" i="1" spc="-1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costos</a:t>
            </a:r>
            <a:r>
              <a:rPr sz="2000" i="1" spc="-4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000" i="1" dirty="0">
                <a:solidFill>
                  <a:srgbClr val="1E1C11"/>
                </a:solidFill>
                <a:latin typeface="Arial"/>
                <a:cs typeface="Arial"/>
              </a:rPr>
              <a:t>ambientales.”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969263" y="303530"/>
            <a:ext cx="6436995" cy="1147445"/>
            <a:chOff x="445262" y="303529"/>
            <a:chExt cx="6436995" cy="1147445"/>
          </a:xfrm>
        </p:grpSpPr>
        <p:sp>
          <p:nvSpPr>
            <p:cNvPr id="3" name="object 3"/>
            <p:cNvSpPr/>
            <p:nvPr/>
          </p:nvSpPr>
          <p:spPr>
            <a:xfrm>
              <a:off x="457962" y="316229"/>
              <a:ext cx="6411595" cy="1122045"/>
            </a:xfrm>
            <a:custGeom>
              <a:avLst/>
              <a:gdLst/>
              <a:ahLst/>
              <a:cxnLst/>
              <a:rect l="l" t="t" r="r" b="b"/>
              <a:pathLst>
                <a:path w="6411595" h="1122045">
                  <a:moveTo>
                    <a:pt x="6411468" y="0"/>
                  </a:moveTo>
                  <a:lnTo>
                    <a:pt x="0" y="0"/>
                  </a:lnTo>
                  <a:lnTo>
                    <a:pt x="0" y="1121663"/>
                  </a:lnTo>
                  <a:lnTo>
                    <a:pt x="6411468" y="1121663"/>
                  </a:lnTo>
                  <a:lnTo>
                    <a:pt x="6411468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57962" y="316229"/>
              <a:ext cx="6411595" cy="1122045"/>
            </a:xfrm>
            <a:custGeom>
              <a:avLst/>
              <a:gdLst/>
              <a:ahLst/>
              <a:cxnLst/>
              <a:rect l="l" t="t" r="r" b="b"/>
              <a:pathLst>
                <a:path w="6411595" h="1122045">
                  <a:moveTo>
                    <a:pt x="0" y="1121663"/>
                  </a:moveTo>
                  <a:lnTo>
                    <a:pt x="6411468" y="1121663"/>
                  </a:lnTo>
                  <a:lnTo>
                    <a:pt x="6411468" y="0"/>
                  </a:lnTo>
                  <a:lnTo>
                    <a:pt x="0" y="0"/>
                  </a:lnTo>
                  <a:lnTo>
                    <a:pt x="0" y="1121663"/>
                  </a:lnTo>
                  <a:close/>
                </a:path>
              </a:pathLst>
            </a:custGeom>
            <a:ln w="25400">
              <a:solidFill>
                <a:srgbClr val="93939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9496" y="670559"/>
              <a:ext cx="6131813" cy="42291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2985" y="704722"/>
              <a:ext cx="6067336" cy="356997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950463" y="2001012"/>
            <a:ext cx="5704332" cy="3563111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66391" y="1020572"/>
            <a:ext cx="6610350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2500" spc="-5" dirty="0">
                <a:solidFill>
                  <a:srgbClr val="1E1C11"/>
                </a:solidFill>
                <a:latin typeface="Arial MT"/>
                <a:cs typeface="Arial MT"/>
              </a:rPr>
              <a:t>El</a:t>
            </a:r>
            <a:r>
              <a:rPr sz="2500" spc="9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500" spc="-5" dirty="0">
                <a:solidFill>
                  <a:srgbClr val="1E1C11"/>
                </a:solidFill>
                <a:latin typeface="Arial MT"/>
                <a:cs typeface="Arial MT"/>
              </a:rPr>
              <a:t>Código</a:t>
            </a:r>
            <a:r>
              <a:rPr sz="2500" spc="9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500" spc="-5" dirty="0">
                <a:solidFill>
                  <a:srgbClr val="1E1C11"/>
                </a:solidFill>
                <a:latin typeface="Arial MT"/>
                <a:cs typeface="Arial MT"/>
              </a:rPr>
              <a:t>Penal</a:t>
            </a:r>
            <a:r>
              <a:rPr sz="2500" spc="9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500" spc="-5" dirty="0">
                <a:solidFill>
                  <a:srgbClr val="1E1C11"/>
                </a:solidFill>
                <a:latin typeface="Arial MT"/>
                <a:cs typeface="Arial MT"/>
              </a:rPr>
              <a:t>señala</a:t>
            </a:r>
            <a:r>
              <a:rPr sz="2500" spc="9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500" spc="-10" dirty="0">
                <a:solidFill>
                  <a:srgbClr val="1E1C11"/>
                </a:solidFill>
                <a:latin typeface="Arial MT"/>
                <a:cs typeface="Arial MT"/>
              </a:rPr>
              <a:t>la</a:t>
            </a:r>
            <a:r>
              <a:rPr sz="2500" spc="1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500" spc="-5" dirty="0">
                <a:solidFill>
                  <a:srgbClr val="1E1C11"/>
                </a:solidFill>
                <a:latin typeface="Arial MT"/>
                <a:cs typeface="Arial MT"/>
              </a:rPr>
              <a:t>posible</a:t>
            </a:r>
            <a:r>
              <a:rPr sz="2500" spc="1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500" spc="-5" dirty="0">
                <a:solidFill>
                  <a:srgbClr val="1E1C11"/>
                </a:solidFill>
                <a:latin typeface="Arial MT"/>
                <a:cs typeface="Arial MT"/>
              </a:rPr>
              <a:t>comisión</a:t>
            </a:r>
            <a:r>
              <a:rPr sz="2500" spc="8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500" spc="-1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endParaRPr sz="2500">
              <a:latin typeface="Arial MT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555108" y="1401572"/>
            <a:ext cx="2920365" cy="787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209" marR="5080" indent="-17145">
              <a:spcBef>
                <a:spcPts val="95"/>
              </a:spcBef>
              <a:tabLst>
                <a:tab pos="628015" algn="l"/>
                <a:tab pos="966469" algn="l"/>
                <a:tab pos="1656714" algn="l"/>
              </a:tabLst>
            </a:pPr>
            <a:r>
              <a:rPr sz="2500" spc="-5" dirty="0">
                <a:solidFill>
                  <a:srgbClr val="1E1C11"/>
                </a:solidFill>
                <a:latin typeface="Arial MT"/>
                <a:cs typeface="Arial MT"/>
              </a:rPr>
              <a:t>con		</a:t>
            </a:r>
            <a:r>
              <a:rPr sz="2500" spc="-10" dirty="0">
                <a:solidFill>
                  <a:srgbClr val="1E1C11"/>
                </a:solidFill>
                <a:latin typeface="Arial MT"/>
                <a:cs typeface="Arial MT"/>
              </a:rPr>
              <a:t>l</a:t>
            </a:r>
            <a:r>
              <a:rPr sz="2500" spc="-5" dirty="0">
                <a:solidFill>
                  <a:srgbClr val="1E1C11"/>
                </a:solidFill>
                <a:latin typeface="Arial MT"/>
                <a:cs typeface="Arial MT"/>
              </a:rPr>
              <a:t>a</a:t>
            </a:r>
            <a:r>
              <a:rPr sz="2500" dirty="0">
                <a:solidFill>
                  <a:srgbClr val="1E1C11"/>
                </a:solidFill>
                <a:latin typeface="Arial MT"/>
                <a:cs typeface="Arial MT"/>
              </a:rPr>
              <a:t>	</a:t>
            </a:r>
            <a:r>
              <a:rPr sz="2500" spc="-5" dirty="0">
                <a:solidFill>
                  <a:srgbClr val="1E1C11"/>
                </a:solidFill>
                <a:latin typeface="Arial MT"/>
                <a:cs typeface="Arial MT"/>
              </a:rPr>
              <a:t>activ</a:t>
            </a:r>
            <a:r>
              <a:rPr sz="2500" spc="-15" dirty="0">
                <a:solidFill>
                  <a:srgbClr val="1E1C11"/>
                </a:solidFill>
                <a:latin typeface="Arial MT"/>
                <a:cs typeface="Arial MT"/>
              </a:rPr>
              <a:t>i</a:t>
            </a:r>
            <a:r>
              <a:rPr sz="2500" spc="-5" dirty="0">
                <a:solidFill>
                  <a:srgbClr val="1E1C11"/>
                </a:solidFill>
                <a:latin typeface="Arial MT"/>
                <a:cs typeface="Arial MT"/>
              </a:rPr>
              <a:t>d</a:t>
            </a:r>
            <a:r>
              <a:rPr sz="2500" dirty="0">
                <a:solidFill>
                  <a:srgbClr val="1E1C11"/>
                </a:solidFill>
                <a:latin typeface="Arial MT"/>
                <a:cs typeface="Arial MT"/>
              </a:rPr>
              <a:t>a</a:t>
            </a:r>
            <a:r>
              <a:rPr sz="2500" spc="-5" dirty="0">
                <a:solidFill>
                  <a:srgbClr val="1E1C11"/>
                </a:solidFill>
                <a:latin typeface="Arial MT"/>
                <a:cs typeface="Arial MT"/>
              </a:rPr>
              <a:t>d  en	el</a:t>
            </a:r>
            <a:endParaRPr sz="2500">
              <a:latin typeface="Arial MT"/>
              <a:cs typeface="Arial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663054" y="1782825"/>
            <a:ext cx="1813560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  <a:tabLst>
                <a:tab pos="1440815" algn="l"/>
              </a:tabLst>
            </a:pPr>
            <a:r>
              <a:rPr sz="2500" spc="-5" dirty="0">
                <a:solidFill>
                  <a:srgbClr val="1E1C11"/>
                </a:solidFill>
                <a:latin typeface="Arial MT"/>
                <a:cs typeface="Arial MT"/>
              </a:rPr>
              <a:t>Cap</a:t>
            </a:r>
            <a:r>
              <a:rPr sz="2500" dirty="0">
                <a:solidFill>
                  <a:srgbClr val="1E1C11"/>
                </a:solidFill>
                <a:latin typeface="Arial MT"/>
                <a:cs typeface="Arial MT"/>
              </a:rPr>
              <a:t>í</a:t>
            </a:r>
            <a:r>
              <a:rPr sz="2500" spc="-5" dirty="0">
                <a:solidFill>
                  <a:srgbClr val="1E1C11"/>
                </a:solidFill>
                <a:latin typeface="Arial MT"/>
                <a:cs typeface="Arial MT"/>
              </a:rPr>
              <a:t>tulo</a:t>
            </a:r>
            <a:r>
              <a:rPr sz="2500" dirty="0">
                <a:solidFill>
                  <a:srgbClr val="1E1C11"/>
                </a:solidFill>
                <a:latin typeface="Arial MT"/>
                <a:cs typeface="Arial MT"/>
              </a:rPr>
              <a:t>	</a:t>
            </a:r>
            <a:r>
              <a:rPr sz="2500" spc="-5" dirty="0">
                <a:solidFill>
                  <a:srgbClr val="1E1C11"/>
                </a:solidFill>
                <a:latin typeface="Arial MT"/>
                <a:cs typeface="Arial MT"/>
              </a:rPr>
              <a:t>I</a:t>
            </a:r>
            <a:r>
              <a:rPr sz="2500" spc="-229" dirty="0">
                <a:solidFill>
                  <a:srgbClr val="1E1C11"/>
                </a:solidFill>
                <a:latin typeface="Arial MT"/>
                <a:cs typeface="Arial MT"/>
              </a:rPr>
              <a:t>V</a:t>
            </a:r>
            <a:r>
              <a:rPr sz="2500" spc="-5" dirty="0">
                <a:solidFill>
                  <a:srgbClr val="1E1C11"/>
                </a:solidFill>
                <a:latin typeface="Arial MT"/>
                <a:cs typeface="Arial MT"/>
              </a:rPr>
              <a:t>,</a:t>
            </a:r>
            <a:endParaRPr sz="2500" dirty="0">
              <a:latin typeface="Arial MT"/>
              <a:cs typeface="Arial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866392" y="1401572"/>
            <a:ext cx="3482975" cy="1168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spcBef>
                <a:spcPts val="95"/>
              </a:spcBef>
              <a:tabLst>
                <a:tab pos="1461770" algn="l"/>
                <a:tab pos="1755775" algn="l"/>
                <a:tab pos="1812289" algn="l"/>
                <a:tab pos="2425065" algn="l"/>
                <a:tab pos="2482850" algn="l"/>
                <a:tab pos="2882265" algn="l"/>
              </a:tabLst>
            </a:pPr>
            <a:r>
              <a:rPr sz="2500" spc="-5" dirty="0">
                <a:solidFill>
                  <a:srgbClr val="1E1C11"/>
                </a:solidFill>
                <a:latin typeface="Arial MT"/>
                <a:cs typeface="Arial MT"/>
              </a:rPr>
              <a:t>delitos,	relacionados </a:t>
            </a:r>
            <a:r>
              <a:rPr sz="25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500" spc="-5" dirty="0">
                <a:solidFill>
                  <a:srgbClr val="1E1C11"/>
                </a:solidFill>
                <a:latin typeface="Arial MT"/>
                <a:cs typeface="Arial MT"/>
              </a:rPr>
              <a:t>co</a:t>
            </a:r>
            <a:r>
              <a:rPr sz="2500" dirty="0">
                <a:solidFill>
                  <a:srgbClr val="1E1C11"/>
                </a:solidFill>
                <a:latin typeface="Arial MT"/>
                <a:cs typeface="Arial MT"/>
              </a:rPr>
              <a:t>n</a:t>
            </a:r>
            <a:r>
              <a:rPr sz="2500" spc="-5" dirty="0">
                <a:solidFill>
                  <a:srgbClr val="1E1C11"/>
                </a:solidFill>
                <a:latin typeface="Arial MT"/>
                <a:cs typeface="Arial MT"/>
              </a:rPr>
              <a:t>tract</a:t>
            </a:r>
            <a:r>
              <a:rPr sz="2500" dirty="0">
                <a:solidFill>
                  <a:srgbClr val="1E1C11"/>
                </a:solidFill>
                <a:latin typeface="Arial MT"/>
                <a:cs typeface="Arial MT"/>
              </a:rPr>
              <a:t>u</a:t>
            </a:r>
            <a:r>
              <a:rPr sz="2500" spc="-5" dirty="0">
                <a:solidFill>
                  <a:srgbClr val="1E1C11"/>
                </a:solidFill>
                <a:latin typeface="Arial MT"/>
                <a:cs typeface="Arial MT"/>
              </a:rPr>
              <a:t>al</a:t>
            </a:r>
            <a:r>
              <a:rPr sz="2500" dirty="0">
                <a:solidFill>
                  <a:srgbClr val="1E1C11"/>
                </a:solidFill>
                <a:latin typeface="Arial MT"/>
                <a:cs typeface="Arial MT"/>
              </a:rPr>
              <a:t>		</a:t>
            </a:r>
            <a:r>
              <a:rPr sz="2500" spc="-5" dirty="0">
                <a:solidFill>
                  <a:srgbClr val="1E1C11"/>
                </a:solidFill>
                <a:latin typeface="Arial MT"/>
                <a:cs typeface="Arial MT"/>
              </a:rPr>
              <a:t>del</a:t>
            </a:r>
            <a:r>
              <a:rPr sz="2500" dirty="0">
                <a:solidFill>
                  <a:srgbClr val="1E1C11"/>
                </a:solidFill>
                <a:latin typeface="Arial MT"/>
                <a:cs typeface="Arial MT"/>
              </a:rPr>
              <a:t>		</a:t>
            </a:r>
            <a:r>
              <a:rPr sz="2500" spc="-5" dirty="0">
                <a:solidFill>
                  <a:srgbClr val="1E1C11"/>
                </a:solidFill>
                <a:latin typeface="Arial MT"/>
                <a:cs typeface="Arial MT"/>
              </a:rPr>
              <a:t>Estado  modificado	por	la	</a:t>
            </a:r>
            <a:r>
              <a:rPr sz="2500" dirty="0">
                <a:solidFill>
                  <a:srgbClr val="1E1C11"/>
                </a:solidFill>
                <a:latin typeface="Arial MT"/>
                <a:cs typeface="Arial MT"/>
              </a:rPr>
              <a:t>Ley</a:t>
            </a:r>
            <a:endParaRPr sz="250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460619" y="2163825"/>
            <a:ext cx="3017520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  <a:tabLst>
                <a:tab pos="928369" algn="l"/>
                <a:tab pos="1492250" algn="l"/>
                <a:tab pos="2473960" algn="l"/>
              </a:tabLst>
            </a:pPr>
            <a:r>
              <a:rPr sz="2500" spc="-5" dirty="0">
                <a:solidFill>
                  <a:srgbClr val="1E1C11"/>
                </a:solidFill>
                <a:latin typeface="Arial MT"/>
                <a:cs typeface="Arial MT"/>
              </a:rPr>
              <a:t>1474	de	20</a:t>
            </a:r>
            <a:r>
              <a:rPr sz="2500" spc="-180" dirty="0">
                <a:solidFill>
                  <a:srgbClr val="1E1C11"/>
                </a:solidFill>
                <a:latin typeface="Arial MT"/>
                <a:cs typeface="Arial MT"/>
              </a:rPr>
              <a:t>1</a:t>
            </a:r>
            <a:r>
              <a:rPr sz="2500" spc="-10" dirty="0">
                <a:solidFill>
                  <a:srgbClr val="1E1C11"/>
                </a:solidFill>
                <a:latin typeface="Arial MT"/>
                <a:cs typeface="Arial MT"/>
              </a:rPr>
              <a:t>1</a:t>
            </a:r>
            <a:r>
              <a:rPr sz="2500" spc="-5" dirty="0">
                <a:solidFill>
                  <a:srgbClr val="1E1C11"/>
                </a:solidFill>
                <a:latin typeface="Arial MT"/>
                <a:cs typeface="Arial MT"/>
              </a:rPr>
              <a:t>,</a:t>
            </a:r>
            <a:r>
              <a:rPr sz="2500" dirty="0">
                <a:solidFill>
                  <a:srgbClr val="1E1C11"/>
                </a:solidFill>
                <a:latin typeface="Arial MT"/>
                <a:cs typeface="Arial MT"/>
              </a:rPr>
              <a:t>	</a:t>
            </a:r>
            <a:r>
              <a:rPr sz="2500" spc="-5" dirty="0">
                <a:solidFill>
                  <a:srgbClr val="1E1C11"/>
                </a:solidFill>
                <a:latin typeface="Arial MT"/>
                <a:cs typeface="Arial MT"/>
              </a:rPr>
              <a:t>que</a:t>
            </a:r>
            <a:endParaRPr sz="2500"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866391" y="2544826"/>
            <a:ext cx="6610984" cy="30740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2500" spc="-5" dirty="0">
                <a:solidFill>
                  <a:srgbClr val="1E1C11"/>
                </a:solidFill>
                <a:latin typeface="Arial MT"/>
                <a:cs typeface="Arial MT"/>
              </a:rPr>
              <a:t>contempla</a:t>
            </a:r>
            <a:r>
              <a:rPr sz="2500" spc="2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500" spc="-5" dirty="0">
                <a:solidFill>
                  <a:srgbClr val="1E1C11"/>
                </a:solidFill>
                <a:latin typeface="Arial MT"/>
                <a:cs typeface="Arial MT"/>
              </a:rPr>
              <a:t>las</a:t>
            </a:r>
            <a:r>
              <a:rPr sz="2500" spc="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500" spc="-5" dirty="0">
                <a:solidFill>
                  <a:srgbClr val="1E1C11"/>
                </a:solidFill>
                <a:latin typeface="Arial MT"/>
                <a:cs typeface="Arial MT"/>
              </a:rPr>
              <a:t>siguientes</a:t>
            </a:r>
            <a:r>
              <a:rPr sz="25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500" spc="-5" dirty="0">
                <a:solidFill>
                  <a:srgbClr val="1E1C11"/>
                </a:solidFill>
                <a:latin typeface="Arial MT"/>
                <a:cs typeface="Arial MT"/>
              </a:rPr>
              <a:t>conductas</a:t>
            </a:r>
            <a:r>
              <a:rPr sz="2500" spc="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500" spc="-5" dirty="0">
                <a:solidFill>
                  <a:srgbClr val="1E1C11"/>
                </a:solidFill>
                <a:latin typeface="Arial MT"/>
                <a:cs typeface="Arial MT"/>
              </a:rPr>
              <a:t>punibles:</a:t>
            </a:r>
            <a:endParaRPr sz="2500" dirty="0">
              <a:latin typeface="Arial MT"/>
              <a:cs typeface="Arial MT"/>
            </a:endParaRPr>
          </a:p>
          <a:p>
            <a:pPr marL="12700" marR="5080">
              <a:buChar char="-"/>
              <a:tabLst>
                <a:tab pos="469265" algn="l"/>
                <a:tab pos="469900" algn="l"/>
              </a:tabLst>
            </a:pPr>
            <a:r>
              <a:rPr sz="2500" spc="-10" dirty="0">
                <a:solidFill>
                  <a:srgbClr val="1E1C11"/>
                </a:solidFill>
                <a:latin typeface="Arial MT"/>
                <a:cs typeface="Arial MT"/>
              </a:rPr>
              <a:t>Violación</a:t>
            </a:r>
            <a:r>
              <a:rPr sz="2500" spc="114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500" spc="-5" dirty="0">
                <a:solidFill>
                  <a:srgbClr val="1E1C11"/>
                </a:solidFill>
                <a:latin typeface="Arial MT"/>
                <a:cs typeface="Arial MT"/>
              </a:rPr>
              <a:t>del</a:t>
            </a:r>
            <a:r>
              <a:rPr sz="2500" spc="114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500" spc="-5" dirty="0">
                <a:solidFill>
                  <a:srgbClr val="1E1C11"/>
                </a:solidFill>
                <a:latin typeface="Arial MT"/>
                <a:cs typeface="Arial MT"/>
              </a:rPr>
              <a:t>régimen</a:t>
            </a:r>
            <a:r>
              <a:rPr sz="2500" spc="1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500" spc="-5" dirty="0">
                <a:solidFill>
                  <a:srgbClr val="1E1C11"/>
                </a:solidFill>
                <a:latin typeface="Arial MT"/>
                <a:cs typeface="Arial MT"/>
              </a:rPr>
              <a:t>legal</a:t>
            </a:r>
            <a:r>
              <a:rPr sz="2500" spc="114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500" spc="-5" dirty="0">
                <a:solidFill>
                  <a:srgbClr val="1E1C11"/>
                </a:solidFill>
                <a:latin typeface="Arial MT"/>
                <a:cs typeface="Arial MT"/>
              </a:rPr>
              <a:t>o</a:t>
            </a:r>
            <a:r>
              <a:rPr sz="2500" spc="114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500" spc="-5" dirty="0">
                <a:solidFill>
                  <a:srgbClr val="1E1C11"/>
                </a:solidFill>
                <a:latin typeface="Arial MT"/>
                <a:cs typeface="Arial MT"/>
              </a:rPr>
              <a:t>constitucional </a:t>
            </a:r>
            <a:r>
              <a:rPr sz="2500" spc="-68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500" spc="-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z="25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500" spc="-5" dirty="0">
                <a:solidFill>
                  <a:srgbClr val="1E1C11"/>
                </a:solidFill>
                <a:latin typeface="Arial MT"/>
                <a:cs typeface="Arial MT"/>
              </a:rPr>
              <a:t>inhabilidades</a:t>
            </a:r>
            <a:r>
              <a:rPr sz="2500" spc="-3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500" spc="-5" dirty="0">
                <a:solidFill>
                  <a:srgbClr val="1E1C11"/>
                </a:solidFill>
                <a:latin typeface="Arial MT"/>
                <a:cs typeface="Arial MT"/>
              </a:rPr>
              <a:t>e</a:t>
            </a:r>
            <a:r>
              <a:rPr sz="2500" spc="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500" spc="-5" dirty="0">
                <a:solidFill>
                  <a:srgbClr val="1E1C11"/>
                </a:solidFill>
                <a:latin typeface="Arial MT"/>
                <a:cs typeface="Arial MT"/>
              </a:rPr>
              <a:t>incompatibilidades.</a:t>
            </a:r>
            <a:endParaRPr sz="2500" dirty="0">
              <a:latin typeface="Arial MT"/>
              <a:cs typeface="Arial MT"/>
            </a:endParaRPr>
          </a:p>
          <a:p>
            <a:pPr marL="12700" marR="6985" algn="just">
              <a:buChar char="-"/>
              <a:tabLst>
                <a:tab pos="469265" algn="l"/>
                <a:tab pos="469900" algn="l"/>
                <a:tab pos="1717675" algn="l"/>
                <a:tab pos="3193415" algn="l"/>
                <a:tab pos="3822700" algn="l"/>
                <a:tab pos="4347210" algn="l"/>
                <a:tab pos="6244590" algn="l"/>
              </a:tabLst>
            </a:pPr>
            <a:r>
              <a:rPr sz="2500" spc="-5" dirty="0">
                <a:solidFill>
                  <a:srgbClr val="1E1C11"/>
                </a:solidFill>
                <a:latin typeface="Arial MT"/>
                <a:cs typeface="Arial MT"/>
              </a:rPr>
              <a:t>In</a:t>
            </a:r>
            <a:r>
              <a:rPr sz="2500" dirty="0">
                <a:solidFill>
                  <a:srgbClr val="1E1C11"/>
                </a:solidFill>
                <a:latin typeface="Arial MT"/>
                <a:cs typeface="Arial MT"/>
              </a:rPr>
              <a:t>t</a:t>
            </a:r>
            <a:r>
              <a:rPr sz="2500" spc="-5" dirty="0">
                <a:solidFill>
                  <a:srgbClr val="1E1C11"/>
                </a:solidFill>
                <a:latin typeface="Arial MT"/>
                <a:cs typeface="Arial MT"/>
              </a:rPr>
              <a:t>erés</a:t>
            </a:r>
            <a:r>
              <a:rPr sz="2500" dirty="0">
                <a:solidFill>
                  <a:srgbClr val="1E1C11"/>
                </a:solidFill>
                <a:latin typeface="Arial MT"/>
                <a:cs typeface="Arial MT"/>
              </a:rPr>
              <a:t>	</a:t>
            </a:r>
            <a:r>
              <a:rPr sz="2500" spc="-5" dirty="0">
                <a:solidFill>
                  <a:srgbClr val="1E1C11"/>
                </a:solidFill>
                <a:latin typeface="Arial MT"/>
                <a:cs typeface="Arial MT"/>
              </a:rPr>
              <a:t>ind</a:t>
            </a:r>
            <a:r>
              <a:rPr sz="2500" dirty="0">
                <a:solidFill>
                  <a:srgbClr val="1E1C11"/>
                </a:solidFill>
                <a:latin typeface="Arial MT"/>
                <a:cs typeface="Arial MT"/>
              </a:rPr>
              <a:t>e</a:t>
            </a:r>
            <a:r>
              <a:rPr sz="2500" spc="-5" dirty="0">
                <a:solidFill>
                  <a:srgbClr val="1E1C11"/>
                </a:solidFill>
                <a:latin typeface="Arial MT"/>
                <a:cs typeface="Arial MT"/>
              </a:rPr>
              <a:t>b</a:t>
            </a:r>
            <a:r>
              <a:rPr sz="2500" spc="-15" dirty="0">
                <a:solidFill>
                  <a:srgbClr val="1E1C11"/>
                </a:solidFill>
                <a:latin typeface="Arial MT"/>
                <a:cs typeface="Arial MT"/>
              </a:rPr>
              <a:t>i</a:t>
            </a:r>
            <a:r>
              <a:rPr sz="2500" spc="-5" dirty="0">
                <a:solidFill>
                  <a:srgbClr val="1E1C11"/>
                </a:solidFill>
                <a:latin typeface="Arial MT"/>
                <a:cs typeface="Arial MT"/>
              </a:rPr>
              <a:t>do</a:t>
            </a:r>
            <a:r>
              <a:rPr sz="2500" dirty="0">
                <a:solidFill>
                  <a:srgbClr val="1E1C11"/>
                </a:solidFill>
                <a:latin typeface="Arial MT"/>
                <a:cs typeface="Arial MT"/>
              </a:rPr>
              <a:t>	</a:t>
            </a:r>
            <a:r>
              <a:rPr sz="2500" spc="-15" dirty="0">
                <a:solidFill>
                  <a:srgbClr val="1E1C11"/>
                </a:solidFill>
                <a:latin typeface="Arial MT"/>
                <a:cs typeface="Arial MT"/>
              </a:rPr>
              <a:t>e</a:t>
            </a:r>
            <a:r>
              <a:rPr sz="2500" spc="-5" dirty="0">
                <a:solidFill>
                  <a:srgbClr val="1E1C11"/>
                </a:solidFill>
                <a:latin typeface="Arial MT"/>
                <a:cs typeface="Arial MT"/>
              </a:rPr>
              <a:t>n</a:t>
            </a:r>
            <a:r>
              <a:rPr sz="2500" dirty="0">
                <a:solidFill>
                  <a:srgbClr val="1E1C11"/>
                </a:solidFill>
                <a:latin typeface="Arial MT"/>
                <a:cs typeface="Arial MT"/>
              </a:rPr>
              <a:t>	</a:t>
            </a:r>
            <a:r>
              <a:rPr sz="2500" spc="-10" dirty="0">
                <a:solidFill>
                  <a:srgbClr val="1E1C11"/>
                </a:solidFill>
                <a:latin typeface="Arial MT"/>
                <a:cs typeface="Arial MT"/>
              </a:rPr>
              <a:t>l</a:t>
            </a:r>
            <a:r>
              <a:rPr sz="2500" spc="-5" dirty="0">
                <a:solidFill>
                  <a:srgbClr val="1E1C11"/>
                </a:solidFill>
                <a:latin typeface="Arial MT"/>
                <a:cs typeface="Arial MT"/>
              </a:rPr>
              <a:t>a</a:t>
            </a:r>
            <a:r>
              <a:rPr sz="2500" dirty="0">
                <a:solidFill>
                  <a:srgbClr val="1E1C11"/>
                </a:solidFill>
                <a:latin typeface="Arial MT"/>
                <a:cs typeface="Arial MT"/>
              </a:rPr>
              <a:t>	</a:t>
            </a:r>
            <a:r>
              <a:rPr sz="2500" spc="-5" dirty="0">
                <a:solidFill>
                  <a:srgbClr val="1E1C11"/>
                </a:solidFill>
                <a:latin typeface="Arial MT"/>
                <a:cs typeface="Arial MT"/>
              </a:rPr>
              <a:t>c</a:t>
            </a:r>
            <a:r>
              <a:rPr sz="2500" spc="-15" dirty="0">
                <a:solidFill>
                  <a:srgbClr val="1E1C11"/>
                </a:solidFill>
                <a:latin typeface="Arial MT"/>
                <a:cs typeface="Arial MT"/>
              </a:rPr>
              <a:t>e</a:t>
            </a:r>
            <a:r>
              <a:rPr sz="2500" spc="-5" dirty="0">
                <a:solidFill>
                  <a:srgbClr val="1E1C11"/>
                </a:solidFill>
                <a:latin typeface="Arial MT"/>
                <a:cs typeface="Arial MT"/>
              </a:rPr>
              <a:t>l</a:t>
            </a:r>
            <a:r>
              <a:rPr sz="2500" spc="-15" dirty="0">
                <a:solidFill>
                  <a:srgbClr val="1E1C11"/>
                </a:solidFill>
                <a:latin typeface="Arial MT"/>
                <a:cs typeface="Arial MT"/>
              </a:rPr>
              <a:t>e</a:t>
            </a:r>
            <a:r>
              <a:rPr sz="2500" spc="-5" dirty="0">
                <a:solidFill>
                  <a:srgbClr val="1E1C11"/>
                </a:solidFill>
                <a:latin typeface="Arial MT"/>
                <a:cs typeface="Arial MT"/>
              </a:rPr>
              <a:t>bración</a:t>
            </a:r>
            <a:r>
              <a:rPr sz="2500" dirty="0">
                <a:solidFill>
                  <a:srgbClr val="1E1C11"/>
                </a:solidFill>
                <a:latin typeface="Arial MT"/>
                <a:cs typeface="Arial MT"/>
              </a:rPr>
              <a:t>	</a:t>
            </a:r>
            <a:r>
              <a:rPr sz="2500" spc="-15" dirty="0">
                <a:solidFill>
                  <a:srgbClr val="1E1C11"/>
                </a:solidFill>
                <a:latin typeface="Arial MT"/>
                <a:cs typeface="Arial MT"/>
              </a:rPr>
              <a:t>de  </a:t>
            </a:r>
            <a:r>
              <a:rPr sz="2500" spc="-5" dirty="0">
                <a:solidFill>
                  <a:srgbClr val="1E1C11"/>
                </a:solidFill>
                <a:latin typeface="Arial MT"/>
                <a:cs typeface="Arial MT"/>
              </a:rPr>
              <a:t>contratos</a:t>
            </a:r>
            <a:endParaRPr sz="2500" dirty="0">
              <a:latin typeface="Arial MT"/>
              <a:cs typeface="Arial MT"/>
            </a:endParaRPr>
          </a:p>
          <a:p>
            <a:pPr marL="12700" marR="6985">
              <a:spcBef>
                <a:spcPts val="5"/>
              </a:spcBef>
              <a:buChar char="-"/>
              <a:tabLst>
                <a:tab pos="469265" algn="l"/>
                <a:tab pos="469900" algn="l"/>
                <a:tab pos="1918970" algn="l"/>
                <a:tab pos="2554605" algn="l"/>
                <a:tab pos="4653280" algn="l"/>
                <a:tab pos="5238750" algn="l"/>
              </a:tabLst>
            </a:pPr>
            <a:r>
              <a:rPr sz="2500" spc="-5" dirty="0">
                <a:solidFill>
                  <a:srgbClr val="1E1C11"/>
                </a:solidFill>
                <a:latin typeface="Arial MT"/>
                <a:cs typeface="Arial MT"/>
              </a:rPr>
              <a:t>Con</a:t>
            </a:r>
            <a:r>
              <a:rPr sz="2500" dirty="0">
                <a:solidFill>
                  <a:srgbClr val="1E1C11"/>
                </a:solidFill>
                <a:latin typeface="Arial MT"/>
                <a:cs typeface="Arial MT"/>
              </a:rPr>
              <a:t>t</a:t>
            </a:r>
            <a:r>
              <a:rPr sz="2500" spc="-5" dirty="0">
                <a:solidFill>
                  <a:srgbClr val="1E1C11"/>
                </a:solidFill>
                <a:latin typeface="Arial MT"/>
                <a:cs typeface="Arial MT"/>
              </a:rPr>
              <a:t>rato</a:t>
            </a:r>
            <a:r>
              <a:rPr sz="2500" dirty="0">
                <a:solidFill>
                  <a:srgbClr val="1E1C11"/>
                </a:solidFill>
                <a:latin typeface="Arial MT"/>
                <a:cs typeface="Arial MT"/>
              </a:rPr>
              <a:t>	</a:t>
            </a:r>
            <a:r>
              <a:rPr sz="2500" spc="-5" dirty="0">
                <a:solidFill>
                  <a:srgbClr val="1E1C11"/>
                </a:solidFill>
                <a:latin typeface="Arial MT"/>
                <a:cs typeface="Arial MT"/>
              </a:rPr>
              <a:t>sin</a:t>
            </a:r>
            <a:r>
              <a:rPr sz="2500" dirty="0">
                <a:solidFill>
                  <a:srgbClr val="1E1C11"/>
                </a:solidFill>
                <a:latin typeface="Arial MT"/>
                <a:cs typeface="Arial MT"/>
              </a:rPr>
              <a:t>	</a:t>
            </a:r>
            <a:r>
              <a:rPr sz="2500" spc="-5" dirty="0">
                <a:solidFill>
                  <a:srgbClr val="1E1C11"/>
                </a:solidFill>
                <a:latin typeface="Arial MT"/>
                <a:cs typeface="Arial MT"/>
              </a:rPr>
              <a:t>cumplimiento</a:t>
            </a:r>
            <a:r>
              <a:rPr sz="2500" dirty="0">
                <a:solidFill>
                  <a:srgbClr val="1E1C11"/>
                </a:solidFill>
                <a:latin typeface="Arial MT"/>
                <a:cs typeface="Arial MT"/>
              </a:rPr>
              <a:t>	</a:t>
            </a:r>
            <a:r>
              <a:rPr sz="2500" spc="-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z="2500" dirty="0">
                <a:solidFill>
                  <a:srgbClr val="1E1C11"/>
                </a:solidFill>
                <a:latin typeface="Arial MT"/>
                <a:cs typeface="Arial MT"/>
              </a:rPr>
              <a:t>	</a:t>
            </a:r>
            <a:r>
              <a:rPr sz="2500" spc="-5" dirty="0">
                <a:solidFill>
                  <a:srgbClr val="1E1C11"/>
                </a:solidFill>
                <a:latin typeface="Arial MT"/>
                <a:cs typeface="Arial MT"/>
              </a:rPr>
              <a:t>req</a:t>
            </a:r>
            <a:r>
              <a:rPr sz="2500" dirty="0">
                <a:solidFill>
                  <a:srgbClr val="1E1C11"/>
                </a:solidFill>
                <a:latin typeface="Arial MT"/>
                <a:cs typeface="Arial MT"/>
              </a:rPr>
              <a:t>u</a:t>
            </a:r>
            <a:r>
              <a:rPr sz="2500" spc="-5" dirty="0">
                <a:solidFill>
                  <a:srgbClr val="1E1C11"/>
                </a:solidFill>
                <a:latin typeface="Arial MT"/>
                <a:cs typeface="Arial MT"/>
              </a:rPr>
              <a:t>isit</a:t>
            </a:r>
            <a:r>
              <a:rPr sz="2500" spc="-15" dirty="0">
                <a:solidFill>
                  <a:srgbClr val="1E1C11"/>
                </a:solidFill>
                <a:latin typeface="Arial MT"/>
                <a:cs typeface="Arial MT"/>
              </a:rPr>
              <a:t>o</a:t>
            </a:r>
            <a:r>
              <a:rPr sz="2500" spc="-5" dirty="0">
                <a:solidFill>
                  <a:srgbClr val="1E1C11"/>
                </a:solidFill>
                <a:latin typeface="Arial MT"/>
                <a:cs typeface="Arial MT"/>
              </a:rPr>
              <a:t>s  legales.</a:t>
            </a:r>
            <a:endParaRPr sz="2500" dirty="0">
              <a:latin typeface="Arial MT"/>
              <a:cs typeface="Arial MT"/>
            </a:endParaRPr>
          </a:p>
          <a:p>
            <a:pPr marL="355600" indent="-342900">
              <a:buChar char="-"/>
              <a:tabLst>
                <a:tab pos="354965" algn="l"/>
                <a:tab pos="355600" algn="l"/>
              </a:tabLst>
            </a:pPr>
            <a:r>
              <a:rPr sz="2500" spc="-5" dirty="0">
                <a:solidFill>
                  <a:srgbClr val="1E1C11"/>
                </a:solidFill>
                <a:latin typeface="Arial MT"/>
                <a:cs typeface="Arial MT"/>
              </a:rPr>
              <a:t>Acuerdos</a:t>
            </a:r>
            <a:r>
              <a:rPr sz="25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500" spc="-5" dirty="0">
                <a:solidFill>
                  <a:srgbClr val="1E1C11"/>
                </a:solidFill>
                <a:latin typeface="Arial MT"/>
                <a:cs typeface="Arial MT"/>
              </a:rPr>
              <a:t>restrictivos</a:t>
            </a:r>
            <a:r>
              <a:rPr sz="2500" spc="4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500" spc="-5" dirty="0">
                <a:solidFill>
                  <a:srgbClr val="1E1C11"/>
                </a:solidFill>
                <a:latin typeface="Arial MT"/>
                <a:cs typeface="Arial MT"/>
              </a:rPr>
              <a:t>de la</a:t>
            </a:r>
            <a:r>
              <a:rPr sz="2500" spc="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500" spc="-5" dirty="0">
                <a:solidFill>
                  <a:srgbClr val="1E1C11"/>
                </a:solidFill>
                <a:latin typeface="Arial MT"/>
                <a:cs typeface="Arial MT"/>
              </a:rPr>
              <a:t>competencia.</a:t>
            </a:r>
            <a:endParaRPr sz="2500" dirty="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969263" y="303530"/>
            <a:ext cx="6436995" cy="1147445"/>
            <a:chOff x="445262" y="303529"/>
            <a:chExt cx="6436995" cy="1147445"/>
          </a:xfrm>
        </p:grpSpPr>
        <p:sp>
          <p:nvSpPr>
            <p:cNvPr id="3" name="object 3"/>
            <p:cNvSpPr/>
            <p:nvPr/>
          </p:nvSpPr>
          <p:spPr>
            <a:xfrm>
              <a:off x="457962" y="316229"/>
              <a:ext cx="6411595" cy="1122045"/>
            </a:xfrm>
            <a:custGeom>
              <a:avLst/>
              <a:gdLst/>
              <a:ahLst/>
              <a:cxnLst/>
              <a:rect l="l" t="t" r="r" b="b"/>
              <a:pathLst>
                <a:path w="6411595" h="1122045">
                  <a:moveTo>
                    <a:pt x="6411468" y="0"/>
                  </a:moveTo>
                  <a:lnTo>
                    <a:pt x="0" y="0"/>
                  </a:lnTo>
                  <a:lnTo>
                    <a:pt x="0" y="1121663"/>
                  </a:lnTo>
                  <a:lnTo>
                    <a:pt x="6411468" y="1121663"/>
                  </a:lnTo>
                  <a:lnTo>
                    <a:pt x="6411468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57962" y="316229"/>
              <a:ext cx="6411595" cy="1122045"/>
            </a:xfrm>
            <a:custGeom>
              <a:avLst/>
              <a:gdLst/>
              <a:ahLst/>
              <a:cxnLst/>
              <a:rect l="l" t="t" r="r" b="b"/>
              <a:pathLst>
                <a:path w="6411595" h="1122045">
                  <a:moveTo>
                    <a:pt x="0" y="1121663"/>
                  </a:moveTo>
                  <a:lnTo>
                    <a:pt x="6411468" y="1121663"/>
                  </a:lnTo>
                  <a:lnTo>
                    <a:pt x="6411468" y="0"/>
                  </a:lnTo>
                  <a:lnTo>
                    <a:pt x="0" y="0"/>
                  </a:lnTo>
                  <a:lnTo>
                    <a:pt x="0" y="1121663"/>
                  </a:lnTo>
                  <a:close/>
                </a:path>
              </a:pathLst>
            </a:custGeom>
            <a:ln w="25400">
              <a:solidFill>
                <a:srgbClr val="93939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41704" y="396239"/>
              <a:ext cx="4447794" cy="42291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75994" y="430402"/>
              <a:ext cx="4382516" cy="35699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62912" y="890015"/>
              <a:ext cx="3431286" cy="42291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96694" y="924178"/>
              <a:ext cx="3361690" cy="356997"/>
            </a:xfrm>
            <a:prstGeom prst="rect">
              <a:avLst/>
            </a:prstGeom>
          </p:spPr>
        </p:pic>
      </p:grpSp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624327" y="1801367"/>
            <a:ext cx="6556248" cy="3963924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882631" y="6556044"/>
            <a:ext cx="249554" cy="1750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050" dirty="0">
                <a:solidFill>
                  <a:srgbClr val="FFFFFF"/>
                </a:solidFill>
                <a:latin typeface="Arial MT"/>
                <a:cs typeface="Arial MT"/>
              </a:rPr>
              <a:t>127</a:t>
            </a:r>
            <a:endParaRPr sz="1050">
              <a:latin typeface="Arial MT"/>
              <a:cs typeface="Arial MT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5123689" y="1767839"/>
            <a:ext cx="5131435" cy="4432300"/>
            <a:chOff x="3599688" y="1767839"/>
            <a:chExt cx="5131435" cy="44323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01796" y="1767839"/>
              <a:ext cx="5029200" cy="443179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99688" y="2247899"/>
              <a:ext cx="3610356" cy="320954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749040" y="1798319"/>
              <a:ext cx="4937760" cy="4328160"/>
            </a:xfrm>
            <a:custGeom>
              <a:avLst/>
              <a:gdLst/>
              <a:ahLst/>
              <a:cxnLst/>
              <a:rect l="l" t="t" r="r" b="b"/>
              <a:pathLst>
                <a:path w="4937759" h="4328160">
                  <a:moveTo>
                    <a:pt x="2773680" y="0"/>
                  </a:moveTo>
                  <a:lnTo>
                    <a:pt x="2773680" y="541019"/>
                  </a:lnTo>
                  <a:lnTo>
                    <a:pt x="0" y="541019"/>
                  </a:lnTo>
                  <a:lnTo>
                    <a:pt x="0" y="3787140"/>
                  </a:lnTo>
                  <a:lnTo>
                    <a:pt x="2773680" y="3787140"/>
                  </a:lnTo>
                  <a:lnTo>
                    <a:pt x="2773680" y="4328159"/>
                  </a:lnTo>
                  <a:lnTo>
                    <a:pt x="4937760" y="2164079"/>
                  </a:lnTo>
                  <a:lnTo>
                    <a:pt x="2773680" y="0"/>
                  </a:lnTo>
                  <a:close/>
                </a:path>
              </a:pathLst>
            </a:custGeom>
            <a:solidFill>
              <a:srgbClr val="CED2D9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749040" y="1798319"/>
              <a:ext cx="4937760" cy="4328160"/>
            </a:xfrm>
            <a:custGeom>
              <a:avLst/>
              <a:gdLst/>
              <a:ahLst/>
              <a:cxnLst/>
              <a:rect l="l" t="t" r="r" b="b"/>
              <a:pathLst>
                <a:path w="4937759" h="4328160">
                  <a:moveTo>
                    <a:pt x="0" y="541019"/>
                  </a:moveTo>
                  <a:lnTo>
                    <a:pt x="2773680" y="541019"/>
                  </a:lnTo>
                  <a:lnTo>
                    <a:pt x="2773680" y="0"/>
                  </a:lnTo>
                  <a:lnTo>
                    <a:pt x="4937760" y="2164079"/>
                  </a:lnTo>
                  <a:lnTo>
                    <a:pt x="2773680" y="4328159"/>
                  </a:lnTo>
                  <a:lnTo>
                    <a:pt x="2773680" y="3787140"/>
                  </a:lnTo>
                  <a:lnTo>
                    <a:pt x="0" y="3787140"/>
                  </a:lnTo>
                  <a:lnTo>
                    <a:pt x="0" y="541019"/>
                  </a:lnTo>
                  <a:close/>
                </a:path>
              </a:pathLst>
            </a:custGeom>
            <a:ln w="9525">
              <a:solidFill>
                <a:srgbClr val="CED2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6217159" y="2305303"/>
            <a:ext cx="2375535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463550" algn="l"/>
                <a:tab pos="841375" algn="l"/>
                <a:tab pos="1390015" algn="l"/>
              </a:tabLst>
            </a:pPr>
            <a:r>
              <a:rPr sz="1500" b="1" dirty="0">
                <a:solidFill>
                  <a:srgbClr val="1E1C11"/>
                </a:solidFill>
                <a:latin typeface="Calibri"/>
                <a:cs typeface="Calibri"/>
              </a:rPr>
              <a:t>23.	</a:t>
            </a:r>
            <a:r>
              <a:rPr sz="1500" dirty="0">
                <a:solidFill>
                  <a:srgbClr val="1E1C11"/>
                </a:solidFill>
                <a:latin typeface="Calibri"/>
                <a:cs typeface="Calibri"/>
              </a:rPr>
              <a:t>La	</a:t>
            </a:r>
            <a:r>
              <a:rPr sz="1500" spc="-15" dirty="0">
                <a:solidFill>
                  <a:srgbClr val="1E1C11"/>
                </a:solidFill>
                <a:latin typeface="Calibri"/>
                <a:cs typeface="Calibri"/>
              </a:rPr>
              <a:t>falta	</a:t>
            </a:r>
            <a:r>
              <a:rPr sz="1500" spc="-5" dirty="0">
                <a:solidFill>
                  <a:srgbClr val="1E1C11"/>
                </a:solidFill>
                <a:latin typeface="Calibri"/>
                <a:cs typeface="Calibri"/>
              </a:rPr>
              <a:t>disciplinaria.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270373" y="2305304"/>
            <a:ext cx="965835" cy="462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0" indent="-114300">
              <a:lnSpc>
                <a:spcPts val="1720"/>
              </a:lnSpc>
              <a:spcBef>
                <a:spcPts val="100"/>
              </a:spcBef>
              <a:buFont typeface="Calibri"/>
              <a:buChar char="•"/>
              <a:tabLst>
                <a:tab pos="127000" algn="l"/>
              </a:tabLst>
            </a:pPr>
            <a:r>
              <a:rPr sz="1500" b="1" spc="-5" dirty="0">
                <a:solidFill>
                  <a:srgbClr val="1E1C11"/>
                </a:solidFill>
                <a:latin typeface="Calibri"/>
                <a:cs typeface="Calibri"/>
              </a:rPr>
              <a:t>Artículo</a:t>
            </a:r>
            <a:endParaRPr sz="1500">
              <a:latin typeface="Calibri"/>
              <a:cs typeface="Calibri"/>
            </a:endParaRPr>
          </a:p>
          <a:p>
            <a:pPr marL="127000">
              <a:lnSpc>
                <a:spcPts val="1720"/>
              </a:lnSpc>
            </a:pPr>
            <a:r>
              <a:rPr sz="1500" spc="-10" dirty="0">
                <a:solidFill>
                  <a:srgbClr val="1E1C11"/>
                </a:solidFill>
                <a:latin typeface="Calibri"/>
                <a:cs typeface="Calibri"/>
              </a:rPr>
              <a:t>Constituye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387846" y="2514091"/>
            <a:ext cx="2207260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532130" algn="l"/>
                <a:tab pos="1632585" algn="l"/>
                <a:tab pos="2058035" algn="l"/>
              </a:tabLst>
            </a:pPr>
            <a:r>
              <a:rPr sz="1500" spc="-30" dirty="0">
                <a:solidFill>
                  <a:srgbClr val="1E1C11"/>
                </a:solidFill>
                <a:latin typeface="Calibri"/>
                <a:cs typeface="Calibri"/>
              </a:rPr>
              <a:t>f</a:t>
            </a:r>
            <a:r>
              <a:rPr sz="1500" dirty="0">
                <a:solidFill>
                  <a:srgbClr val="1E1C11"/>
                </a:solidFill>
                <a:latin typeface="Calibri"/>
                <a:cs typeface="Calibri"/>
              </a:rPr>
              <a:t>al</a:t>
            </a:r>
            <a:r>
              <a:rPr sz="1500" spc="-25" dirty="0">
                <a:solidFill>
                  <a:srgbClr val="1E1C11"/>
                </a:solidFill>
                <a:latin typeface="Calibri"/>
                <a:cs typeface="Calibri"/>
              </a:rPr>
              <a:t>t</a:t>
            </a:r>
            <a:r>
              <a:rPr sz="1500" dirty="0">
                <a:solidFill>
                  <a:srgbClr val="1E1C11"/>
                </a:solidFill>
                <a:latin typeface="Calibri"/>
                <a:cs typeface="Calibri"/>
              </a:rPr>
              <a:t>a	disc</a:t>
            </a:r>
            <a:r>
              <a:rPr sz="1500" spc="-10" dirty="0">
                <a:solidFill>
                  <a:srgbClr val="1E1C11"/>
                </a:solidFill>
                <a:latin typeface="Calibri"/>
                <a:cs typeface="Calibri"/>
              </a:rPr>
              <a:t>i</a:t>
            </a:r>
            <a:r>
              <a:rPr sz="1500" dirty="0">
                <a:solidFill>
                  <a:srgbClr val="1E1C11"/>
                </a:solidFill>
                <a:latin typeface="Calibri"/>
                <a:cs typeface="Calibri"/>
              </a:rPr>
              <a:t>pl</a:t>
            </a:r>
            <a:r>
              <a:rPr sz="1500" spc="-10" dirty="0">
                <a:solidFill>
                  <a:srgbClr val="1E1C11"/>
                </a:solidFill>
                <a:latin typeface="Calibri"/>
                <a:cs typeface="Calibri"/>
              </a:rPr>
              <a:t>i</a:t>
            </a:r>
            <a:r>
              <a:rPr sz="1500" dirty="0">
                <a:solidFill>
                  <a:srgbClr val="1E1C11"/>
                </a:solidFill>
                <a:latin typeface="Calibri"/>
                <a:cs typeface="Calibri"/>
              </a:rPr>
              <a:t>nar</a:t>
            </a:r>
            <a:r>
              <a:rPr sz="1500" spc="-10" dirty="0">
                <a:solidFill>
                  <a:srgbClr val="1E1C11"/>
                </a:solidFill>
                <a:latin typeface="Calibri"/>
                <a:cs typeface="Calibri"/>
              </a:rPr>
              <a:t>i</a:t>
            </a:r>
            <a:r>
              <a:rPr sz="1500" dirty="0">
                <a:solidFill>
                  <a:srgbClr val="1E1C11"/>
                </a:solidFill>
                <a:latin typeface="Calibri"/>
                <a:cs typeface="Calibri"/>
              </a:rPr>
              <a:t>a	(</a:t>
            </a:r>
            <a:r>
              <a:rPr sz="1500" spc="-5" dirty="0">
                <a:solidFill>
                  <a:srgbClr val="1E1C11"/>
                </a:solidFill>
                <a:latin typeface="Calibri"/>
                <a:cs typeface="Calibri"/>
              </a:rPr>
              <a:t>…</a:t>
            </a:r>
            <a:r>
              <a:rPr sz="1500" dirty="0">
                <a:solidFill>
                  <a:srgbClr val="1E1C11"/>
                </a:solidFill>
                <a:latin typeface="Calibri"/>
                <a:cs typeface="Calibri"/>
              </a:rPr>
              <a:t>)	la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384673" y="2722880"/>
            <a:ext cx="3208655" cy="1092835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12700" marR="5080" algn="just">
              <a:lnSpc>
                <a:spcPct val="91700"/>
              </a:lnSpc>
              <a:spcBef>
                <a:spcPts val="250"/>
              </a:spcBef>
            </a:pPr>
            <a:r>
              <a:rPr sz="1500" spc="-5" dirty="0">
                <a:solidFill>
                  <a:srgbClr val="1E1C11"/>
                </a:solidFill>
                <a:latin typeface="Calibri"/>
                <a:cs typeface="Calibri"/>
              </a:rPr>
              <a:t>incursión en </a:t>
            </a:r>
            <a:r>
              <a:rPr sz="1500" spc="-10" dirty="0">
                <a:solidFill>
                  <a:srgbClr val="1E1C11"/>
                </a:solidFill>
                <a:latin typeface="Calibri"/>
                <a:cs typeface="Calibri"/>
              </a:rPr>
              <a:t>cualquiera </a:t>
            </a:r>
            <a:r>
              <a:rPr sz="1500" dirty="0">
                <a:solidFill>
                  <a:srgbClr val="1E1C11"/>
                </a:solidFill>
                <a:latin typeface="Calibri"/>
                <a:cs typeface="Calibri"/>
              </a:rPr>
              <a:t>de las </a:t>
            </a:r>
            <a:r>
              <a:rPr sz="1500" spc="-10" dirty="0">
                <a:solidFill>
                  <a:srgbClr val="1E1C11"/>
                </a:solidFill>
                <a:latin typeface="Calibri"/>
                <a:cs typeface="Calibri"/>
              </a:rPr>
              <a:t>conductas </a:t>
            </a:r>
            <a:r>
              <a:rPr sz="1500" spc="-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1E1C11"/>
                </a:solidFill>
                <a:latin typeface="Calibri"/>
                <a:cs typeface="Calibri"/>
              </a:rPr>
              <a:t>o</a:t>
            </a:r>
            <a:r>
              <a:rPr sz="1500" spc="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500" spc="-10" dirty="0">
                <a:solidFill>
                  <a:srgbClr val="1E1C11"/>
                </a:solidFill>
                <a:latin typeface="Calibri"/>
                <a:cs typeface="Calibri"/>
              </a:rPr>
              <a:t>comportamientos</a:t>
            </a:r>
            <a:r>
              <a:rPr sz="1500" spc="-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500" spc="-10" dirty="0">
                <a:solidFill>
                  <a:srgbClr val="1E1C11"/>
                </a:solidFill>
                <a:latin typeface="Calibri"/>
                <a:cs typeface="Calibri"/>
              </a:rPr>
              <a:t>previstos</a:t>
            </a:r>
            <a:r>
              <a:rPr sz="1500" spc="-5" dirty="0">
                <a:solidFill>
                  <a:srgbClr val="1E1C11"/>
                </a:solidFill>
                <a:latin typeface="Calibri"/>
                <a:cs typeface="Calibri"/>
              </a:rPr>
              <a:t> en</a:t>
            </a:r>
            <a:r>
              <a:rPr sz="150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500" spc="-10" dirty="0">
                <a:solidFill>
                  <a:srgbClr val="1E1C11"/>
                </a:solidFill>
                <a:latin typeface="Calibri"/>
                <a:cs typeface="Calibri"/>
              </a:rPr>
              <a:t>este </a:t>
            </a:r>
            <a:r>
              <a:rPr sz="1500" spc="-5" dirty="0">
                <a:solidFill>
                  <a:srgbClr val="1E1C11"/>
                </a:solidFill>
                <a:latin typeface="Calibri"/>
                <a:cs typeface="Calibri"/>
              </a:rPr>
              <a:t> código </a:t>
            </a:r>
            <a:r>
              <a:rPr sz="1500" dirty="0">
                <a:solidFill>
                  <a:srgbClr val="1E1C11"/>
                </a:solidFill>
                <a:latin typeface="Calibri"/>
                <a:cs typeface="Calibri"/>
              </a:rPr>
              <a:t>que </a:t>
            </a:r>
            <a:r>
              <a:rPr sz="1500" spc="-10" dirty="0">
                <a:solidFill>
                  <a:srgbClr val="1E1C11"/>
                </a:solidFill>
                <a:latin typeface="Calibri"/>
                <a:cs typeface="Calibri"/>
              </a:rPr>
              <a:t>conlleve </a:t>
            </a:r>
            <a:r>
              <a:rPr sz="1500" b="1" spc="-5" dirty="0">
                <a:solidFill>
                  <a:srgbClr val="1E1C11"/>
                </a:solidFill>
                <a:latin typeface="Calibri"/>
                <a:cs typeface="Calibri"/>
              </a:rPr>
              <a:t>incumplimiento de </a:t>
            </a:r>
            <a:r>
              <a:rPr sz="1500" b="1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500" b="1" spc="-5" dirty="0">
                <a:solidFill>
                  <a:srgbClr val="1E1C11"/>
                </a:solidFill>
                <a:latin typeface="Calibri"/>
                <a:cs typeface="Calibri"/>
              </a:rPr>
              <a:t>deberes, </a:t>
            </a:r>
            <a:r>
              <a:rPr sz="1500" b="1" spc="-10" dirty="0">
                <a:solidFill>
                  <a:srgbClr val="1E1C11"/>
                </a:solidFill>
                <a:latin typeface="Calibri"/>
                <a:cs typeface="Calibri"/>
              </a:rPr>
              <a:t>extralimitación </a:t>
            </a:r>
            <a:r>
              <a:rPr sz="1500" b="1" dirty="0">
                <a:solidFill>
                  <a:srgbClr val="1E1C11"/>
                </a:solidFill>
                <a:latin typeface="Calibri"/>
                <a:cs typeface="Calibri"/>
              </a:rPr>
              <a:t>en el </a:t>
            </a:r>
            <a:r>
              <a:rPr sz="1500" b="1" spc="-5" dirty="0">
                <a:solidFill>
                  <a:srgbClr val="1E1C11"/>
                </a:solidFill>
                <a:latin typeface="Calibri"/>
                <a:cs typeface="Calibri"/>
              </a:rPr>
              <a:t>ejercicio </a:t>
            </a:r>
            <a:r>
              <a:rPr sz="1500" b="1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500" b="1" spc="-5" dirty="0">
                <a:solidFill>
                  <a:srgbClr val="1E1C11"/>
                </a:solidFill>
                <a:latin typeface="Calibri"/>
                <a:cs typeface="Calibri"/>
              </a:rPr>
              <a:t>de</a:t>
            </a:r>
            <a:r>
              <a:rPr sz="1500" b="1" spc="22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500" b="1" spc="-10" dirty="0">
                <a:solidFill>
                  <a:srgbClr val="1E1C11"/>
                </a:solidFill>
                <a:latin typeface="Calibri"/>
                <a:cs typeface="Calibri"/>
              </a:rPr>
              <a:t>derechos</a:t>
            </a:r>
            <a:r>
              <a:rPr sz="1500" b="1" spc="22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500" b="1" dirty="0">
                <a:solidFill>
                  <a:srgbClr val="1E1C11"/>
                </a:solidFill>
                <a:latin typeface="Calibri"/>
                <a:cs typeface="Calibri"/>
              </a:rPr>
              <a:t>y</a:t>
            </a:r>
            <a:r>
              <a:rPr sz="1500" b="1" spc="22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500" b="1" spc="-5" dirty="0">
                <a:solidFill>
                  <a:srgbClr val="1E1C11"/>
                </a:solidFill>
                <a:latin typeface="Calibri"/>
                <a:cs typeface="Calibri"/>
              </a:rPr>
              <a:t>funciones,</a:t>
            </a:r>
            <a:r>
              <a:rPr sz="1500" b="1" spc="21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500" b="1" spc="-5" dirty="0">
                <a:solidFill>
                  <a:srgbClr val="1E1C11"/>
                </a:solidFill>
                <a:latin typeface="Calibri"/>
                <a:cs typeface="Calibri"/>
              </a:rPr>
              <a:t>prohibiciones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384672" y="3770121"/>
            <a:ext cx="3206750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424180" algn="l"/>
                <a:tab pos="1457325" algn="l"/>
                <a:tab pos="2024380" algn="l"/>
                <a:tab pos="2998470" algn="l"/>
              </a:tabLst>
            </a:pPr>
            <a:r>
              <a:rPr sz="1500" b="1" dirty="0">
                <a:solidFill>
                  <a:srgbClr val="1E1C11"/>
                </a:solidFill>
                <a:latin typeface="Calibri"/>
                <a:cs typeface="Calibri"/>
              </a:rPr>
              <a:t>y	</a:t>
            </a:r>
            <a:r>
              <a:rPr sz="1500" b="1" spc="-5" dirty="0">
                <a:solidFill>
                  <a:srgbClr val="1E1C11"/>
                </a:solidFill>
                <a:latin typeface="Calibri"/>
                <a:cs typeface="Calibri"/>
              </a:rPr>
              <a:t>viol</a:t>
            </a:r>
            <a:r>
              <a:rPr sz="1500" b="1" dirty="0">
                <a:solidFill>
                  <a:srgbClr val="1E1C11"/>
                </a:solidFill>
                <a:latin typeface="Calibri"/>
                <a:cs typeface="Calibri"/>
              </a:rPr>
              <a:t>a</a:t>
            </a:r>
            <a:r>
              <a:rPr sz="1500" b="1" spc="-5" dirty="0">
                <a:solidFill>
                  <a:srgbClr val="1E1C11"/>
                </a:solidFill>
                <a:latin typeface="Calibri"/>
                <a:cs typeface="Calibri"/>
              </a:rPr>
              <a:t>ció</a:t>
            </a:r>
            <a:r>
              <a:rPr sz="1500" b="1" dirty="0">
                <a:solidFill>
                  <a:srgbClr val="1E1C11"/>
                </a:solidFill>
                <a:latin typeface="Calibri"/>
                <a:cs typeface="Calibri"/>
              </a:rPr>
              <a:t>n	del	</a:t>
            </a:r>
            <a:r>
              <a:rPr sz="1500" b="1" spc="-20" dirty="0">
                <a:solidFill>
                  <a:srgbClr val="1E1C11"/>
                </a:solidFill>
                <a:latin typeface="Calibri"/>
                <a:cs typeface="Calibri"/>
              </a:rPr>
              <a:t>r</a:t>
            </a:r>
            <a:r>
              <a:rPr sz="1500" b="1" spc="-5" dirty="0">
                <a:solidFill>
                  <a:srgbClr val="1E1C11"/>
                </a:solidFill>
                <a:latin typeface="Calibri"/>
                <a:cs typeface="Calibri"/>
              </a:rPr>
              <a:t>égi</a:t>
            </a:r>
            <a:r>
              <a:rPr sz="1500" b="1" dirty="0">
                <a:solidFill>
                  <a:srgbClr val="1E1C11"/>
                </a:solidFill>
                <a:latin typeface="Calibri"/>
                <a:cs typeface="Calibri"/>
              </a:rPr>
              <a:t>m</a:t>
            </a:r>
            <a:r>
              <a:rPr sz="1500" b="1" spc="-5" dirty="0">
                <a:solidFill>
                  <a:srgbClr val="1E1C11"/>
                </a:solidFill>
                <a:latin typeface="Calibri"/>
                <a:cs typeface="Calibri"/>
              </a:rPr>
              <a:t>e</a:t>
            </a:r>
            <a:r>
              <a:rPr sz="1500" b="1" dirty="0">
                <a:solidFill>
                  <a:srgbClr val="1E1C11"/>
                </a:solidFill>
                <a:latin typeface="Calibri"/>
                <a:cs typeface="Calibri"/>
              </a:rPr>
              <a:t>n	</a:t>
            </a:r>
            <a:r>
              <a:rPr sz="1500" b="1" spc="-15" dirty="0">
                <a:solidFill>
                  <a:srgbClr val="1E1C11"/>
                </a:solidFill>
                <a:latin typeface="Calibri"/>
                <a:cs typeface="Calibri"/>
              </a:rPr>
              <a:t>de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384673" y="3978909"/>
            <a:ext cx="3208655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1640205" algn="l"/>
              </a:tabLst>
            </a:pPr>
            <a:r>
              <a:rPr sz="1500" b="1" spc="-5" dirty="0">
                <a:solidFill>
                  <a:srgbClr val="1E1C11"/>
                </a:solidFill>
                <a:latin typeface="Calibri"/>
                <a:cs typeface="Calibri"/>
              </a:rPr>
              <a:t>inhabilidades,	incompatibilidades,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384673" y="4188918"/>
            <a:ext cx="3208655" cy="1091565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 marR="5080" algn="just">
              <a:lnSpc>
                <a:spcPct val="91500"/>
              </a:lnSpc>
              <a:spcBef>
                <a:spcPts val="254"/>
              </a:spcBef>
            </a:pPr>
            <a:r>
              <a:rPr sz="1500" b="1" spc="-5" dirty="0">
                <a:solidFill>
                  <a:srgbClr val="1E1C11"/>
                </a:solidFill>
                <a:latin typeface="Calibri"/>
                <a:cs typeface="Calibri"/>
              </a:rPr>
              <a:t>impedimentos </a:t>
            </a:r>
            <a:r>
              <a:rPr sz="1500" b="1" dirty="0">
                <a:solidFill>
                  <a:srgbClr val="1E1C11"/>
                </a:solidFill>
                <a:latin typeface="Calibri"/>
                <a:cs typeface="Calibri"/>
              </a:rPr>
              <a:t>y </a:t>
            </a:r>
            <a:r>
              <a:rPr sz="1500" b="1" spc="-10" dirty="0">
                <a:solidFill>
                  <a:srgbClr val="1E1C11"/>
                </a:solidFill>
                <a:latin typeface="Calibri"/>
                <a:cs typeface="Calibri"/>
              </a:rPr>
              <a:t>conflicto </a:t>
            </a:r>
            <a:r>
              <a:rPr sz="1500" b="1" spc="-5" dirty="0">
                <a:solidFill>
                  <a:srgbClr val="1E1C11"/>
                </a:solidFill>
                <a:latin typeface="Calibri"/>
                <a:cs typeface="Calibri"/>
              </a:rPr>
              <a:t>de </a:t>
            </a:r>
            <a:r>
              <a:rPr sz="1500" b="1" spc="-10" dirty="0">
                <a:solidFill>
                  <a:srgbClr val="1E1C11"/>
                </a:solidFill>
                <a:latin typeface="Calibri"/>
                <a:cs typeface="Calibri"/>
              </a:rPr>
              <a:t>intereses, </a:t>
            </a:r>
            <a:r>
              <a:rPr sz="1500" b="1" spc="-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500" spc="-5" dirty="0">
                <a:solidFill>
                  <a:srgbClr val="1E1C11"/>
                </a:solidFill>
                <a:latin typeface="Calibri"/>
                <a:cs typeface="Calibri"/>
              </a:rPr>
              <a:t>sin </a:t>
            </a:r>
            <a:r>
              <a:rPr sz="1500" spc="-15" dirty="0">
                <a:solidFill>
                  <a:srgbClr val="1E1C11"/>
                </a:solidFill>
                <a:latin typeface="Calibri"/>
                <a:cs typeface="Calibri"/>
              </a:rPr>
              <a:t>estar </a:t>
            </a:r>
            <a:r>
              <a:rPr sz="1500" spc="-5" dirty="0">
                <a:solidFill>
                  <a:srgbClr val="1E1C11"/>
                </a:solidFill>
                <a:latin typeface="Calibri"/>
                <a:cs typeface="Calibri"/>
              </a:rPr>
              <a:t>amparado por </a:t>
            </a:r>
            <a:r>
              <a:rPr sz="1500" spc="-10" dirty="0">
                <a:solidFill>
                  <a:srgbClr val="1E1C11"/>
                </a:solidFill>
                <a:latin typeface="Calibri"/>
                <a:cs typeface="Calibri"/>
              </a:rPr>
              <a:t>cualquiera </a:t>
            </a:r>
            <a:r>
              <a:rPr sz="1500" dirty="0">
                <a:solidFill>
                  <a:srgbClr val="1E1C11"/>
                </a:solidFill>
                <a:latin typeface="Calibri"/>
                <a:cs typeface="Calibri"/>
              </a:rPr>
              <a:t>de </a:t>
            </a:r>
            <a:r>
              <a:rPr sz="1500" spc="-5" dirty="0">
                <a:solidFill>
                  <a:srgbClr val="1E1C11"/>
                </a:solidFill>
                <a:latin typeface="Calibri"/>
                <a:cs typeface="Calibri"/>
              </a:rPr>
              <a:t>las </a:t>
            </a:r>
            <a:r>
              <a:rPr sz="150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500" spc="-5" dirty="0">
                <a:solidFill>
                  <a:srgbClr val="1E1C11"/>
                </a:solidFill>
                <a:latin typeface="Calibri"/>
                <a:cs typeface="Calibri"/>
              </a:rPr>
              <a:t>causales </a:t>
            </a:r>
            <a:r>
              <a:rPr sz="1500" dirty="0">
                <a:solidFill>
                  <a:srgbClr val="1E1C11"/>
                </a:solidFill>
                <a:latin typeface="Calibri"/>
                <a:cs typeface="Calibri"/>
              </a:rPr>
              <a:t>de </a:t>
            </a:r>
            <a:r>
              <a:rPr sz="1500" spc="-15" dirty="0">
                <a:solidFill>
                  <a:srgbClr val="1E1C11"/>
                </a:solidFill>
                <a:latin typeface="Calibri"/>
                <a:cs typeface="Calibri"/>
              </a:rPr>
              <a:t>exclusión </a:t>
            </a:r>
            <a:r>
              <a:rPr sz="1500" dirty="0">
                <a:solidFill>
                  <a:srgbClr val="1E1C11"/>
                </a:solidFill>
                <a:latin typeface="Calibri"/>
                <a:cs typeface="Calibri"/>
              </a:rPr>
              <a:t>de </a:t>
            </a:r>
            <a:r>
              <a:rPr sz="1500" spc="-5" dirty="0">
                <a:solidFill>
                  <a:srgbClr val="1E1C11"/>
                </a:solidFill>
                <a:latin typeface="Calibri"/>
                <a:cs typeface="Calibri"/>
              </a:rPr>
              <a:t>responsabilidad </a:t>
            </a:r>
            <a:r>
              <a:rPr sz="1500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500" spc="-10" dirty="0">
                <a:solidFill>
                  <a:srgbClr val="1E1C11"/>
                </a:solidFill>
                <a:latin typeface="Calibri"/>
                <a:cs typeface="Calibri"/>
              </a:rPr>
              <a:t>contempladas </a:t>
            </a:r>
            <a:r>
              <a:rPr sz="1500" spc="-5" dirty="0">
                <a:solidFill>
                  <a:srgbClr val="1E1C11"/>
                </a:solidFill>
                <a:latin typeface="Calibri"/>
                <a:cs typeface="Calibri"/>
              </a:rPr>
              <a:t>en el artículo 28 </a:t>
            </a:r>
            <a:r>
              <a:rPr sz="1500" dirty="0">
                <a:solidFill>
                  <a:srgbClr val="1E1C11"/>
                </a:solidFill>
                <a:latin typeface="Calibri"/>
                <a:cs typeface="Calibri"/>
              </a:rPr>
              <a:t>de la Ley </a:t>
            </a:r>
            <a:r>
              <a:rPr sz="1500" spc="5" dirty="0">
                <a:solidFill>
                  <a:srgbClr val="1E1C11"/>
                </a:solidFill>
                <a:latin typeface="Calibri"/>
                <a:cs typeface="Calibri"/>
              </a:rPr>
              <a:t> </a:t>
            </a:r>
            <a:r>
              <a:rPr sz="1500" spc="-5" dirty="0">
                <a:solidFill>
                  <a:srgbClr val="1E1C11"/>
                </a:solidFill>
                <a:latin typeface="Calibri"/>
                <a:cs typeface="Calibri"/>
              </a:rPr>
              <a:t>734 </a:t>
            </a:r>
            <a:r>
              <a:rPr sz="1500" dirty="0">
                <a:solidFill>
                  <a:srgbClr val="1E1C11"/>
                </a:solidFill>
                <a:latin typeface="Calibri"/>
                <a:cs typeface="Calibri"/>
              </a:rPr>
              <a:t>de</a:t>
            </a:r>
            <a:r>
              <a:rPr sz="1500" spc="-5" dirty="0">
                <a:solidFill>
                  <a:srgbClr val="1E1C11"/>
                </a:solidFill>
                <a:latin typeface="Calibri"/>
                <a:cs typeface="Calibri"/>
              </a:rPr>
              <a:t> 2002</a:t>
            </a:r>
            <a:endParaRPr sz="1500">
              <a:latin typeface="Calibri"/>
              <a:cs typeface="Calibri"/>
            </a:endParaRPr>
          </a:p>
        </p:txBody>
      </p:sp>
      <p:pic>
        <p:nvPicPr>
          <p:cNvPr id="15" name="object 1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937004" y="1776983"/>
            <a:ext cx="3377946" cy="4414266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2303170" y="3403219"/>
            <a:ext cx="2649220" cy="1018540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5080" indent="798195">
              <a:lnSpc>
                <a:spcPts val="3740"/>
              </a:lnSpc>
              <a:spcBef>
                <a:spcPts val="500"/>
              </a:spcBef>
            </a:pPr>
            <a:r>
              <a:rPr sz="3400" b="1" spc="-150" dirty="0">
                <a:solidFill>
                  <a:srgbClr val="FFFFFF"/>
                </a:solidFill>
                <a:latin typeface="Calibri"/>
                <a:cs typeface="Calibri"/>
              </a:rPr>
              <a:t>FALTA </a:t>
            </a:r>
            <a:r>
              <a:rPr sz="3400" b="1" spc="-1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400" b="1" spc="-10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3400" b="1" spc="-2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400" b="1" spc="-5" dirty="0">
                <a:solidFill>
                  <a:srgbClr val="FFFFFF"/>
                </a:solidFill>
                <a:latin typeface="Calibri"/>
                <a:cs typeface="Calibri"/>
              </a:rPr>
              <a:t>SCIPLI</a:t>
            </a:r>
            <a:r>
              <a:rPr sz="3400" b="1" spc="-2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3400" b="1" spc="-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400" b="1" spc="-2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3400" b="1" spc="-5" dirty="0">
                <a:solidFill>
                  <a:srgbClr val="FFFFFF"/>
                </a:solidFill>
                <a:latin typeface="Calibri"/>
                <a:cs typeface="Calibri"/>
              </a:rPr>
              <a:t>IA</a:t>
            </a:r>
            <a:endParaRPr sz="3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50922" y="381711"/>
            <a:ext cx="3091815" cy="406400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500" spc="-5" dirty="0">
                <a:solidFill>
                  <a:srgbClr val="006FC0"/>
                </a:solidFill>
              </a:rPr>
              <a:t>RESPONSABILIDAD</a:t>
            </a:r>
            <a:endParaRPr sz="2500"/>
          </a:p>
        </p:txBody>
      </p:sp>
      <p:sp>
        <p:nvSpPr>
          <p:cNvPr id="3" name="object 3"/>
          <p:cNvSpPr txBox="1"/>
          <p:nvPr/>
        </p:nvSpPr>
        <p:spPr>
          <a:xfrm>
            <a:off x="1983740" y="591469"/>
            <a:ext cx="8228330" cy="5481629"/>
          </a:xfrm>
          <a:prstGeom prst="rect">
            <a:avLst/>
          </a:prstGeom>
        </p:spPr>
        <p:txBody>
          <a:bodyPr vert="horz" wrap="square" lIns="0" tIns="320675" rIns="0" bIns="0" rtlCol="0">
            <a:spAutoFit/>
          </a:bodyPr>
          <a:lstStyle/>
          <a:p>
            <a:pPr marL="10795" algn="ctr">
              <a:spcBef>
                <a:spcPts val="2525"/>
              </a:spcBef>
            </a:pPr>
            <a:r>
              <a:rPr sz="4000" b="1" spc="-5" dirty="0">
                <a:solidFill>
                  <a:srgbClr val="001F5F"/>
                </a:solidFill>
                <a:latin typeface="Calibri"/>
                <a:cs typeface="Calibri"/>
              </a:rPr>
              <a:t>LEY</a:t>
            </a:r>
            <a:r>
              <a:rPr sz="4000" b="1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4000" b="1" spc="-5" dirty="0">
                <a:solidFill>
                  <a:srgbClr val="001F5F"/>
                </a:solidFill>
                <a:latin typeface="Calibri"/>
                <a:cs typeface="Calibri"/>
              </a:rPr>
              <a:t>1952</a:t>
            </a:r>
            <a:r>
              <a:rPr sz="4000" b="1" spc="-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4000" b="1" spc="-5" dirty="0">
                <a:solidFill>
                  <a:srgbClr val="001F5F"/>
                </a:solidFill>
                <a:latin typeface="Calibri"/>
                <a:cs typeface="Calibri"/>
              </a:rPr>
              <a:t>DE</a:t>
            </a:r>
            <a:r>
              <a:rPr sz="4000" b="1" spc="-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4000" b="1" spc="-5" dirty="0">
                <a:solidFill>
                  <a:srgbClr val="001F5F"/>
                </a:solidFill>
                <a:latin typeface="Calibri"/>
                <a:cs typeface="Calibri"/>
              </a:rPr>
              <a:t>2019</a:t>
            </a:r>
            <a:endParaRPr sz="4000">
              <a:latin typeface="Calibri"/>
              <a:cs typeface="Calibri"/>
            </a:endParaRPr>
          </a:p>
          <a:p>
            <a:pPr marL="355600" marR="5080" indent="-342900" algn="just">
              <a:spcBef>
                <a:spcPts val="1100"/>
              </a:spcBef>
              <a:buClr>
                <a:srgbClr val="1F487C"/>
              </a:buClr>
              <a:buChar char="•"/>
              <a:tabLst>
                <a:tab pos="355600" algn="l"/>
              </a:tabLst>
            </a:pP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Artículo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10" dirty="0">
                <a:solidFill>
                  <a:srgbClr val="1E1C11"/>
                </a:solidFill>
                <a:latin typeface="Arial MT"/>
                <a:cs typeface="Arial MT"/>
              </a:rPr>
              <a:t>70.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 Sujetos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disciplinables.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El</a:t>
            </a:r>
            <a:r>
              <a:rPr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presente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régimen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se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aplica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a</a:t>
            </a:r>
            <a:r>
              <a:rPr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los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particulares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que</a:t>
            </a:r>
            <a:r>
              <a:rPr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ejerzan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funciones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públicas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manera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permanente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o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transitoria;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que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administren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recursos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públicos;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que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cumplan</a:t>
            </a:r>
            <a:r>
              <a:rPr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labores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10" dirty="0">
                <a:solidFill>
                  <a:srgbClr val="1E1C11"/>
                </a:solidFill>
                <a:latin typeface="Arial MT"/>
                <a:cs typeface="Arial MT"/>
              </a:rPr>
              <a:t>de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 interventoría o supervisión en los contratos estatales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y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a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los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auxiliares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de </a:t>
            </a:r>
            <a:r>
              <a:rPr spc="-10" dirty="0">
                <a:solidFill>
                  <a:srgbClr val="1E1C11"/>
                </a:solidFill>
                <a:latin typeface="Arial MT"/>
                <a:cs typeface="Arial MT"/>
              </a:rPr>
              <a:t>la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 justicia</a:t>
            </a:r>
            <a:endParaRPr>
              <a:latin typeface="Arial MT"/>
              <a:cs typeface="Arial MT"/>
            </a:endParaRPr>
          </a:p>
          <a:p>
            <a:pPr>
              <a:spcBef>
                <a:spcPts val="35"/>
              </a:spcBef>
              <a:buClr>
                <a:srgbClr val="1F487C"/>
              </a:buClr>
              <a:buFont typeface="Arial MT"/>
              <a:buChar char="•"/>
            </a:pPr>
            <a:endParaRPr sz="2600">
              <a:latin typeface="Arial MT"/>
              <a:cs typeface="Arial MT"/>
            </a:endParaRPr>
          </a:p>
          <a:p>
            <a:pPr marL="355600" marR="6350" indent="-342900" algn="just">
              <a:spcBef>
                <a:spcPts val="5"/>
              </a:spcBef>
              <a:buClr>
                <a:srgbClr val="1F487C"/>
              </a:buClr>
              <a:buChar char="•"/>
              <a:tabLst>
                <a:tab pos="355600" algn="l"/>
              </a:tabLst>
            </a:pP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Los auxiliares de la justicia serán disciplinables conforme a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este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Código, sin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perjuicio</a:t>
            </a:r>
            <a:r>
              <a:rPr spc="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del</a:t>
            </a:r>
            <a:r>
              <a:rPr spc="1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poder</a:t>
            </a:r>
            <a:r>
              <a:rPr spc="1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correctivo del</a:t>
            </a:r>
            <a:r>
              <a:rPr spc="1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juez</a:t>
            </a:r>
            <a:r>
              <a:rPr spc="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ante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10" dirty="0">
                <a:solidFill>
                  <a:srgbClr val="1E1C11"/>
                </a:solidFill>
                <a:latin typeface="Arial MT"/>
                <a:cs typeface="Arial MT"/>
              </a:rPr>
              <a:t>cuyo</a:t>
            </a:r>
            <a:r>
              <a:rPr spc="2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despacho</a:t>
            </a:r>
            <a:r>
              <a:rPr spc="2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intervengan.</a:t>
            </a:r>
            <a:endParaRPr>
              <a:latin typeface="Arial MT"/>
              <a:cs typeface="Arial MT"/>
            </a:endParaRPr>
          </a:p>
          <a:p>
            <a:pPr>
              <a:spcBef>
                <a:spcPts val="35"/>
              </a:spcBef>
              <a:buClr>
                <a:srgbClr val="1F487C"/>
              </a:buClr>
              <a:buFont typeface="Arial MT"/>
              <a:buChar char="•"/>
            </a:pPr>
            <a:endParaRPr sz="2600">
              <a:latin typeface="Arial MT"/>
              <a:cs typeface="Arial MT"/>
            </a:endParaRPr>
          </a:p>
          <a:p>
            <a:pPr marL="355600" marR="5080" indent="-342900" algn="just">
              <a:buClr>
                <a:srgbClr val="1F487C"/>
              </a:buClr>
              <a:buChar char="•"/>
              <a:tabLst>
                <a:tab pos="355600" algn="l"/>
              </a:tabLst>
            </a:pP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Se entiende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que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ejerce función pública aquel particular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que,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por disposición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legal,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acto</a:t>
            </a:r>
            <a:r>
              <a:rPr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administrativo,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convenio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o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contrato,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desarrolle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o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realice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prerrogativas exclusivas de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los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órganos del Estado. No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serán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disciplinables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aquellos</a:t>
            </a:r>
            <a:r>
              <a:rPr spc="27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particulares</a:t>
            </a:r>
            <a:r>
              <a:rPr spc="29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que</a:t>
            </a:r>
            <a:r>
              <a:rPr spc="28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presten</a:t>
            </a:r>
            <a:r>
              <a:rPr spc="28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servicios</a:t>
            </a:r>
            <a:r>
              <a:rPr spc="3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públicos,</a:t>
            </a:r>
            <a:r>
              <a:rPr spc="28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salvo</a:t>
            </a:r>
            <a:r>
              <a:rPr spc="30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que</a:t>
            </a:r>
            <a:r>
              <a:rPr spc="28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en</a:t>
            </a:r>
            <a:r>
              <a:rPr spc="28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ejercicio </a:t>
            </a:r>
            <a:r>
              <a:rPr spc="-484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de dichas actividades desempeñen funciones públicas, evento en el cual 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resultarán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destinatarios</a:t>
            </a:r>
            <a:r>
              <a:rPr spc="2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de las</a:t>
            </a:r>
            <a:r>
              <a:rPr spc="1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normas</a:t>
            </a:r>
            <a:r>
              <a:rPr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pc="-5" dirty="0">
                <a:solidFill>
                  <a:srgbClr val="1E1C11"/>
                </a:solidFill>
                <a:latin typeface="Arial MT"/>
                <a:cs typeface="Arial MT"/>
              </a:rPr>
              <a:t>disciplinarias.</a:t>
            </a:r>
            <a:endParaRPr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50922" y="381711"/>
            <a:ext cx="3091815" cy="406400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500" spc="-5" dirty="0">
                <a:solidFill>
                  <a:srgbClr val="006FC0"/>
                </a:solidFill>
              </a:rPr>
              <a:t>RESPONSABILIDAD</a:t>
            </a:r>
            <a:endParaRPr sz="2500"/>
          </a:p>
        </p:txBody>
      </p:sp>
      <p:sp>
        <p:nvSpPr>
          <p:cNvPr id="3" name="object 3"/>
          <p:cNvSpPr txBox="1"/>
          <p:nvPr/>
        </p:nvSpPr>
        <p:spPr>
          <a:xfrm>
            <a:off x="1983741" y="625891"/>
            <a:ext cx="5979795" cy="5593198"/>
          </a:xfrm>
          <a:prstGeom prst="rect">
            <a:avLst/>
          </a:prstGeom>
        </p:spPr>
        <p:txBody>
          <a:bodyPr vert="horz" wrap="square" lIns="0" tIns="286385" rIns="0" bIns="0" rtlCol="0">
            <a:spAutoFit/>
          </a:bodyPr>
          <a:lstStyle/>
          <a:p>
            <a:pPr marL="2272665">
              <a:spcBef>
                <a:spcPts val="2255"/>
              </a:spcBef>
            </a:pPr>
            <a:r>
              <a:rPr sz="4000" b="1" spc="-5" dirty="0">
                <a:solidFill>
                  <a:srgbClr val="001F5F"/>
                </a:solidFill>
                <a:latin typeface="Calibri"/>
                <a:cs typeface="Calibri"/>
              </a:rPr>
              <a:t>LEY</a:t>
            </a:r>
            <a:r>
              <a:rPr sz="4000" b="1" spc="-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4000" b="1" spc="-5" dirty="0">
                <a:solidFill>
                  <a:srgbClr val="001F5F"/>
                </a:solidFill>
                <a:latin typeface="Calibri"/>
                <a:cs typeface="Calibri"/>
              </a:rPr>
              <a:t>1952</a:t>
            </a:r>
            <a:r>
              <a:rPr sz="4000" b="1" spc="-4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4000" b="1" spc="-5" dirty="0">
                <a:solidFill>
                  <a:srgbClr val="001F5F"/>
                </a:solidFill>
                <a:latin typeface="Calibri"/>
                <a:cs typeface="Calibri"/>
              </a:rPr>
              <a:t>DE</a:t>
            </a:r>
            <a:r>
              <a:rPr sz="4000" b="1" spc="-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4000" b="1" spc="-5" dirty="0">
                <a:solidFill>
                  <a:srgbClr val="001F5F"/>
                </a:solidFill>
                <a:latin typeface="Calibri"/>
                <a:cs typeface="Calibri"/>
              </a:rPr>
              <a:t>2019</a:t>
            </a:r>
            <a:endParaRPr sz="4000">
              <a:latin typeface="Calibri"/>
              <a:cs typeface="Calibri"/>
            </a:endParaRPr>
          </a:p>
          <a:p>
            <a:pPr marL="355600" indent="-342900">
              <a:spcBef>
                <a:spcPts val="1090"/>
              </a:spcBef>
              <a:buClr>
                <a:srgbClr val="1F487C"/>
              </a:buClr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Artículo</a:t>
            </a:r>
            <a:r>
              <a:rPr sz="2000" spc="-4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70.</a:t>
            </a:r>
            <a:r>
              <a:rPr sz="2000" spc="-3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Sujetos</a:t>
            </a:r>
            <a:r>
              <a:rPr sz="2000" spc="-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disciplinables.</a:t>
            </a:r>
            <a:endParaRPr sz="2000">
              <a:latin typeface="Arial MT"/>
              <a:cs typeface="Arial MT"/>
            </a:endParaRPr>
          </a:p>
          <a:p>
            <a:pPr>
              <a:spcBef>
                <a:spcPts val="25"/>
              </a:spcBef>
              <a:buClr>
                <a:srgbClr val="1F487C"/>
              </a:buClr>
              <a:buFont typeface="Arial MT"/>
              <a:buChar char="•"/>
            </a:pPr>
            <a:endParaRPr sz="2900">
              <a:latin typeface="Arial MT"/>
              <a:cs typeface="Arial MT"/>
            </a:endParaRPr>
          </a:p>
          <a:p>
            <a:pPr marL="355600" marR="230504" indent="-342900" algn="just">
              <a:spcBef>
                <a:spcPts val="5"/>
              </a:spcBef>
              <a:buClr>
                <a:srgbClr val="1F487C"/>
              </a:buClr>
              <a:buChar char="•"/>
              <a:tabLst>
                <a:tab pos="355600" algn="l"/>
              </a:tabLst>
            </a:pP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Administran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recursos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 públicos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aquellos 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particulares</a:t>
            </a:r>
            <a:r>
              <a:rPr sz="2000" spc="37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que</a:t>
            </a:r>
            <a:r>
              <a:rPr sz="2000" spc="37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recaudan,</a:t>
            </a:r>
            <a:r>
              <a:rPr sz="2000" spc="37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custodian,</a:t>
            </a:r>
            <a:r>
              <a:rPr sz="2000" spc="37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liquidan </a:t>
            </a:r>
            <a:r>
              <a:rPr sz="2000" spc="-54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o disponen el uso </a:t>
            </a:r>
            <a:r>
              <a:rPr sz="2000" spc="-10" dirty="0">
                <a:solidFill>
                  <a:srgbClr val="1E1C11"/>
                </a:solidFill>
                <a:latin typeface="Arial MT"/>
                <a:cs typeface="Arial MT"/>
              </a:rPr>
              <a:t>de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rentas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parafiscales, </a:t>
            </a:r>
            <a:r>
              <a:rPr sz="2000" spc="-15" dirty="0">
                <a:solidFill>
                  <a:srgbClr val="1E1C11"/>
                </a:solidFill>
                <a:latin typeface="Arial MT"/>
                <a:cs typeface="Arial MT"/>
              </a:rPr>
              <a:t>de </a:t>
            </a:r>
            <a:r>
              <a:rPr sz="2000" spc="-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rentas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que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hacen parte del presupuesto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de las 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entidades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públicas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o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que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estas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últimas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 han 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destinado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para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 su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utilización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con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fines </a:t>
            </a:r>
            <a:r>
              <a:rPr sz="2000" spc="-54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específicos.</a:t>
            </a:r>
            <a:endParaRPr sz="2000">
              <a:latin typeface="Arial MT"/>
              <a:cs typeface="Arial MT"/>
            </a:endParaRPr>
          </a:p>
          <a:p>
            <a:pPr>
              <a:spcBef>
                <a:spcPts val="25"/>
              </a:spcBef>
              <a:buClr>
                <a:srgbClr val="1F487C"/>
              </a:buClr>
              <a:buFont typeface="Arial MT"/>
              <a:buChar char="•"/>
            </a:pPr>
            <a:endParaRPr sz="2650">
              <a:latin typeface="Arial MT"/>
              <a:cs typeface="Arial MT"/>
            </a:endParaRPr>
          </a:p>
          <a:p>
            <a:pPr marL="355600" marR="229870" indent="-342900" algn="just">
              <a:buClr>
                <a:srgbClr val="1F487C"/>
              </a:buClr>
              <a:buChar char="•"/>
              <a:tabLst>
                <a:tab pos="355600" algn="l"/>
              </a:tabLst>
            </a:pP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Cuando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se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trate</a:t>
            </a:r>
            <a:r>
              <a:rPr sz="20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 personas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jurídicas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la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 responsabilidad disciplinaria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será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exigible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tanto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 al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representante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legal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como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a los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miembros </a:t>
            </a:r>
            <a:r>
              <a:rPr sz="2000" spc="-15" dirty="0">
                <a:solidFill>
                  <a:srgbClr val="1E1C11"/>
                </a:solidFill>
                <a:latin typeface="Arial MT"/>
                <a:cs typeface="Arial MT"/>
              </a:rPr>
              <a:t>de </a:t>
            </a:r>
            <a:r>
              <a:rPr sz="2000" spc="-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spc="-5" dirty="0">
                <a:solidFill>
                  <a:srgbClr val="1E1C11"/>
                </a:solidFill>
                <a:latin typeface="Arial MT"/>
                <a:cs typeface="Arial MT"/>
              </a:rPr>
              <a:t>la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Junta</a:t>
            </a:r>
            <a:r>
              <a:rPr sz="2000" spc="-3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Directiva,</a:t>
            </a:r>
            <a:r>
              <a:rPr sz="2000" spc="-1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según</a:t>
            </a:r>
            <a:r>
              <a:rPr sz="2000" spc="-2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el</a:t>
            </a:r>
            <a:r>
              <a:rPr sz="2000" spc="-1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1E1C11"/>
                </a:solidFill>
                <a:latin typeface="Arial MT"/>
                <a:cs typeface="Arial MT"/>
              </a:rPr>
              <a:t>caso.</a:t>
            </a:r>
            <a:endParaRPr sz="2000">
              <a:latin typeface="Arial MT"/>
              <a:cs typeface="Arial M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98892" y="2766060"/>
            <a:ext cx="2522219" cy="2148840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59940" y="1823467"/>
            <a:ext cx="8073390" cy="3866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5080" indent="-343535" algn="just">
              <a:spcBef>
                <a:spcPts val="95"/>
              </a:spcBef>
              <a:buClr>
                <a:srgbClr val="1F487C"/>
              </a:buClr>
              <a:buFont typeface="Arial MT"/>
              <a:buChar char="•"/>
              <a:tabLst>
                <a:tab pos="356235" algn="l"/>
              </a:tabLst>
            </a:pPr>
            <a:r>
              <a:rPr sz="2800" b="1" i="1" spc="-5" dirty="0">
                <a:solidFill>
                  <a:srgbClr val="1E1C11"/>
                </a:solidFill>
                <a:latin typeface="Arial"/>
                <a:cs typeface="Arial"/>
              </a:rPr>
              <a:t>Artículo </a:t>
            </a:r>
            <a:r>
              <a:rPr sz="2800" b="1" i="1" dirty="0">
                <a:solidFill>
                  <a:srgbClr val="1E1C11"/>
                </a:solidFill>
                <a:latin typeface="Arial"/>
                <a:cs typeface="Arial"/>
              </a:rPr>
              <a:t>55.- </a:t>
            </a:r>
            <a:r>
              <a:rPr sz="2800" i="1" spc="-10" dirty="0">
                <a:solidFill>
                  <a:srgbClr val="1E1C11"/>
                </a:solidFill>
                <a:latin typeface="Arial"/>
                <a:cs typeface="Arial"/>
              </a:rPr>
              <a:t>De </a:t>
            </a:r>
            <a:r>
              <a:rPr sz="2800" i="1" spc="-5" dirty="0">
                <a:solidFill>
                  <a:srgbClr val="1E1C11"/>
                </a:solidFill>
                <a:latin typeface="Arial"/>
                <a:cs typeface="Arial"/>
              </a:rPr>
              <a:t>la Prescripción de las Acciones </a:t>
            </a:r>
            <a:r>
              <a:rPr sz="2800" i="1" spc="-76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800" i="1" spc="-5" dirty="0">
                <a:solidFill>
                  <a:srgbClr val="1E1C11"/>
                </a:solidFill>
                <a:latin typeface="Arial"/>
                <a:cs typeface="Arial"/>
              </a:rPr>
              <a:t>de </a:t>
            </a:r>
            <a:r>
              <a:rPr sz="2800" i="1" dirty="0">
                <a:solidFill>
                  <a:srgbClr val="1E1C11"/>
                </a:solidFill>
                <a:latin typeface="Arial"/>
                <a:cs typeface="Arial"/>
              </a:rPr>
              <a:t>Responsabilidad Contractual </a:t>
            </a:r>
            <a:r>
              <a:rPr sz="2800" i="1" spc="-5" dirty="0">
                <a:solidFill>
                  <a:srgbClr val="1E1C11"/>
                </a:solidFill>
                <a:latin typeface="Arial"/>
                <a:cs typeface="Arial"/>
              </a:rPr>
              <a:t>La </a:t>
            </a:r>
            <a:r>
              <a:rPr sz="2800" i="1" dirty="0">
                <a:solidFill>
                  <a:srgbClr val="1E1C11"/>
                </a:solidFill>
                <a:latin typeface="Arial"/>
                <a:cs typeface="Arial"/>
              </a:rPr>
              <a:t>acción </a:t>
            </a:r>
            <a:r>
              <a:rPr sz="2800" i="1" spc="-5" dirty="0">
                <a:solidFill>
                  <a:srgbClr val="1E1C11"/>
                </a:solidFill>
                <a:latin typeface="Arial"/>
                <a:cs typeface="Arial"/>
              </a:rPr>
              <a:t>civil </a:t>
            </a:r>
            <a:r>
              <a:rPr sz="2800" i="1" dirty="0">
                <a:solidFill>
                  <a:srgbClr val="1E1C11"/>
                </a:solidFill>
                <a:latin typeface="Arial"/>
                <a:cs typeface="Arial"/>
              </a:rPr>
              <a:t> derivada </a:t>
            </a:r>
            <a:r>
              <a:rPr sz="2800" i="1" spc="-5" dirty="0">
                <a:solidFill>
                  <a:srgbClr val="1E1C11"/>
                </a:solidFill>
                <a:latin typeface="Arial"/>
                <a:cs typeface="Arial"/>
              </a:rPr>
              <a:t>de las acciones y </a:t>
            </a:r>
            <a:r>
              <a:rPr sz="2800" i="1" dirty="0">
                <a:solidFill>
                  <a:srgbClr val="1E1C11"/>
                </a:solidFill>
                <a:latin typeface="Arial"/>
                <a:cs typeface="Arial"/>
              </a:rPr>
              <a:t>omisiones </a:t>
            </a:r>
            <a:r>
              <a:rPr sz="2800" i="1" spc="-5" dirty="0">
                <a:solidFill>
                  <a:srgbClr val="1E1C11"/>
                </a:solidFill>
                <a:latin typeface="Arial"/>
                <a:cs typeface="Arial"/>
              </a:rPr>
              <a:t>a </a:t>
            </a:r>
            <a:r>
              <a:rPr sz="2800" i="1" dirty="0">
                <a:solidFill>
                  <a:srgbClr val="1E1C11"/>
                </a:solidFill>
                <a:latin typeface="Arial"/>
                <a:cs typeface="Arial"/>
              </a:rPr>
              <a:t>que se </a:t>
            </a:r>
            <a:r>
              <a:rPr sz="2800" i="1" spc="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800" i="1" dirty="0">
                <a:solidFill>
                  <a:srgbClr val="1E1C11"/>
                </a:solidFill>
                <a:latin typeface="Arial"/>
                <a:cs typeface="Arial"/>
              </a:rPr>
              <a:t>refieren los </a:t>
            </a:r>
            <a:r>
              <a:rPr sz="2800" i="1" spc="-5" dirty="0">
                <a:solidFill>
                  <a:srgbClr val="1E1C11"/>
                </a:solidFill>
                <a:latin typeface="Arial"/>
                <a:cs typeface="Arial"/>
              </a:rPr>
              <a:t>artículos </a:t>
            </a:r>
            <a:r>
              <a:rPr sz="2800" i="1" dirty="0">
                <a:solidFill>
                  <a:srgbClr val="1E1C11"/>
                </a:solidFill>
                <a:latin typeface="Arial"/>
                <a:cs typeface="Arial"/>
              </a:rPr>
              <a:t>50, 51, </a:t>
            </a:r>
            <a:r>
              <a:rPr sz="2800" i="1" spc="-5" dirty="0">
                <a:solidFill>
                  <a:srgbClr val="1E1C11"/>
                </a:solidFill>
                <a:latin typeface="Arial"/>
                <a:cs typeface="Arial"/>
              </a:rPr>
              <a:t>52 y 53 de esta ley </a:t>
            </a:r>
            <a:r>
              <a:rPr sz="2800" i="1" dirty="0">
                <a:solidFill>
                  <a:srgbClr val="1E1C11"/>
                </a:solidFill>
                <a:latin typeface="Arial"/>
                <a:cs typeface="Arial"/>
              </a:rPr>
              <a:t> prescribirá</a:t>
            </a:r>
            <a:r>
              <a:rPr sz="2800" i="1" spc="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800" i="1" dirty="0">
                <a:solidFill>
                  <a:srgbClr val="1E1C11"/>
                </a:solidFill>
                <a:latin typeface="Arial"/>
                <a:cs typeface="Arial"/>
              </a:rPr>
              <a:t>en </a:t>
            </a:r>
            <a:r>
              <a:rPr sz="2800" i="1" spc="-5" dirty="0">
                <a:solidFill>
                  <a:srgbClr val="1E1C11"/>
                </a:solidFill>
                <a:latin typeface="Arial"/>
                <a:cs typeface="Arial"/>
              </a:rPr>
              <a:t>el término</a:t>
            </a:r>
            <a:r>
              <a:rPr sz="2800" i="1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800" i="1" spc="-5" dirty="0">
                <a:solidFill>
                  <a:srgbClr val="1E1C11"/>
                </a:solidFill>
                <a:latin typeface="Arial"/>
                <a:cs typeface="Arial"/>
              </a:rPr>
              <a:t>de </a:t>
            </a:r>
            <a:r>
              <a:rPr sz="2800" i="1" dirty="0">
                <a:solidFill>
                  <a:srgbClr val="1E1C11"/>
                </a:solidFill>
                <a:latin typeface="Arial"/>
                <a:cs typeface="Arial"/>
              </a:rPr>
              <a:t>veinte </a:t>
            </a:r>
            <a:r>
              <a:rPr sz="2800" i="1" spc="-5" dirty="0">
                <a:solidFill>
                  <a:srgbClr val="1E1C11"/>
                </a:solidFill>
                <a:latin typeface="Arial"/>
                <a:cs typeface="Arial"/>
              </a:rPr>
              <a:t>(20) </a:t>
            </a:r>
            <a:r>
              <a:rPr sz="2800" i="1" dirty="0">
                <a:solidFill>
                  <a:srgbClr val="1E1C11"/>
                </a:solidFill>
                <a:latin typeface="Arial"/>
                <a:cs typeface="Arial"/>
              </a:rPr>
              <a:t>años, </a:t>
            </a:r>
            <a:r>
              <a:rPr sz="2800" i="1" spc="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800" i="1" dirty="0">
                <a:solidFill>
                  <a:srgbClr val="1E1C11"/>
                </a:solidFill>
                <a:latin typeface="Arial"/>
                <a:cs typeface="Arial"/>
              </a:rPr>
              <a:t>contados</a:t>
            </a:r>
            <a:r>
              <a:rPr sz="2800" i="1" spc="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800" i="1" spc="-5" dirty="0">
                <a:solidFill>
                  <a:srgbClr val="1E1C11"/>
                </a:solidFill>
                <a:latin typeface="Arial"/>
                <a:cs typeface="Arial"/>
              </a:rPr>
              <a:t>a</a:t>
            </a:r>
            <a:r>
              <a:rPr sz="2800" i="1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800" i="1" spc="-5" dirty="0">
                <a:solidFill>
                  <a:srgbClr val="1E1C11"/>
                </a:solidFill>
                <a:latin typeface="Arial"/>
                <a:cs typeface="Arial"/>
              </a:rPr>
              <a:t>partir</a:t>
            </a:r>
            <a:r>
              <a:rPr sz="2800" i="1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800" i="1" spc="-5" dirty="0">
                <a:solidFill>
                  <a:srgbClr val="1E1C11"/>
                </a:solidFill>
                <a:latin typeface="Arial"/>
                <a:cs typeface="Arial"/>
              </a:rPr>
              <a:t>de</a:t>
            </a:r>
            <a:r>
              <a:rPr sz="2800" i="1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800" i="1" spc="-5" dirty="0">
                <a:solidFill>
                  <a:srgbClr val="1E1C11"/>
                </a:solidFill>
                <a:latin typeface="Arial"/>
                <a:cs typeface="Arial"/>
              </a:rPr>
              <a:t>la</a:t>
            </a:r>
            <a:r>
              <a:rPr sz="2800" i="1" dirty="0">
                <a:solidFill>
                  <a:srgbClr val="1E1C11"/>
                </a:solidFill>
                <a:latin typeface="Arial"/>
                <a:cs typeface="Arial"/>
              </a:rPr>
              <a:t> ocurrencia</a:t>
            </a:r>
            <a:r>
              <a:rPr sz="2800" i="1" spc="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800" i="1" spc="-5" dirty="0">
                <a:solidFill>
                  <a:srgbClr val="1E1C11"/>
                </a:solidFill>
                <a:latin typeface="Arial"/>
                <a:cs typeface="Arial"/>
              </a:rPr>
              <a:t>de</a:t>
            </a:r>
            <a:r>
              <a:rPr sz="2800" i="1" spc="77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800" i="1" spc="-10" dirty="0">
                <a:solidFill>
                  <a:srgbClr val="1E1C11"/>
                </a:solidFill>
                <a:latin typeface="Arial"/>
                <a:cs typeface="Arial"/>
              </a:rPr>
              <a:t>los </a:t>
            </a:r>
            <a:r>
              <a:rPr sz="2800" i="1" spc="-76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800" i="1" dirty="0">
                <a:solidFill>
                  <a:srgbClr val="1E1C11"/>
                </a:solidFill>
                <a:latin typeface="Arial"/>
                <a:cs typeface="Arial"/>
              </a:rPr>
              <a:t>mismos.</a:t>
            </a:r>
            <a:r>
              <a:rPr sz="2800" i="1" spc="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800" i="1" spc="-5" dirty="0">
                <a:solidFill>
                  <a:srgbClr val="1E1C11"/>
                </a:solidFill>
                <a:latin typeface="Arial"/>
                <a:cs typeface="Arial"/>
              </a:rPr>
              <a:t>La</a:t>
            </a:r>
            <a:r>
              <a:rPr sz="2800" i="1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800" i="1" spc="-5" dirty="0">
                <a:solidFill>
                  <a:srgbClr val="1E1C11"/>
                </a:solidFill>
                <a:latin typeface="Arial"/>
                <a:cs typeface="Arial"/>
              </a:rPr>
              <a:t>acción</a:t>
            </a:r>
            <a:r>
              <a:rPr sz="2800" i="1" dirty="0">
                <a:solidFill>
                  <a:srgbClr val="1E1C11"/>
                </a:solidFill>
                <a:latin typeface="Arial"/>
                <a:cs typeface="Arial"/>
              </a:rPr>
              <a:t> disciplinaria</a:t>
            </a:r>
            <a:r>
              <a:rPr sz="2800" i="1" spc="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800" i="1" dirty="0">
                <a:solidFill>
                  <a:srgbClr val="1E1C11"/>
                </a:solidFill>
                <a:latin typeface="Arial"/>
                <a:cs typeface="Arial"/>
              </a:rPr>
              <a:t>prescribirá</a:t>
            </a:r>
            <a:r>
              <a:rPr sz="2800" i="1" spc="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800" i="1" dirty="0">
                <a:solidFill>
                  <a:srgbClr val="1E1C11"/>
                </a:solidFill>
                <a:latin typeface="Arial"/>
                <a:cs typeface="Arial"/>
              </a:rPr>
              <a:t>en </a:t>
            </a:r>
            <a:r>
              <a:rPr sz="2800" i="1" spc="-76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800" i="1" spc="-5" dirty="0">
                <a:solidFill>
                  <a:srgbClr val="1E1C11"/>
                </a:solidFill>
                <a:latin typeface="Arial"/>
                <a:cs typeface="Arial"/>
              </a:rPr>
              <a:t>diez </a:t>
            </a:r>
            <a:r>
              <a:rPr sz="2800" i="1" dirty="0">
                <a:solidFill>
                  <a:srgbClr val="1E1C11"/>
                </a:solidFill>
                <a:latin typeface="Arial"/>
                <a:cs typeface="Arial"/>
              </a:rPr>
              <a:t>(10) años. </a:t>
            </a:r>
            <a:r>
              <a:rPr sz="2800" i="1" spc="-10" dirty="0">
                <a:solidFill>
                  <a:srgbClr val="1E1C11"/>
                </a:solidFill>
                <a:latin typeface="Arial"/>
                <a:cs typeface="Arial"/>
              </a:rPr>
              <a:t>La </a:t>
            </a:r>
            <a:r>
              <a:rPr sz="2800" i="1" spc="-5" dirty="0">
                <a:solidFill>
                  <a:srgbClr val="1E1C11"/>
                </a:solidFill>
                <a:latin typeface="Arial"/>
                <a:cs typeface="Arial"/>
              </a:rPr>
              <a:t>acción </a:t>
            </a:r>
            <a:r>
              <a:rPr sz="2800" i="1" dirty="0">
                <a:solidFill>
                  <a:srgbClr val="1E1C11"/>
                </a:solidFill>
                <a:latin typeface="Arial"/>
                <a:cs typeface="Arial"/>
              </a:rPr>
              <a:t>penal </a:t>
            </a:r>
            <a:r>
              <a:rPr sz="2800" i="1" spc="-5" dirty="0">
                <a:solidFill>
                  <a:srgbClr val="1E1C11"/>
                </a:solidFill>
                <a:latin typeface="Arial"/>
                <a:cs typeface="Arial"/>
              </a:rPr>
              <a:t>prescribirá </a:t>
            </a:r>
            <a:r>
              <a:rPr sz="2800" i="1" dirty="0">
                <a:solidFill>
                  <a:srgbClr val="1E1C11"/>
                </a:solidFill>
                <a:latin typeface="Arial"/>
                <a:cs typeface="Arial"/>
              </a:rPr>
              <a:t>en </a:t>
            </a:r>
            <a:r>
              <a:rPr sz="2800" i="1" spc="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800" i="1" spc="-5" dirty="0">
                <a:solidFill>
                  <a:srgbClr val="1E1C11"/>
                </a:solidFill>
                <a:latin typeface="Arial"/>
                <a:cs typeface="Arial"/>
              </a:rPr>
              <a:t>veinte</a:t>
            </a:r>
            <a:r>
              <a:rPr sz="2800" i="1" spc="10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800" i="1" dirty="0">
                <a:solidFill>
                  <a:srgbClr val="1E1C11"/>
                </a:solidFill>
                <a:latin typeface="Arial"/>
                <a:cs typeface="Arial"/>
              </a:rPr>
              <a:t>(20)</a:t>
            </a:r>
            <a:r>
              <a:rPr sz="2800" i="1" spc="5" dirty="0">
                <a:solidFill>
                  <a:srgbClr val="1E1C11"/>
                </a:solidFill>
                <a:latin typeface="Arial"/>
                <a:cs typeface="Arial"/>
              </a:rPr>
              <a:t> </a:t>
            </a:r>
            <a:r>
              <a:rPr sz="2800" i="1" dirty="0">
                <a:solidFill>
                  <a:srgbClr val="1E1C11"/>
                </a:solidFill>
                <a:latin typeface="Arial"/>
                <a:cs typeface="Arial"/>
              </a:rPr>
              <a:t>años.</a:t>
            </a:r>
            <a:endParaRPr sz="28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463289" y="577088"/>
            <a:ext cx="3448050" cy="57404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006FC0"/>
                </a:solidFill>
              </a:rPr>
              <a:t>LEY</a:t>
            </a:r>
            <a:r>
              <a:rPr sz="3600" spc="-85" dirty="0">
                <a:solidFill>
                  <a:srgbClr val="006FC0"/>
                </a:solidFill>
              </a:rPr>
              <a:t> </a:t>
            </a:r>
            <a:r>
              <a:rPr sz="3600" spc="-5" dirty="0">
                <a:solidFill>
                  <a:srgbClr val="006FC0"/>
                </a:solidFill>
              </a:rPr>
              <a:t>80</a:t>
            </a:r>
            <a:r>
              <a:rPr sz="3600" spc="-25" dirty="0">
                <a:solidFill>
                  <a:srgbClr val="006FC0"/>
                </a:solidFill>
              </a:rPr>
              <a:t> </a:t>
            </a:r>
            <a:r>
              <a:rPr sz="3600" spc="-5" dirty="0">
                <a:solidFill>
                  <a:srgbClr val="006FC0"/>
                </a:solidFill>
              </a:rPr>
              <a:t>DE</a:t>
            </a:r>
            <a:r>
              <a:rPr sz="3600" spc="-20" dirty="0">
                <a:solidFill>
                  <a:srgbClr val="006FC0"/>
                </a:solidFill>
              </a:rPr>
              <a:t> </a:t>
            </a:r>
            <a:r>
              <a:rPr sz="3600" spc="-5" dirty="0">
                <a:solidFill>
                  <a:srgbClr val="006FC0"/>
                </a:solidFill>
              </a:rPr>
              <a:t>1993</a:t>
            </a:r>
            <a:endParaRPr sz="3600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CCAD68B-0FD2-4468-ABAE-8B55365F498A}"/>
              </a:ext>
            </a:extLst>
          </p:cNvPr>
          <p:cNvSpPr txBox="1"/>
          <p:nvPr/>
        </p:nvSpPr>
        <p:spPr>
          <a:xfrm>
            <a:off x="1275806" y="2581507"/>
            <a:ext cx="94488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i="0" dirty="0">
                <a:solidFill>
                  <a:srgbClr val="09235B"/>
                </a:solidFill>
                <a:effectLst/>
                <a:latin typeface="arial" panose="020B0604020202020204" pitchFamily="34" charset="0"/>
              </a:rPr>
              <a:t>2. SISTEMA ELECTRÓNICO PARA LA CONTRATACIÓN PÚBLICA – SECOP</a:t>
            </a:r>
            <a:endParaRPr lang="es-CO" sz="3600" b="1" dirty="0">
              <a:solidFill>
                <a:srgbClr val="0923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175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16558C59-CE15-45FD-B0CC-264BF884AA88}"/>
              </a:ext>
            </a:extLst>
          </p:cNvPr>
          <p:cNvSpPr txBox="1"/>
          <p:nvPr/>
        </p:nvSpPr>
        <p:spPr>
          <a:xfrm>
            <a:off x="0" y="325987"/>
            <a:ext cx="94488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3600" b="1" i="0" dirty="0">
                <a:solidFill>
                  <a:srgbClr val="09235B"/>
                </a:solidFill>
                <a:effectLst/>
                <a:latin typeface="arial" panose="020B0604020202020204" pitchFamily="34" charset="0"/>
              </a:rPr>
              <a:t>SISTEMA ELECTRÓNICO PARA LA CONTRATACIÓN PÚBLICA – SECOP</a:t>
            </a:r>
            <a:endParaRPr lang="es-CO" sz="3600" b="1" dirty="0">
              <a:solidFill>
                <a:srgbClr val="09235B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846D689-39CA-4A1E-96BC-ED5DB6AA3E19}"/>
              </a:ext>
            </a:extLst>
          </p:cNvPr>
          <p:cNvSpPr txBox="1"/>
          <p:nvPr/>
        </p:nvSpPr>
        <p:spPr>
          <a:xfrm>
            <a:off x="390598" y="2124279"/>
            <a:ext cx="842343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dirty="0">
                <a:solidFill>
                  <a:srgbClr val="000000"/>
                </a:solidFill>
                <a:latin typeface="Arial" panose="020B0604020202020204" pitchFamily="34" charset="0"/>
              </a:rPr>
              <a:t>L</a:t>
            </a:r>
            <a:r>
              <a:rPr lang="es-E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as entidades estatales, conforme al artículo 2.2.1.1.1.7.1. del Decreto 1082 de 2015, tienen la obligación de publicar en el SECOP II los Documentos del Proceso y los actos administrativos del Proceso de Contratación, dentro de los tres (3) días siguientes a su expedición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78220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646933" y="957073"/>
            <a:ext cx="4478655" cy="4358005"/>
            <a:chOff x="2122932" y="957072"/>
            <a:chExt cx="4478655" cy="435800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14016" y="957072"/>
              <a:ext cx="1901189" cy="120624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22932" y="2040636"/>
              <a:ext cx="485406" cy="219075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14016" y="4108704"/>
              <a:ext cx="3777233" cy="120624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73140" y="1996439"/>
              <a:ext cx="528091" cy="227914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90060" y="957072"/>
              <a:ext cx="1901189" cy="120624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160776" y="2139696"/>
              <a:ext cx="2283714" cy="2032253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5067046" y="2703958"/>
            <a:ext cx="1521460" cy="85407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 marR="5080" indent="635" algn="ctr">
              <a:lnSpc>
                <a:spcPct val="96000"/>
              </a:lnSpc>
              <a:spcBef>
                <a:spcPts val="170"/>
              </a:spcBef>
            </a:pP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OBJETIVOS </a:t>
            </a: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4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PE</a:t>
            </a:r>
            <a:r>
              <a:rPr sz="1400" b="1" spc="-3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VISIÓN  O </a:t>
            </a:r>
            <a:r>
              <a:rPr sz="14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INTERVENTORÍA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10" name="object 1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770120" y="316992"/>
            <a:ext cx="2113026" cy="1448561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5250560" y="892557"/>
            <a:ext cx="1155700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CONTROLAR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12" name="object 1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603492" y="1376172"/>
            <a:ext cx="2113025" cy="1448562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7179310" y="1941958"/>
            <a:ext cx="966469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b="1" spc="-20" dirty="0">
                <a:solidFill>
                  <a:srgbClr val="FFFFFF"/>
                </a:solidFill>
                <a:latin typeface="Arial"/>
                <a:cs typeface="Arial"/>
              </a:rPr>
              <a:t>SOLICITAR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14" name="object 1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603492" y="3493008"/>
            <a:ext cx="2113025" cy="1448562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7346950" y="4069841"/>
            <a:ext cx="63119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b="1" dirty="0">
                <a:solidFill>
                  <a:srgbClr val="1B2D43"/>
                </a:solidFill>
                <a:latin typeface="Arial"/>
                <a:cs typeface="Arial"/>
              </a:rPr>
              <a:t>EXIGIR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16" name="object 1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4770120" y="4552188"/>
            <a:ext cx="2113026" cy="1448562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5241417" y="5129022"/>
            <a:ext cx="117411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b="1" spc="-10" dirty="0">
                <a:solidFill>
                  <a:srgbClr val="1B2D43"/>
                </a:solidFill>
                <a:latin typeface="Arial"/>
                <a:cs typeface="Arial"/>
              </a:rPr>
              <a:t>C</a:t>
            </a:r>
            <a:r>
              <a:rPr sz="1400" b="1" dirty="0">
                <a:solidFill>
                  <a:srgbClr val="1B2D43"/>
                </a:solidFill>
                <a:latin typeface="Arial"/>
                <a:cs typeface="Arial"/>
              </a:rPr>
              <a:t>O</a:t>
            </a:r>
            <a:r>
              <a:rPr sz="1400" b="1" spc="-10" dirty="0">
                <a:solidFill>
                  <a:srgbClr val="1B2D43"/>
                </a:solidFill>
                <a:latin typeface="Arial"/>
                <a:cs typeface="Arial"/>
              </a:rPr>
              <a:t>L</a:t>
            </a:r>
            <a:r>
              <a:rPr sz="1400" b="1" spc="-45" dirty="0">
                <a:solidFill>
                  <a:srgbClr val="1B2D43"/>
                </a:solidFill>
                <a:latin typeface="Arial"/>
                <a:cs typeface="Arial"/>
              </a:rPr>
              <a:t>A</a:t>
            </a:r>
            <a:r>
              <a:rPr sz="1400" b="1" spc="-10" dirty="0">
                <a:solidFill>
                  <a:srgbClr val="1B2D43"/>
                </a:solidFill>
                <a:latin typeface="Arial"/>
                <a:cs typeface="Arial"/>
              </a:rPr>
              <a:t>B</a:t>
            </a:r>
            <a:r>
              <a:rPr sz="1400" b="1" dirty="0">
                <a:solidFill>
                  <a:srgbClr val="1B2D43"/>
                </a:solidFill>
                <a:latin typeface="Arial"/>
                <a:cs typeface="Arial"/>
              </a:rPr>
              <a:t>OR</a:t>
            </a:r>
            <a:r>
              <a:rPr sz="1400" b="1" spc="-30" dirty="0">
                <a:solidFill>
                  <a:srgbClr val="1B2D43"/>
                </a:solidFill>
                <a:latin typeface="Arial"/>
                <a:cs typeface="Arial"/>
              </a:rPr>
              <a:t>A</a:t>
            </a:r>
            <a:r>
              <a:rPr sz="1400" b="1" dirty="0">
                <a:solidFill>
                  <a:srgbClr val="1B2D43"/>
                </a:solidFill>
                <a:latin typeface="Arial"/>
                <a:cs typeface="Arial"/>
              </a:rPr>
              <a:t>R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18" name="object 18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2935224" y="3493008"/>
            <a:ext cx="2114550" cy="1448562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3495548" y="4069841"/>
            <a:ext cx="99568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b="1" spc="-45" dirty="0">
                <a:solidFill>
                  <a:srgbClr val="1B2D43"/>
                </a:solidFill>
                <a:latin typeface="Arial"/>
                <a:cs typeface="Arial"/>
              </a:rPr>
              <a:t>A</a:t>
            </a:r>
            <a:r>
              <a:rPr sz="1400" b="1" spc="-10" dirty="0">
                <a:solidFill>
                  <a:srgbClr val="1B2D43"/>
                </a:solidFill>
                <a:latin typeface="Arial"/>
                <a:cs typeface="Arial"/>
              </a:rPr>
              <a:t>B</a:t>
            </a:r>
            <a:r>
              <a:rPr sz="1400" b="1" dirty="0">
                <a:solidFill>
                  <a:srgbClr val="1B2D43"/>
                </a:solidFill>
                <a:latin typeface="Arial"/>
                <a:cs typeface="Arial"/>
              </a:rPr>
              <a:t>SO</a:t>
            </a:r>
            <a:r>
              <a:rPr sz="1400" b="1" spc="-120" dirty="0">
                <a:solidFill>
                  <a:srgbClr val="1B2D43"/>
                </a:solidFill>
                <a:latin typeface="Arial"/>
                <a:cs typeface="Arial"/>
              </a:rPr>
              <a:t>L</a:t>
            </a:r>
            <a:r>
              <a:rPr sz="1400" b="1" dirty="0">
                <a:solidFill>
                  <a:srgbClr val="1B2D43"/>
                </a:solidFill>
                <a:latin typeface="Arial"/>
                <a:cs typeface="Arial"/>
              </a:rPr>
              <a:t>VER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20" name="object 20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2935224" y="1376172"/>
            <a:ext cx="2114550" cy="1448562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3526027" y="1951737"/>
            <a:ext cx="935990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b="1" dirty="0">
                <a:solidFill>
                  <a:srgbClr val="1B2D43"/>
                </a:solidFill>
                <a:latin typeface="Arial"/>
                <a:cs typeface="Arial"/>
              </a:rPr>
              <a:t>P</a:t>
            </a:r>
            <a:r>
              <a:rPr sz="1400" b="1" spc="-10" dirty="0">
                <a:solidFill>
                  <a:srgbClr val="1B2D43"/>
                </a:solidFill>
                <a:latin typeface="Arial"/>
                <a:cs typeface="Arial"/>
              </a:rPr>
              <a:t>R</a:t>
            </a:r>
            <a:r>
              <a:rPr sz="1400" b="1" dirty="0">
                <a:solidFill>
                  <a:srgbClr val="1B2D43"/>
                </a:solidFill>
                <a:latin typeface="Arial"/>
                <a:cs typeface="Arial"/>
              </a:rPr>
              <a:t>EVE</a:t>
            </a:r>
            <a:r>
              <a:rPr sz="1400" b="1" spc="-10" dirty="0">
                <a:solidFill>
                  <a:srgbClr val="1B2D43"/>
                </a:solidFill>
                <a:latin typeface="Arial"/>
                <a:cs typeface="Arial"/>
              </a:rPr>
              <a:t>N</a:t>
            </a:r>
            <a:r>
              <a:rPr sz="1400" b="1" dirty="0">
                <a:solidFill>
                  <a:srgbClr val="1B2D43"/>
                </a:solidFill>
                <a:latin typeface="Arial"/>
                <a:cs typeface="Arial"/>
              </a:rPr>
              <a:t>IR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16558C59-CE15-45FD-B0CC-264BF884AA88}"/>
              </a:ext>
            </a:extLst>
          </p:cNvPr>
          <p:cNvSpPr txBox="1"/>
          <p:nvPr/>
        </p:nvSpPr>
        <p:spPr>
          <a:xfrm>
            <a:off x="0" y="325987"/>
            <a:ext cx="88140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dirty="0">
                <a:solidFill>
                  <a:srgbClr val="09235B"/>
                </a:solidFill>
                <a:latin typeface="arial" panose="020B0604020202020204" pitchFamily="34" charset="0"/>
              </a:rPr>
              <a:t>EJECUCIÓN DEL CONTRATO</a:t>
            </a:r>
            <a:endParaRPr lang="es-CO" sz="3600" b="1" dirty="0">
              <a:solidFill>
                <a:srgbClr val="09235B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B13F7E8-64C2-4583-B231-C806A1DC25D5}"/>
              </a:ext>
            </a:extLst>
          </p:cNvPr>
          <p:cNvSpPr txBox="1"/>
          <p:nvPr/>
        </p:nvSpPr>
        <p:spPr>
          <a:xfrm>
            <a:off x="658416" y="1209125"/>
            <a:ext cx="9791870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457200"/>
            <a:r>
              <a:rPr lang="es-ES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partir de la adjudicación del contrato, la plataforma habilita para la Entidad Estatal y el proveedor el módulo de Gestión Contractual la cual se administra desde la sección de contratos.</a:t>
            </a:r>
          </a:p>
          <a:p>
            <a:pPr algn="just" defTabSz="457200"/>
            <a:endParaRPr lang="es-ES" dirty="0">
              <a:solidFill>
                <a:srgbClr val="08080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457200"/>
            <a:r>
              <a:rPr lang="es-ES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 Sección de la plataforma permite Gestionar todo lo relacionado con el Contrato electrónico, como lo es: </a:t>
            </a:r>
          </a:p>
          <a:p>
            <a:pPr algn="just" defTabSz="457200"/>
            <a:endParaRPr lang="es-ES" dirty="0">
              <a:solidFill>
                <a:srgbClr val="08080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 defTabSz="457200">
              <a:buFont typeface="Wingdings" panose="05000000000000000000" pitchFamily="2" charset="2"/>
              <a:buChar char="ü"/>
            </a:pPr>
            <a:r>
              <a:rPr lang="es-ES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Número del contrato</a:t>
            </a:r>
          </a:p>
          <a:p>
            <a:pPr marL="285750" indent="-285750" algn="just" defTabSz="457200">
              <a:buFont typeface="Wingdings" panose="05000000000000000000" pitchFamily="2" charset="2"/>
              <a:buChar char="ü"/>
            </a:pPr>
            <a:r>
              <a:rPr lang="es-ES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Fecha</a:t>
            </a:r>
          </a:p>
          <a:p>
            <a:pPr marL="285750" indent="-285750" algn="just" defTabSz="457200">
              <a:buFont typeface="Wingdings" panose="05000000000000000000" pitchFamily="2" charset="2"/>
              <a:buChar char="ü"/>
            </a:pPr>
            <a:r>
              <a:rPr lang="es-ES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Firma</a:t>
            </a:r>
          </a:p>
          <a:p>
            <a:pPr marL="285750" indent="-285750" algn="just" defTabSz="457200">
              <a:buFont typeface="Wingdings" panose="05000000000000000000" pitchFamily="2" charset="2"/>
              <a:buChar char="ü"/>
            </a:pPr>
            <a:r>
              <a:rPr lang="es-ES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Adiciones, prorrogas </a:t>
            </a:r>
          </a:p>
          <a:p>
            <a:pPr marL="285750" indent="-285750" algn="just" defTabSz="457200">
              <a:buFont typeface="Wingdings" panose="05000000000000000000" pitchFamily="2" charset="2"/>
              <a:buChar char="ü"/>
            </a:pPr>
            <a:r>
              <a:rPr lang="es-ES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general todas las modificaciones del contrato. </a:t>
            </a:r>
          </a:p>
          <a:p>
            <a:pPr algn="just" defTabSz="457200"/>
            <a:endParaRPr lang="es-ES" dirty="0">
              <a:solidFill>
                <a:srgbClr val="08080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457200"/>
            <a:r>
              <a:rPr lang="es-ES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Dentro del módulo se maneja la aprobación de garantías, el registro de facturas por parte del proveedor al igual que su pago, además </a:t>
            </a:r>
            <a:r>
              <a:rPr lang="es-ES" b="1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permite la publicación de los informes del supervisor e interventor</a:t>
            </a:r>
            <a:r>
              <a:rPr lang="es-ES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el manejo del estado del Proceso el cual puede ser en </a:t>
            </a:r>
            <a:r>
              <a:rPr lang="es-ES" b="1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edición, en ejecución, Pendiente de firma, entre otros.</a:t>
            </a:r>
          </a:p>
        </p:txBody>
      </p:sp>
    </p:spTree>
    <p:extLst>
      <p:ext uri="{BB962C8B-B14F-4D97-AF65-F5344CB8AC3E}">
        <p14:creationId xmlns:p14="http://schemas.microsoft.com/office/powerpoint/2010/main" val="1208302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8F4DD40-8204-479C-8595-CD7D20B1FA90}"/>
              </a:ext>
            </a:extLst>
          </p:cNvPr>
          <p:cNvSpPr txBox="1"/>
          <p:nvPr/>
        </p:nvSpPr>
        <p:spPr>
          <a:xfrm>
            <a:off x="-118869" y="99564"/>
            <a:ext cx="80349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dirty="0">
                <a:solidFill>
                  <a:srgbClr val="09235B"/>
                </a:solidFill>
                <a:latin typeface="arial" panose="020B0604020202020204" pitchFamily="34" charset="0"/>
              </a:rPr>
              <a:t>SUPERVISOR DEL CONTRATO</a:t>
            </a:r>
            <a:endParaRPr lang="es-CO" sz="3600" b="1" dirty="0">
              <a:solidFill>
                <a:srgbClr val="09235B"/>
              </a:solidFill>
              <a:latin typeface="arial" panose="020B0604020202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A22F07C-2B28-4BDA-942E-1C93A5A5670F}"/>
              </a:ext>
            </a:extLst>
          </p:cNvPr>
          <p:cNvSpPr txBox="1"/>
          <p:nvPr/>
        </p:nvSpPr>
        <p:spPr>
          <a:xfrm>
            <a:off x="511562" y="808531"/>
            <a:ext cx="974713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2.1 ¿QUIÉN ES EL SUPERVISOR DEL CONTRATO? El supervisor es un funcionario de la entidad, que efectúa el seguimiento integral del contrato, cuando no se requiere contar con conocimientos especializados.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BBEBF46-47B1-444E-B79C-BDF70FBE75BA}"/>
              </a:ext>
            </a:extLst>
          </p:cNvPr>
          <p:cNvSpPr txBox="1"/>
          <p:nvPr/>
        </p:nvSpPr>
        <p:spPr>
          <a:xfrm>
            <a:off x="480498" y="1907708"/>
            <a:ext cx="109364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600" b="1" dirty="0">
                <a:solidFill>
                  <a:srgbClr val="09235B"/>
                </a:solidFill>
                <a:latin typeface="arial" panose="020B0604020202020204" pitchFamily="34" charset="0"/>
              </a:rPr>
              <a:t>PRINCIPIOS QUE RIGEN LAS ACTIVIDADES DE SUPERVISIÓN</a:t>
            </a:r>
            <a:endParaRPr lang="es-CO" sz="3600" b="1" dirty="0">
              <a:solidFill>
                <a:srgbClr val="09235B"/>
              </a:solidFill>
              <a:latin typeface="arial" panose="020B0604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08A7052-22DF-4C25-B435-04E4057115B0}"/>
              </a:ext>
            </a:extLst>
          </p:cNvPr>
          <p:cNvSpPr txBox="1"/>
          <p:nvPr/>
        </p:nvSpPr>
        <p:spPr>
          <a:xfrm>
            <a:off x="640669" y="3108037"/>
            <a:ext cx="1013183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Los supervisores e interventores tienen la función general de </a:t>
            </a:r>
            <a:r>
              <a:rPr kumimoji="0" lang="es-ES" sz="1800" b="1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ejercer el control y vigilancia </a:t>
            </a:r>
            <a:r>
              <a:rPr kumimoji="0" lang="es-ES" sz="1800" b="0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sobre la ejecución contractual de los contratos vigilados, dirigida a verificar el cumplimiento de las condiciones pactadas en los mismos y como consecuencia de ello están facultados para solicitar informes, aclaraciones y explicaciones sobre el desarrollo de la ejecución contractual, impartir instrucciones al contratista y hacer recomendaciones encaminadas a lograr la correcta ejecución del objeto contratado. </a:t>
            </a:r>
            <a:r>
              <a:rPr kumimoji="0" lang="es-ES" sz="1800" b="1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Es obligatorio para el interventor o supervisor entregar sus órdenes por escrito y los requerimientos o informes que realice deben publicarse en el SECOP.  </a:t>
            </a:r>
          </a:p>
        </p:txBody>
      </p:sp>
    </p:spTree>
    <p:extLst>
      <p:ext uri="{BB962C8B-B14F-4D97-AF65-F5344CB8AC3E}">
        <p14:creationId xmlns:p14="http://schemas.microsoft.com/office/powerpoint/2010/main" val="1496963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20FB9AB-8C32-402B-BF35-A07908291E3E}"/>
              </a:ext>
            </a:extLst>
          </p:cNvPr>
          <p:cNvSpPr txBox="1"/>
          <p:nvPr/>
        </p:nvSpPr>
        <p:spPr>
          <a:xfrm>
            <a:off x="0" y="367501"/>
            <a:ext cx="79105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600" b="1" dirty="0">
                <a:solidFill>
                  <a:srgbClr val="09235B"/>
                </a:solidFill>
                <a:latin typeface="arial" panose="020B0604020202020204" pitchFamily="34" charset="0"/>
              </a:rPr>
              <a:t>DOCUMENTOS DE EJECUCION</a:t>
            </a:r>
            <a:endParaRPr lang="es-CO" sz="3600" b="1" dirty="0">
              <a:solidFill>
                <a:srgbClr val="09235B"/>
              </a:solidFill>
              <a:latin typeface="arial" panose="020B0604020202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1EB31D6-83ED-4FCF-A436-CE60B100638B}"/>
              </a:ext>
            </a:extLst>
          </p:cNvPr>
          <p:cNvSpPr txBox="1"/>
          <p:nvPr/>
        </p:nvSpPr>
        <p:spPr>
          <a:xfrm>
            <a:off x="677026" y="1362951"/>
            <a:ext cx="8127341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 defTabSz="457200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Acta de Inicio</a:t>
            </a:r>
          </a:p>
          <a:p>
            <a:pPr marL="285750" indent="-285750" algn="just" defTabSz="457200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Informes de Supervisaría</a:t>
            </a:r>
          </a:p>
          <a:p>
            <a:pPr marL="285750" indent="-285750" algn="just" defTabSz="457200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Adiciones</a:t>
            </a:r>
          </a:p>
          <a:p>
            <a:pPr marL="285750" indent="-285750" algn="just" defTabSz="457200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Prórrogas</a:t>
            </a:r>
          </a:p>
          <a:p>
            <a:pPr marL="285750" indent="-285750" algn="just" defTabSz="457200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Modificaciones</a:t>
            </a:r>
          </a:p>
          <a:p>
            <a:pPr marL="285750" indent="-285750" algn="just" defTabSz="457200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Suspensiones</a:t>
            </a:r>
          </a:p>
          <a:p>
            <a:pPr marL="285750" indent="-285750" algn="just" defTabSz="457200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Cesiones</a:t>
            </a:r>
          </a:p>
          <a:p>
            <a:pPr marL="285750" indent="-285750" algn="just" defTabSz="457200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Sanciones ejecutoriadas</a:t>
            </a:r>
          </a:p>
          <a:p>
            <a:pPr marL="285750" indent="-285750" algn="just" defTabSz="457200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Acta de liquidación de mutuo acuerdo</a:t>
            </a:r>
          </a:p>
          <a:p>
            <a:pPr marL="285750" indent="-285750" algn="just" defTabSz="457200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Acto administrativo de liquidación unilateral, si a ello hubiere lugar</a:t>
            </a:r>
          </a:p>
          <a:p>
            <a:pPr marL="285750" indent="-285750" algn="just" defTabSz="457200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Constancia del cierre del expediente del proceso de contratación</a:t>
            </a:r>
          </a:p>
        </p:txBody>
      </p:sp>
    </p:spTree>
    <p:extLst>
      <p:ext uri="{BB962C8B-B14F-4D97-AF65-F5344CB8AC3E}">
        <p14:creationId xmlns:p14="http://schemas.microsoft.com/office/powerpoint/2010/main" val="124623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3B789BD-54F4-4657-80EB-45BE22041D8B}"/>
              </a:ext>
            </a:extLst>
          </p:cNvPr>
          <p:cNvSpPr txBox="1"/>
          <p:nvPr/>
        </p:nvSpPr>
        <p:spPr>
          <a:xfrm>
            <a:off x="0" y="402335"/>
            <a:ext cx="72809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dirty="0">
                <a:solidFill>
                  <a:srgbClr val="09235B"/>
                </a:solidFill>
                <a:latin typeface="arial" panose="020B0604020202020204" pitchFamily="34" charset="0"/>
              </a:rPr>
              <a:t>ADMINISTRADOR SECOP II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6766F69-7A13-4F02-8A3D-FD47B7E59AB3}"/>
              </a:ext>
            </a:extLst>
          </p:cNvPr>
          <p:cNvSpPr txBox="1"/>
          <p:nvPr/>
        </p:nvSpPr>
        <p:spPr>
          <a:xfrm>
            <a:off x="1556591" y="1711375"/>
            <a:ext cx="8327638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/>
            <a:r>
              <a:rPr lang="es-ES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FUNCIONES</a:t>
            </a:r>
          </a:p>
          <a:p>
            <a:pPr algn="just" defTabSz="457200"/>
            <a:endParaRPr lang="es-ES" dirty="0">
              <a:solidFill>
                <a:srgbClr val="08080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457200"/>
            <a:r>
              <a:rPr lang="es-ES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Configuración de la cuenta de la Entidad Estatal </a:t>
            </a:r>
          </a:p>
          <a:p>
            <a:pPr algn="just" defTabSz="457200"/>
            <a:r>
              <a:rPr lang="es-ES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Definir la estructura de la cuenta de la Entidad Estatal </a:t>
            </a:r>
          </a:p>
          <a:p>
            <a:pPr algn="just" defTabSz="457200"/>
            <a:r>
              <a:rPr lang="es-ES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Administración de usuarios </a:t>
            </a:r>
          </a:p>
          <a:p>
            <a:pPr algn="just" defTabSz="457200"/>
            <a:r>
              <a:rPr lang="es-ES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Perfiles de usuario </a:t>
            </a:r>
          </a:p>
          <a:p>
            <a:pPr algn="just" defTabSz="457200"/>
            <a:r>
              <a:rPr lang="es-ES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Grupos de usuario </a:t>
            </a:r>
          </a:p>
          <a:p>
            <a:pPr algn="just" defTabSz="457200"/>
            <a:r>
              <a:rPr lang="es-ES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Flujos de aprobación </a:t>
            </a:r>
          </a:p>
          <a:p>
            <a:pPr algn="just" defTabSz="457200"/>
            <a:r>
              <a:rPr lang="es-ES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Organizar la ejecución de los procesos </a:t>
            </a:r>
          </a:p>
          <a:p>
            <a:pPr algn="just" defTabSz="457200"/>
            <a:r>
              <a:rPr lang="es-ES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Unidades de Contratación </a:t>
            </a:r>
          </a:p>
          <a:p>
            <a:pPr algn="just" defTabSz="457200"/>
            <a:r>
              <a:rPr lang="es-ES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Equipos del Proceso</a:t>
            </a:r>
          </a:p>
        </p:txBody>
      </p:sp>
    </p:spTree>
    <p:extLst>
      <p:ext uri="{BB962C8B-B14F-4D97-AF65-F5344CB8AC3E}">
        <p14:creationId xmlns:p14="http://schemas.microsoft.com/office/powerpoint/2010/main" val="6109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B259B40-2B46-4BF6-AFD1-2A03469853AF}"/>
              </a:ext>
            </a:extLst>
          </p:cNvPr>
          <p:cNvSpPr txBox="1"/>
          <p:nvPr/>
        </p:nvSpPr>
        <p:spPr>
          <a:xfrm>
            <a:off x="-514433" y="358792"/>
            <a:ext cx="87004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/>
            <a:r>
              <a:rPr lang="es-ES" sz="3600" b="1" dirty="0">
                <a:solidFill>
                  <a:srgbClr val="09235B"/>
                </a:solidFill>
                <a:latin typeface="arial" panose="020B0604020202020204" pitchFamily="34" charset="0"/>
              </a:rPr>
              <a:t>USUARIO</a:t>
            </a:r>
            <a:r>
              <a:rPr lang="es-ES" b="1" dirty="0">
                <a:solidFill>
                  <a:srgbClr val="080808"/>
                </a:solidFill>
                <a:latin typeface="Work Sans" pitchFamily="2" charset="0"/>
              </a:rPr>
              <a:t> </a:t>
            </a:r>
            <a:r>
              <a:rPr lang="es-ES" sz="3600" b="1" dirty="0">
                <a:solidFill>
                  <a:srgbClr val="09235B"/>
                </a:solidFill>
                <a:latin typeface="arial" panose="020B0604020202020204" pitchFamily="34" charset="0"/>
              </a:rPr>
              <a:t>Y CLAVE SECOP II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DA0AD0B-1491-4A4E-AD02-ABC49D7D9C09}"/>
              </a:ext>
            </a:extLst>
          </p:cNvPr>
          <p:cNvSpPr txBox="1"/>
          <p:nvPr/>
        </p:nvSpPr>
        <p:spPr>
          <a:xfrm>
            <a:off x="1992019" y="1833295"/>
            <a:ext cx="74971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0" i="0" dirty="0">
                <a:solidFill>
                  <a:srgbClr val="080808"/>
                </a:solidFill>
                <a:effectLst/>
                <a:latin typeface="Work Sans" pitchFamily="2" charset="0"/>
                <a:hlinkClick r:id="rId2"/>
              </a:rPr>
              <a:t>https://www.colombiacompra.gov.co/secop-ii</a:t>
            </a:r>
            <a:endParaRPr lang="es-ES" b="0" i="0" dirty="0">
              <a:solidFill>
                <a:srgbClr val="080808"/>
              </a:solidFill>
              <a:effectLst/>
              <a:latin typeface="Work Sans" pitchFamily="2" charset="0"/>
            </a:endParaRPr>
          </a:p>
          <a:p>
            <a:pPr algn="ctr"/>
            <a:endParaRPr lang="es-ES" b="0" i="0" dirty="0">
              <a:solidFill>
                <a:srgbClr val="080808"/>
              </a:solidFill>
              <a:effectLst/>
              <a:latin typeface="Work Sans" pitchFamily="2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1731692-71F5-4BEA-85AA-24E73DC3DE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2226" y="2504293"/>
            <a:ext cx="1554701" cy="201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49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F1144DD-F510-4F0A-9482-7778F5B3DDB0}"/>
              </a:ext>
            </a:extLst>
          </p:cNvPr>
          <p:cNvSpPr/>
          <p:nvPr/>
        </p:nvSpPr>
        <p:spPr>
          <a:xfrm>
            <a:off x="5894218" y="5078"/>
            <a:ext cx="5627615" cy="3150527"/>
          </a:xfrm>
          <a:custGeom>
            <a:avLst/>
            <a:gdLst>
              <a:gd name="connsiteX0" fmla="*/ 677073 w 5627615"/>
              <a:gd name="connsiteY0" fmla="*/ 0 h 3150527"/>
              <a:gd name="connsiteX1" fmla="*/ 5627615 w 5627615"/>
              <a:gd name="connsiteY1" fmla="*/ 0 h 3150527"/>
              <a:gd name="connsiteX2" fmla="*/ 5627615 w 5627615"/>
              <a:gd name="connsiteY2" fmla="*/ 29479 h 3150527"/>
              <a:gd name="connsiteX3" fmla="*/ 5587292 w 5627615"/>
              <a:gd name="connsiteY3" fmla="*/ 69590 h 3150527"/>
              <a:gd name="connsiteX4" fmla="*/ 2640497 w 5627615"/>
              <a:gd name="connsiteY4" fmla="*/ 3000909 h 3150527"/>
              <a:gd name="connsiteX5" fmla="*/ 1905168 w 5627615"/>
              <a:gd name="connsiteY5" fmla="*/ 3000909 h 3150527"/>
              <a:gd name="connsiteX6" fmla="*/ 150408 w 5627615"/>
              <a:gd name="connsiteY6" fmla="*/ 1271990 h 3150527"/>
              <a:gd name="connsiteX7" fmla="*/ 150408 w 5627615"/>
              <a:gd name="connsiteY7" fmla="*/ 523899 h 3150527"/>
              <a:gd name="connsiteX8" fmla="*/ 623428 w 5627615"/>
              <a:gd name="connsiteY8" fmla="*/ 53363 h 3150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27615" h="3150527">
                <a:moveTo>
                  <a:pt x="677073" y="0"/>
                </a:moveTo>
                <a:lnTo>
                  <a:pt x="5627615" y="0"/>
                </a:lnTo>
                <a:lnTo>
                  <a:pt x="5627615" y="29479"/>
                </a:lnTo>
                <a:lnTo>
                  <a:pt x="5587292" y="69590"/>
                </a:lnTo>
                <a:cubicBezTo>
                  <a:pt x="5277778" y="377479"/>
                  <a:pt x="4515897" y="1135359"/>
                  <a:pt x="2640497" y="3000909"/>
                </a:cubicBezTo>
                <a:cubicBezTo>
                  <a:pt x="2439953" y="3200400"/>
                  <a:pt x="2105712" y="3200400"/>
                  <a:pt x="1905168" y="3000909"/>
                </a:cubicBezTo>
                <a:cubicBezTo>
                  <a:pt x="1905168" y="3000909"/>
                  <a:pt x="1905168" y="3000909"/>
                  <a:pt x="150408" y="1271990"/>
                </a:cubicBezTo>
                <a:cubicBezTo>
                  <a:pt x="-50136" y="1055875"/>
                  <a:pt x="-50136" y="723390"/>
                  <a:pt x="150408" y="523899"/>
                </a:cubicBezTo>
                <a:cubicBezTo>
                  <a:pt x="150408" y="523899"/>
                  <a:pt x="150408" y="523899"/>
                  <a:pt x="623428" y="53363"/>
                </a:cubicBezTo>
                <a:close/>
              </a:path>
            </a:pathLst>
          </a:custGeom>
          <a:gradFill>
            <a:gsLst>
              <a:gs pos="0">
                <a:srgbClr val="09193C"/>
              </a:gs>
              <a:gs pos="100000">
                <a:srgbClr val="003CA3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1"/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1AE15317-E1DC-4D3B-845A-ADA3CD765CF6}"/>
              </a:ext>
            </a:extLst>
          </p:cNvPr>
          <p:cNvGrpSpPr/>
          <p:nvPr/>
        </p:nvGrpSpPr>
        <p:grpSpPr>
          <a:xfrm>
            <a:off x="9333557" y="6233861"/>
            <a:ext cx="2486568" cy="530849"/>
            <a:chOff x="9333557" y="6233861"/>
            <a:chExt cx="2486568" cy="530849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FAC2F96-E161-4469-B0A0-70840A2BD532}"/>
                </a:ext>
              </a:extLst>
            </p:cNvPr>
            <p:cNvSpPr txBox="1"/>
            <p:nvPr/>
          </p:nvSpPr>
          <p:spPr>
            <a:xfrm>
              <a:off x="9333557" y="6233861"/>
              <a:ext cx="2309592" cy="53084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ts val="3600"/>
                </a:lnSpc>
              </a:pPr>
              <a:r>
                <a:rPr lang="es-CO" sz="900" dirty="0">
                  <a:solidFill>
                    <a:srgbClr val="1D33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www.aerocivil.gov.co</a:t>
              </a:r>
              <a:endParaRPr lang="id-ID" sz="900" dirty="0">
                <a:solidFill>
                  <a:srgbClr val="1D336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1FDB3A2-502F-45E4-9681-09D573CE8777}"/>
                </a:ext>
              </a:extLst>
            </p:cNvPr>
            <p:cNvCxnSpPr/>
            <p:nvPr/>
          </p:nvCxnSpPr>
          <p:spPr>
            <a:xfrm rot="5400000" flipV="1">
              <a:off x="10504265" y="5370379"/>
              <a:ext cx="0" cy="2161656"/>
            </a:xfrm>
            <a:prstGeom prst="line">
              <a:avLst/>
            </a:prstGeom>
            <a:ln w="12700">
              <a:solidFill>
                <a:srgbClr val="003CA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2D9CBCBF-46B6-4891-8257-0ED189F082B7}"/>
                </a:ext>
              </a:extLst>
            </p:cNvPr>
            <p:cNvSpPr/>
            <p:nvPr/>
          </p:nvSpPr>
          <p:spPr>
            <a:xfrm rot="18900000">
              <a:off x="11614254" y="6350733"/>
              <a:ext cx="205871" cy="205871"/>
            </a:xfrm>
            <a:prstGeom prst="roundRect">
              <a:avLst/>
            </a:prstGeom>
            <a:gradFill>
              <a:gsLst>
                <a:gs pos="82000">
                  <a:srgbClr val="09193C"/>
                </a:gs>
                <a:gs pos="0">
                  <a:srgbClr val="003CA3"/>
                </a:gs>
              </a:gsLst>
              <a:lin ang="7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1" dirty="0"/>
                <a:t> </a:t>
              </a:r>
              <a:endParaRPr lang="id-ID" sz="1351" dirty="0"/>
            </a:p>
          </p:txBody>
        </p:sp>
      </p:grpSp>
      <p:grpSp>
        <p:nvGrpSpPr>
          <p:cNvPr id="26" name="Grupo 25">
            <a:extLst>
              <a:ext uri="{FF2B5EF4-FFF2-40B4-BE49-F238E27FC236}">
                <a16:creationId xmlns:a16="http://schemas.microsoft.com/office/drawing/2014/main" id="{6E15F435-DAF8-451F-98C6-363E348AE20E}"/>
              </a:ext>
            </a:extLst>
          </p:cNvPr>
          <p:cNvGrpSpPr/>
          <p:nvPr/>
        </p:nvGrpSpPr>
        <p:grpSpPr>
          <a:xfrm>
            <a:off x="0" y="0"/>
            <a:ext cx="2030544" cy="1306286"/>
            <a:chOff x="0" y="0"/>
            <a:chExt cx="2030544" cy="1306286"/>
          </a:xfrm>
        </p:grpSpPr>
        <p:grpSp>
          <p:nvGrpSpPr>
            <p:cNvPr id="27" name="Group 2">
              <a:extLst>
                <a:ext uri="{FF2B5EF4-FFF2-40B4-BE49-F238E27FC236}">
                  <a16:creationId xmlns:a16="http://schemas.microsoft.com/office/drawing/2014/main" id="{9A8FD4BE-4261-4051-BC2B-C1AB00BAE8C6}"/>
                </a:ext>
              </a:extLst>
            </p:cNvPr>
            <p:cNvGrpSpPr/>
            <p:nvPr/>
          </p:nvGrpSpPr>
          <p:grpSpPr>
            <a:xfrm>
              <a:off x="0" y="0"/>
              <a:ext cx="2030544" cy="1306286"/>
              <a:chOff x="-1" y="0"/>
              <a:chExt cx="1570413" cy="911205"/>
            </a:xfrm>
          </p:grpSpPr>
          <p:sp>
            <p:nvSpPr>
              <p:cNvPr id="29" name="Freeform 10">
                <a:extLst>
                  <a:ext uri="{FF2B5EF4-FFF2-40B4-BE49-F238E27FC236}">
                    <a16:creationId xmlns:a16="http://schemas.microsoft.com/office/drawing/2014/main" id="{7A6BEADD-C391-432A-B885-F1E3BCC07C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1570412" cy="911205"/>
              </a:xfrm>
              <a:custGeom>
                <a:avLst/>
                <a:gdLst>
                  <a:gd name="T0" fmla="*/ 0 w 663"/>
                  <a:gd name="T1" fmla="*/ 384 h 384"/>
                  <a:gd name="T2" fmla="*/ 236 w 663"/>
                  <a:gd name="T3" fmla="*/ 384 h 384"/>
                  <a:gd name="T4" fmla="*/ 309 w 663"/>
                  <a:gd name="T5" fmla="*/ 354 h 384"/>
                  <a:gd name="T6" fmla="*/ 663 w 663"/>
                  <a:gd name="T7" fmla="*/ 0 h 384"/>
                  <a:gd name="T8" fmla="*/ 31 w 663"/>
                  <a:gd name="T9" fmla="*/ 5 h 384"/>
                  <a:gd name="T10" fmla="*/ 0 w 663"/>
                  <a:gd name="T11" fmla="*/ 384 h 384"/>
                  <a:gd name="connsiteX0" fmla="*/ 8 w 10008"/>
                  <a:gd name="connsiteY0" fmla="*/ 10000 h 10000"/>
                  <a:gd name="connsiteX1" fmla="*/ 3568 w 10008"/>
                  <a:gd name="connsiteY1" fmla="*/ 10000 h 10000"/>
                  <a:gd name="connsiteX2" fmla="*/ 4669 w 10008"/>
                  <a:gd name="connsiteY2" fmla="*/ 9219 h 10000"/>
                  <a:gd name="connsiteX3" fmla="*/ 10008 w 10008"/>
                  <a:gd name="connsiteY3" fmla="*/ 0 h 10000"/>
                  <a:gd name="connsiteX4" fmla="*/ 0 w 10008"/>
                  <a:gd name="connsiteY4" fmla="*/ 130 h 10000"/>
                  <a:gd name="connsiteX5" fmla="*/ 8 w 10008"/>
                  <a:gd name="connsiteY5" fmla="*/ 10000 h 10000"/>
                  <a:gd name="connsiteX0" fmla="*/ 8 w 10008"/>
                  <a:gd name="connsiteY0" fmla="*/ 10023 h 10023"/>
                  <a:gd name="connsiteX1" fmla="*/ 3568 w 10008"/>
                  <a:gd name="connsiteY1" fmla="*/ 10023 h 10023"/>
                  <a:gd name="connsiteX2" fmla="*/ 4669 w 10008"/>
                  <a:gd name="connsiteY2" fmla="*/ 9242 h 10023"/>
                  <a:gd name="connsiteX3" fmla="*/ 10008 w 10008"/>
                  <a:gd name="connsiteY3" fmla="*/ 23 h 10023"/>
                  <a:gd name="connsiteX4" fmla="*/ 0 w 10008"/>
                  <a:gd name="connsiteY4" fmla="*/ 0 h 10023"/>
                  <a:gd name="connsiteX5" fmla="*/ 8 w 10008"/>
                  <a:gd name="connsiteY5" fmla="*/ 10023 h 10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08" h="10023">
                    <a:moveTo>
                      <a:pt x="8" y="10023"/>
                    </a:moveTo>
                    <a:lnTo>
                      <a:pt x="3568" y="10023"/>
                    </a:lnTo>
                    <a:cubicBezTo>
                      <a:pt x="3975" y="10023"/>
                      <a:pt x="4367" y="9737"/>
                      <a:pt x="4669" y="9242"/>
                    </a:cubicBezTo>
                    <a:lnTo>
                      <a:pt x="10008" y="23"/>
                    </a:lnTo>
                    <a:lnTo>
                      <a:pt x="0" y="0"/>
                    </a:lnTo>
                    <a:cubicBezTo>
                      <a:pt x="3" y="3290"/>
                      <a:pt x="5" y="6733"/>
                      <a:pt x="8" y="10023"/>
                    </a:cubicBezTo>
                    <a:close/>
                  </a:path>
                </a:pathLst>
              </a:custGeom>
              <a:gradFill>
                <a:gsLst>
                  <a:gs pos="48000">
                    <a:srgbClr val="09193C"/>
                  </a:gs>
                  <a:gs pos="100000">
                    <a:srgbClr val="003CA3"/>
                  </a:gs>
                </a:gsLst>
                <a:lin ang="5400000" scaled="1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1"/>
              </a:p>
            </p:txBody>
          </p:sp>
          <p:sp>
            <p:nvSpPr>
              <p:cNvPr id="30" name="Freeform 10">
                <a:extLst>
                  <a:ext uri="{FF2B5EF4-FFF2-40B4-BE49-F238E27FC236}">
                    <a16:creationId xmlns:a16="http://schemas.microsoft.com/office/drawing/2014/main" id="{501FC74A-BA3E-4D0A-A787-AF9DB7E1E3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" y="0"/>
                <a:ext cx="1157012" cy="671337"/>
              </a:xfrm>
              <a:custGeom>
                <a:avLst/>
                <a:gdLst>
                  <a:gd name="T0" fmla="*/ 0 w 663"/>
                  <a:gd name="T1" fmla="*/ 384 h 384"/>
                  <a:gd name="T2" fmla="*/ 236 w 663"/>
                  <a:gd name="T3" fmla="*/ 384 h 384"/>
                  <a:gd name="T4" fmla="*/ 309 w 663"/>
                  <a:gd name="T5" fmla="*/ 354 h 384"/>
                  <a:gd name="T6" fmla="*/ 663 w 663"/>
                  <a:gd name="T7" fmla="*/ 0 h 384"/>
                  <a:gd name="T8" fmla="*/ 31 w 663"/>
                  <a:gd name="T9" fmla="*/ 5 h 384"/>
                  <a:gd name="T10" fmla="*/ 0 w 663"/>
                  <a:gd name="T11" fmla="*/ 384 h 384"/>
                  <a:gd name="connsiteX0" fmla="*/ 8 w 10008"/>
                  <a:gd name="connsiteY0" fmla="*/ 10000 h 10000"/>
                  <a:gd name="connsiteX1" fmla="*/ 3568 w 10008"/>
                  <a:gd name="connsiteY1" fmla="*/ 10000 h 10000"/>
                  <a:gd name="connsiteX2" fmla="*/ 4669 w 10008"/>
                  <a:gd name="connsiteY2" fmla="*/ 9219 h 10000"/>
                  <a:gd name="connsiteX3" fmla="*/ 10008 w 10008"/>
                  <a:gd name="connsiteY3" fmla="*/ 0 h 10000"/>
                  <a:gd name="connsiteX4" fmla="*/ 0 w 10008"/>
                  <a:gd name="connsiteY4" fmla="*/ 130 h 10000"/>
                  <a:gd name="connsiteX5" fmla="*/ 8 w 10008"/>
                  <a:gd name="connsiteY5" fmla="*/ 10000 h 10000"/>
                  <a:gd name="connsiteX0" fmla="*/ 8 w 10008"/>
                  <a:gd name="connsiteY0" fmla="*/ 10023 h 10023"/>
                  <a:gd name="connsiteX1" fmla="*/ 3568 w 10008"/>
                  <a:gd name="connsiteY1" fmla="*/ 10023 h 10023"/>
                  <a:gd name="connsiteX2" fmla="*/ 4669 w 10008"/>
                  <a:gd name="connsiteY2" fmla="*/ 9242 h 10023"/>
                  <a:gd name="connsiteX3" fmla="*/ 10008 w 10008"/>
                  <a:gd name="connsiteY3" fmla="*/ 23 h 10023"/>
                  <a:gd name="connsiteX4" fmla="*/ 0 w 10008"/>
                  <a:gd name="connsiteY4" fmla="*/ 0 h 10023"/>
                  <a:gd name="connsiteX5" fmla="*/ 8 w 10008"/>
                  <a:gd name="connsiteY5" fmla="*/ 10023 h 10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08" h="10023">
                    <a:moveTo>
                      <a:pt x="8" y="10023"/>
                    </a:moveTo>
                    <a:lnTo>
                      <a:pt x="3568" y="10023"/>
                    </a:lnTo>
                    <a:cubicBezTo>
                      <a:pt x="3975" y="10023"/>
                      <a:pt x="4367" y="9737"/>
                      <a:pt x="4669" y="9242"/>
                    </a:cubicBezTo>
                    <a:lnTo>
                      <a:pt x="10008" y="23"/>
                    </a:lnTo>
                    <a:lnTo>
                      <a:pt x="0" y="0"/>
                    </a:lnTo>
                    <a:cubicBezTo>
                      <a:pt x="3" y="3290"/>
                      <a:pt x="5" y="6733"/>
                      <a:pt x="8" y="10023"/>
                    </a:cubicBezTo>
                    <a:close/>
                  </a:path>
                </a:pathLst>
              </a:custGeom>
              <a:gradFill>
                <a:gsLst>
                  <a:gs pos="23000">
                    <a:srgbClr val="09193C">
                      <a:alpha val="75000"/>
                    </a:srgbClr>
                  </a:gs>
                  <a:gs pos="100000">
                    <a:srgbClr val="003CA3">
                      <a:alpha val="17000"/>
                      <a:lumMod val="95000"/>
                    </a:srgbClr>
                  </a:gs>
                </a:gsLst>
                <a:lin ang="5400000" scaled="1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1" dirty="0"/>
              </a:p>
            </p:txBody>
          </p:sp>
        </p:grpSp>
        <p:pic>
          <p:nvPicPr>
            <p:cNvPr id="28" name="Imagen 27">
              <a:extLst>
                <a:ext uri="{FF2B5EF4-FFF2-40B4-BE49-F238E27FC236}">
                  <a16:creationId xmlns:a16="http://schemas.microsoft.com/office/drawing/2014/main" id="{67508989-7BE0-4C82-AB17-5629BE20F7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899" y="0"/>
              <a:ext cx="1070217" cy="1070217"/>
            </a:xfrm>
            <a:prstGeom prst="rect">
              <a:avLst/>
            </a:prstGeom>
          </p:spPr>
        </p:pic>
      </p:grpSp>
      <p:sp>
        <p:nvSpPr>
          <p:cNvPr id="25" name="Rectángulo 24">
            <a:extLst>
              <a:ext uri="{FF2B5EF4-FFF2-40B4-BE49-F238E27FC236}">
                <a16:creationId xmlns:a16="http://schemas.microsoft.com/office/drawing/2014/main" id="{216FD378-8176-4CAC-82D5-34B1C48A007E}"/>
              </a:ext>
            </a:extLst>
          </p:cNvPr>
          <p:cNvSpPr/>
          <p:nvPr/>
        </p:nvSpPr>
        <p:spPr>
          <a:xfrm>
            <a:off x="8523616" y="4875821"/>
            <a:ext cx="6096000" cy="1261884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s-CO" sz="2000" dirty="0">
              <a:solidFill>
                <a:schemeClr val="accent1"/>
              </a:solidFill>
              <a:latin typeface="Calibri" panose="020F0502020204030204" pitchFamily="34" charset="0"/>
            </a:endParaRPr>
          </a:p>
          <a:p>
            <a:r>
              <a:rPr lang="es-CO" sz="3600" b="1" dirty="0">
                <a:solidFill>
                  <a:schemeClr val="accent1"/>
                </a:solidFill>
                <a:latin typeface="Calibri" panose="020F0502020204030204" pitchFamily="34" charset="0"/>
              </a:rPr>
              <a:t>GRACIAS</a:t>
            </a:r>
          </a:p>
          <a:p>
            <a:endParaRPr lang="es-CO" sz="2000" b="1" dirty="0">
              <a:solidFill>
                <a:schemeClr val="accent1"/>
              </a:solidFill>
              <a:latin typeface="Calibri" panose="020F0502020204030204" pitchFamily="34" charset="0"/>
            </a:endParaRPr>
          </a:p>
        </p:txBody>
      </p:sp>
      <p:pic>
        <p:nvPicPr>
          <p:cNvPr id="31" name="Imagen 30" descr="Avión en una pista&#10;&#10;Descripción generada automáticamente">
            <a:extLst>
              <a:ext uri="{FF2B5EF4-FFF2-40B4-BE49-F238E27FC236}">
                <a16:creationId xmlns:a16="http://schemas.microsoft.com/office/drawing/2014/main" id="{9045E58B-3254-4070-A4A8-00483CF4EF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905" y="457692"/>
            <a:ext cx="8540190" cy="42700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7" name="object 3">
            <a:extLst>
              <a:ext uri="{FF2B5EF4-FFF2-40B4-BE49-F238E27FC236}">
                <a16:creationId xmlns:a16="http://schemas.microsoft.com/office/drawing/2014/main" id="{AC14E9C8-7106-4842-9FD5-4E818197A905}"/>
              </a:ext>
            </a:extLst>
          </p:cNvPr>
          <p:cNvSpPr txBox="1"/>
          <p:nvPr/>
        </p:nvSpPr>
        <p:spPr>
          <a:xfrm>
            <a:off x="1944545" y="924333"/>
            <a:ext cx="4151455" cy="33368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spcBef>
                <a:spcPts val="100"/>
              </a:spcBef>
            </a:pPr>
            <a:r>
              <a:rPr sz="3600" b="1" i="1" dirty="0">
                <a:solidFill>
                  <a:srgbClr val="006FC0"/>
                </a:solidFill>
                <a:latin typeface="Calibri"/>
                <a:cs typeface="Calibri"/>
              </a:rPr>
              <a:t>“La </a:t>
            </a:r>
            <a:r>
              <a:rPr sz="3600" b="1" i="1" spc="-10" dirty="0">
                <a:solidFill>
                  <a:srgbClr val="006FC0"/>
                </a:solidFill>
                <a:latin typeface="Calibri"/>
                <a:cs typeface="Calibri"/>
              </a:rPr>
              <a:t>satisfacción radica </a:t>
            </a:r>
            <a:r>
              <a:rPr sz="3600" b="1" i="1" spc="-5" dirty="0">
                <a:solidFill>
                  <a:srgbClr val="006FC0"/>
                </a:solidFill>
                <a:latin typeface="Calibri"/>
                <a:cs typeface="Calibri"/>
              </a:rPr>
              <a:t>en el </a:t>
            </a:r>
            <a:r>
              <a:rPr sz="3600" b="1" i="1" spc="-80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3600" b="1" i="1" spc="-20" dirty="0">
                <a:solidFill>
                  <a:srgbClr val="006FC0"/>
                </a:solidFill>
                <a:latin typeface="Calibri"/>
                <a:cs typeface="Calibri"/>
              </a:rPr>
              <a:t>esfuerzo, </a:t>
            </a:r>
            <a:r>
              <a:rPr sz="3600" b="1" i="1" spc="-5" dirty="0">
                <a:solidFill>
                  <a:srgbClr val="006FC0"/>
                </a:solidFill>
                <a:latin typeface="Calibri"/>
                <a:cs typeface="Calibri"/>
              </a:rPr>
              <a:t>no en el </a:t>
            </a:r>
            <a:r>
              <a:rPr sz="3600" b="1" i="1" dirty="0">
                <a:solidFill>
                  <a:srgbClr val="006FC0"/>
                </a:solidFill>
                <a:latin typeface="Calibri"/>
                <a:cs typeface="Calibri"/>
              </a:rPr>
              <a:t>logro. El </a:t>
            </a:r>
            <a:r>
              <a:rPr sz="3600" b="1" i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3600" b="1" i="1" spc="-15" dirty="0">
                <a:solidFill>
                  <a:srgbClr val="006FC0"/>
                </a:solidFill>
                <a:latin typeface="Calibri"/>
                <a:cs typeface="Calibri"/>
              </a:rPr>
              <a:t>esfuerzo </a:t>
            </a:r>
            <a:r>
              <a:rPr sz="3600" b="1" i="1" spc="-20" dirty="0">
                <a:solidFill>
                  <a:srgbClr val="006FC0"/>
                </a:solidFill>
                <a:latin typeface="Calibri"/>
                <a:cs typeface="Calibri"/>
              </a:rPr>
              <a:t>total </a:t>
            </a:r>
            <a:r>
              <a:rPr sz="3600" b="1" i="1" spc="-5" dirty="0">
                <a:solidFill>
                  <a:srgbClr val="006FC0"/>
                </a:solidFill>
                <a:latin typeface="Calibri"/>
                <a:cs typeface="Calibri"/>
              </a:rPr>
              <a:t>es </a:t>
            </a:r>
            <a:r>
              <a:rPr sz="3600" b="1" i="1" spc="-10" dirty="0">
                <a:solidFill>
                  <a:srgbClr val="006FC0"/>
                </a:solidFill>
                <a:latin typeface="Calibri"/>
                <a:cs typeface="Calibri"/>
              </a:rPr>
              <a:t>una </a:t>
            </a:r>
            <a:r>
              <a:rPr sz="3600" b="1" i="1" spc="-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3600" b="1" i="1" spc="-10" dirty="0">
                <a:solidFill>
                  <a:srgbClr val="006FC0"/>
                </a:solidFill>
                <a:latin typeface="Calibri"/>
                <a:cs typeface="Calibri"/>
              </a:rPr>
              <a:t>victoria </a:t>
            </a:r>
            <a:r>
              <a:rPr sz="3600" b="1" i="1" spc="-15" dirty="0">
                <a:solidFill>
                  <a:srgbClr val="006FC0"/>
                </a:solidFill>
                <a:latin typeface="Calibri"/>
                <a:cs typeface="Calibri"/>
              </a:rPr>
              <a:t>completa” </a:t>
            </a:r>
            <a:r>
              <a:rPr sz="3600" b="1" i="1" spc="-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3600" b="1" i="1" spc="-5" dirty="0">
                <a:solidFill>
                  <a:srgbClr val="939393"/>
                </a:solidFill>
                <a:latin typeface="Calibri"/>
                <a:cs typeface="Calibri"/>
              </a:rPr>
              <a:t>Mahatma</a:t>
            </a:r>
            <a:r>
              <a:rPr sz="3600" b="1" i="1" spc="-10" dirty="0">
                <a:solidFill>
                  <a:srgbClr val="939393"/>
                </a:solidFill>
                <a:latin typeface="Calibri"/>
                <a:cs typeface="Calibri"/>
              </a:rPr>
              <a:t> </a:t>
            </a:r>
            <a:r>
              <a:rPr sz="3600" b="1" i="1" spc="-5" dirty="0">
                <a:solidFill>
                  <a:srgbClr val="939393"/>
                </a:solidFill>
                <a:latin typeface="Calibri"/>
                <a:cs typeface="Calibri"/>
              </a:rPr>
              <a:t>Gandhi</a:t>
            </a:r>
            <a:endParaRPr sz="36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6579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39112" y="1490472"/>
            <a:ext cx="8221980" cy="1538242"/>
          </a:xfrm>
          <a:prstGeom prst="rect">
            <a:avLst/>
          </a:prstGeom>
          <a:solidFill>
            <a:srgbClr val="006FC0"/>
          </a:solidFill>
        </p:spPr>
        <p:txBody>
          <a:bodyPr vert="horz" wrap="square" lIns="0" tIns="151765" rIns="0" bIns="0" rtlCol="0">
            <a:spAutoFit/>
          </a:bodyPr>
          <a:lstStyle/>
          <a:p>
            <a:pPr marL="137160" marR="128905" indent="-1905" algn="ctr">
              <a:spcBef>
                <a:spcPts val="1195"/>
              </a:spcBef>
            </a:pPr>
            <a:r>
              <a:rPr sz="3000" b="1" dirty="0">
                <a:solidFill>
                  <a:srgbClr val="FFFFFF"/>
                </a:solidFill>
                <a:latin typeface="Arial"/>
                <a:cs typeface="Arial"/>
              </a:rPr>
              <a:t>¿QUE DEBERES TIENEN LOS </a:t>
            </a:r>
            <a:r>
              <a:rPr sz="30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="1" spc="-5" dirty="0">
                <a:solidFill>
                  <a:srgbClr val="FFFFFF"/>
                </a:solidFill>
                <a:latin typeface="Arial"/>
                <a:cs typeface="Arial"/>
              </a:rPr>
              <a:t>SUPERVISORES</a:t>
            </a:r>
            <a:r>
              <a:rPr sz="30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="1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0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="1" spc="-10" dirty="0">
                <a:solidFill>
                  <a:srgbClr val="FFFFFF"/>
                </a:solidFill>
                <a:latin typeface="Arial"/>
                <a:cs typeface="Arial"/>
              </a:rPr>
              <a:t>INTERVENTORES</a:t>
            </a:r>
            <a:r>
              <a:rPr sz="30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="1" dirty="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sz="3000" b="1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="1" spc="-85" dirty="0">
                <a:solidFill>
                  <a:srgbClr val="FFFFFF"/>
                </a:solidFill>
                <a:latin typeface="Arial"/>
                <a:cs typeface="Arial"/>
              </a:rPr>
              <a:t>ART.</a:t>
            </a:r>
            <a:endParaRPr sz="3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3000" b="1" spc="-5" dirty="0">
                <a:solidFill>
                  <a:srgbClr val="FFFFFF"/>
                </a:solidFill>
                <a:latin typeface="Arial"/>
                <a:cs typeface="Arial"/>
              </a:rPr>
              <a:t>84</a:t>
            </a:r>
            <a:r>
              <a:rPr sz="30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="1" dirty="0">
                <a:solidFill>
                  <a:srgbClr val="FFFFFF"/>
                </a:solidFill>
                <a:latin typeface="Arial"/>
                <a:cs typeface="Arial"/>
              </a:rPr>
              <a:t>EA?</a:t>
            </a:r>
            <a:endParaRPr sz="3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266178" y="3212338"/>
            <a:ext cx="29883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739140" algn="l"/>
                <a:tab pos="1637030" algn="l"/>
              </a:tabLst>
            </a:pP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A	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LA	ENTIDAD</a:t>
            </a:r>
            <a:endParaRPr sz="2400">
              <a:latin typeface="Arial MT"/>
              <a:cs typeface="Arial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117242" y="3212338"/>
            <a:ext cx="464820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  <a:tabLst>
                <a:tab pos="2807970" algn="l"/>
              </a:tabLst>
            </a:pP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MAN</a:t>
            </a:r>
            <a:r>
              <a:rPr sz="2400" spc="-10" dirty="0">
                <a:solidFill>
                  <a:srgbClr val="1E1C11"/>
                </a:solidFill>
                <a:latin typeface="Arial MT"/>
                <a:cs typeface="Arial MT"/>
              </a:rPr>
              <a:t>T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E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NER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	I</a:t>
            </a:r>
            <a:r>
              <a:rPr sz="2400" spc="-15" dirty="0">
                <a:solidFill>
                  <a:srgbClr val="1E1C11"/>
                </a:solidFill>
                <a:latin typeface="Arial MT"/>
                <a:cs typeface="Arial MT"/>
              </a:rPr>
              <a:t>N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FORMADA  </a:t>
            </a:r>
            <a:r>
              <a:rPr sz="2400" spc="-35" dirty="0">
                <a:solidFill>
                  <a:srgbClr val="1E1C11"/>
                </a:solidFill>
                <a:latin typeface="Arial MT"/>
                <a:cs typeface="Arial MT"/>
              </a:rPr>
              <a:t>CONTRATANTE</a:t>
            </a:r>
            <a:endParaRPr sz="2400">
              <a:latin typeface="Arial MT"/>
              <a:cs typeface="Arial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560570" y="3578097"/>
            <a:ext cx="56934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DE</a:t>
            </a:r>
            <a:r>
              <a:rPr sz="2400" spc="12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LOS</a:t>
            </a:r>
            <a:r>
              <a:rPr sz="2400" spc="12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HECHOS</a:t>
            </a:r>
            <a:r>
              <a:rPr sz="2400" spc="12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O</a:t>
            </a:r>
            <a:r>
              <a:rPr sz="2400" spc="114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15" dirty="0">
                <a:solidFill>
                  <a:srgbClr val="1E1C11"/>
                </a:solidFill>
                <a:latin typeface="Arial MT"/>
                <a:cs typeface="Arial MT"/>
              </a:rPr>
              <a:t>CIRCUNSTANCIAS</a:t>
            </a:r>
            <a:endParaRPr sz="240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117243" y="3943554"/>
            <a:ext cx="813752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826135" algn="l"/>
                <a:tab pos="2249805" algn="l"/>
                <a:tab pos="4266565" algn="l"/>
                <a:tab pos="5462905" algn="l"/>
                <a:tab pos="6040755" algn="l"/>
              </a:tabLst>
            </a:pP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QUE	P</a:t>
            </a:r>
            <a:r>
              <a:rPr sz="2400" spc="-15" dirty="0">
                <a:solidFill>
                  <a:srgbClr val="1E1C11"/>
                </a:solidFill>
                <a:latin typeface="Arial MT"/>
                <a:cs typeface="Arial MT"/>
              </a:rPr>
              <a:t>U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EDAN	CONS</a:t>
            </a:r>
            <a:r>
              <a:rPr sz="2400" spc="-10" dirty="0">
                <a:solidFill>
                  <a:srgbClr val="1E1C11"/>
                </a:solidFill>
                <a:latin typeface="Arial MT"/>
                <a:cs typeface="Arial MT"/>
              </a:rPr>
              <a:t>T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ITUIR	A</a:t>
            </a:r>
            <a:r>
              <a:rPr sz="2400" spc="-15" dirty="0">
                <a:solidFill>
                  <a:srgbClr val="1E1C11"/>
                </a:solidFill>
                <a:latin typeface="Arial MT"/>
                <a:cs typeface="Arial MT"/>
              </a:rPr>
              <a:t>C</a:t>
            </a:r>
            <a:r>
              <a:rPr sz="2400" spc="-55" dirty="0">
                <a:solidFill>
                  <a:srgbClr val="1E1C11"/>
                </a:solidFill>
                <a:latin typeface="Arial MT"/>
                <a:cs typeface="Arial MT"/>
              </a:rPr>
              <a:t>T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OS	</a:t>
            </a:r>
            <a:r>
              <a:rPr sz="2400" spc="-10" dirty="0">
                <a:solidFill>
                  <a:srgbClr val="1E1C11"/>
                </a:solidFill>
                <a:latin typeface="Arial MT"/>
                <a:cs typeface="Arial MT"/>
              </a:rPr>
              <a:t>D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E	CO</a:t>
            </a:r>
            <a:r>
              <a:rPr sz="2400" spc="-10" dirty="0">
                <a:solidFill>
                  <a:srgbClr val="1E1C11"/>
                </a:solidFill>
                <a:latin typeface="Arial MT"/>
                <a:cs typeface="Arial MT"/>
              </a:rPr>
              <a:t>R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RUPCIÓN</a:t>
            </a:r>
            <a:endParaRPr sz="2400"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193029" y="4309998"/>
            <a:ext cx="40735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1580515" algn="l"/>
                <a:tab pos="2256155" algn="l"/>
                <a:tab pos="3688715" algn="l"/>
              </a:tabLst>
            </a:pP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P</a:t>
            </a:r>
            <a:r>
              <a:rPr sz="2400" spc="-15" dirty="0">
                <a:solidFill>
                  <a:srgbClr val="1E1C11"/>
                </a:solidFill>
                <a:latin typeface="Arial MT"/>
                <a:cs typeface="Arial MT"/>
              </a:rPr>
              <a:t>O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NGAN	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E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N	RIE</a:t>
            </a:r>
            <a:r>
              <a:rPr sz="2400" spc="-15" dirty="0">
                <a:solidFill>
                  <a:srgbClr val="1E1C11"/>
                </a:solidFill>
                <a:latin typeface="Arial MT"/>
                <a:cs typeface="Arial MT"/>
              </a:rPr>
              <a:t>S</a:t>
            </a:r>
            <a:r>
              <a:rPr sz="2400" spc="-10" dirty="0">
                <a:solidFill>
                  <a:srgbClr val="1E1C11"/>
                </a:solidFill>
                <a:latin typeface="Arial MT"/>
                <a:cs typeface="Arial MT"/>
              </a:rPr>
              <a:t>G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O	</a:t>
            </a:r>
            <a:r>
              <a:rPr sz="2400" spc="-10" dirty="0">
                <a:solidFill>
                  <a:srgbClr val="1E1C11"/>
                </a:solidFill>
                <a:latin typeface="Arial MT"/>
                <a:cs typeface="Arial MT"/>
              </a:rPr>
              <a:t>EL</a:t>
            </a:r>
            <a:endParaRPr sz="2400">
              <a:latin typeface="Arial MT"/>
              <a:cs typeface="Arial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117242" y="4309998"/>
            <a:ext cx="524637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  <a:tabLst>
                <a:tab pos="499745" algn="l"/>
                <a:tab pos="2018030" algn="l"/>
                <a:tab pos="2614295" algn="l"/>
                <a:tab pos="3467735" algn="l"/>
                <a:tab pos="3601720" algn="l"/>
              </a:tabLst>
            </a:pP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O	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PUEDAN	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PONER		O </a:t>
            </a:r>
            <a:r>
              <a:rPr sz="2400" spc="5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CUMP</a:t>
            </a:r>
            <a:r>
              <a:rPr sz="2400" spc="-15" dirty="0">
                <a:solidFill>
                  <a:srgbClr val="1E1C11"/>
                </a:solidFill>
                <a:latin typeface="Arial MT"/>
                <a:cs typeface="Arial MT"/>
              </a:rPr>
              <a:t>L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I</a:t>
            </a:r>
            <a:r>
              <a:rPr sz="2400" spc="5" dirty="0">
                <a:solidFill>
                  <a:srgbClr val="1E1C11"/>
                </a:solidFill>
                <a:latin typeface="Arial MT"/>
                <a:cs typeface="Arial MT"/>
              </a:rPr>
              <a:t>M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I</a:t>
            </a:r>
            <a:r>
              <a:rPr sz="2400" spc="-15" dirty="0">
                <a:solidFill>
                  <a:srgbClr val="1E1C11"/>
                </a:solidFill>
                <a:latin typeface="Arial MT"/>
                <a:cs typeface="Arial MT"/>
              </a:rPr>
              <a:t>E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N</a:t>
            </a:r>
            <a:r>
              <a:rPr sz="2400" spc="-60" dirty="0">
                <a:solidFill>
                  <a:srgbClr val="1E1C11"/>
                </a:solidFill>
                <a:latin typeface="Arial MT"/>
                <a:cs typeface="Arial MT"/>
              </a:rPr>
              <a:t>T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O	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DEL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	CON</a:t>
            </a:r>
            <a:r>
              <a:rPr sz="2400" spc="-10" dirty="0">
                <a:solidFill>
                  <a:srgbClr val="1E1C11"/>
                </a:solidFill>
                <a:latin typeface="Arial MT"/>
                <a:cs typeface="Arial MT"/>
              </a:rPr>
              <a:t>T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R</a:t>
            </a:r>
            <a:r>
              <a:rPr sz="2400" spc="-180" dirty="0">
                <a:solidFill>
                  <a:srgbClr val="1E1C11"/>
                </a:solidFill>
                <a:latin typeface="Arial MT"/>
                <a:cs typeface="Arial MT"/>
              </a:rPr>
              <a:t>A</a:t>
            </a:r>
            <a:r>
              <a:rPr sz="2400" spc="-55" dirty="0">
                <a:solidFill>
                  <a:srgbClr val="1E1C11"/>
                </a:solidFill>
                <a:latin typeface="Arial MT"/>
                <a:cs typeface="Arial MT"/>
              </a:rPr>
              <a:t>T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O,</a:t>
            </a:r>
            <a:endParaRPr sz="2400"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607553" y="4675758"/>
            <a:ext cx="26619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518159" algn="l"/>
                <a:tab pos="2112645" algn="l"/>
              </a:tabLst>
            </a:pP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O	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CU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A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N</a:t>
            </a:r>
            <a:r>
              <a:rPr sz="2400" spc="-15" dirty="0">
                <a:solidFill>
                  <a:srgbClr val="1E1C11"/>
                </a:solidFill>
                <a:latin typeface="Arial MT"/>
                <a:cs typeface="Arial MT"/>
              </a:rPr>
              <a:t>D</a:t>
            </a:r>
            <a:r>
              <a:rPr sz="2400" dirty="0">
                <a:solidFill>
                  <a:srgbClr val="1E1C11"/>
                </a:solidFill>
                <a:latin typeface="Arial MT"/>
                <a:cs typeface="Arial MT"/>
              </a:rPr>
              <a:t>O	</a:t>
            </a:r>
            <a:r>
              <a:rPr sz="2400" spc="-185" dirty="0">
                <a:solidFill>
                  <a:srgbClr val="1E1C11"/>
                </a:solidFill>
                <a:latin typeface="Arial MT"/>
                <a:cs typeface="Arial MT"/>
              </a:rPr>
              <a:t>T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AL</a:t>
            </a:r>
            <a:endParaRPr sz="2400">
              <a:latin typeface="Arial MT"/>
              <a:cs typeface="Arial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117242" y="5041519"/>
            <a:ext cx="49606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INCUMPLIMIENTO</a:t>
            </a:r>
            <a:r>
              <a:rPr sz="2400" spc="-3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SE</a:t>
            </a:r>
            <a:r>
              <a:rPr sz="2400" spc="-40" dirty="0">
                <a:solidFill>
                  <a:srgbClr val="1E1C11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1E1C11"/>
                </a:solidFill>
                <a:latin typeface="Arial MT"/>
                <a:cs typeface="Arial MT"/>
              </a:rPr>
              <a:t>PRESENTE.</a:t>
            </a:r>
            <a:endParaRPr sz="24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DFBE0BDA2283544F9B056586E3068FE6" ma:contentTypeVersion="2" ma:contentTypeDescription="Crear nuevo documento." ma:contentTypeScope="" ma:versionID="e2b5e4fed55db381ef03c13722ce0f36">
  <xsd:schema xmlns:xsd="http://www.w3.org/2001/XMLSchema" xmlns:xs="http://www.w3.org/2001/XMLSchema" xmlns:p="http://schemas.microsoft.com/office/2006/metadata/properties" xmlns:ns2="fa4966e2-ab1e-41a5-bcc1-6d2efb26a169" targetNamespace="http://schemas.microsoft.com/office/2006/metadata/properties" ma:root="true" ma:fieldsID="f0b9220d3a4e8122ed90383c1bf46bd0" ns2:_="">
    <xsd:import namespace="fa4966e2-ab1e-41a5-bcc1-6d2efb26a169"/>
    <xsd:element name="properties">
      <xsd:complexType>
        <xsd:sequence>
          <xsd:element name="documentManagement">
            <xsd:complexType>
              <xsd:all>
                <xsd:element ref="ns2:Formato" minOccurs="0"/>
                <xsd:element ref="ns2:categori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4966e2-ab1e-41a5-bcc1-6d2efb26a169" elementFormDefault="qualified">
    <xsd:import namespace="http://schemas.microsoft.com/office/2006/documentManagement/types"/>
    <xsd:import namespace="http://schemas.microsoft.com/office/infopath/2007/PartnerControls"/>
    <xsd:element name="Formato" ma:index="8" nillable="true" ma:displayName="Formato" ma:default="/Style%20Library/Images/pdf.svg" ma:format="Dropdown" ma:internalName="Formato">
      <xsd:simpleType>
        <xsd:restriction base="dms:Choice">
          <xsd:enumeration value="/Style%20Library/Images/pdf.svg"/>
          <xsd:enumeration value="/Style%20Library/Images/doc.svg"/>
          <xsd:enumeration value="/Style%20Library/Images/xls.svg"/>
          <xsd:enumeration value="/Style%20Library/Images/ppt.svg"/>
          <xsd:enumeration value="/Style%20Library/Images/jpg.svg"/>
        </xsd:restriction>
      </xsd:simpleType>
    </xsd:element>
    <xsd:element name="categoria" ma:index="9" nillable="true" ma:displayName="categoria" ma:default="Capacitación" ma:format="Dropdown" ma:internalName="categoria">
      <xsd:simpleType>
        <xsd:restriction base="dms:Choice">
          <xsd:enumeration value="Introducción"/>
          <xsd:enumeration value="Capacitación"/>
          <xsd:enumeration value="Capítulo I"/>
          <xsd:enumeration value="Capítulo III"/>
          <xsd:enumeration value="Capítulo III"/>
          <xsd:enumeration value="Capítulo IV"/>
          <xsd:enumeration value="Capítulo V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ategoria xmlns="fa4966e2-ab1e-41a5-bcc1-6d2efb26a169">Capacitación</categoria>
    <Formato xmlns="fa4966e2-ab1e-41a5-bcc1-6d2efb26a169">/Style%20Library/Images/pdf.svg</Formato>
  </documentManagement>
</p:properties>
</file>

<file path=customXml/itemProps1.xml><?xml version="1.0" encoding="utf-8"?>
<ds:datastoreItem xmlns:ds="http://schemas.openxmlformats.org/officeDocument/2006/customXml" ds:itemID="{C65A2A4A-8670-4900-98A8-60820E965C9B}"/>
</file>

<file path=customXml/itemProps2.xml><?xml version="1.0" encoding="utf-8"?>
<ds:datastoreItem xmlns:ds="http://schemas.openxmlformats.org/officeDocument/2006/customXml" ds:itemID="{95E6ECD7-95AE-43E4-A155-E3E45F414117}"/>
</file>

<file path=customXml/itemProps3.xml><?xml version="1.0" encoding="utf-8"?>
<ds:datastoreItem xmlns:ds="http://schemas.openxmlformats.org/officeDocument/2006/customXml" ds:itemID="{61D7DE67-5C04-4715-B420-C4C8739BF810}"/>
</file>

<file path=docProps/app.xml><?xml version="1.0" encoding="utf-8"?>
<Properties xmlns="http://schemas.openxmlformats.org/officeDocument/2006/extended-properties" xmlns:vt="http://schemas.openxmlformats.org/officeDocument/2006/docPropsVTypes">
  <TotalTime>222</TotalTime>
  <Words>8064</Words>
  <Application>Microsoft Office PowerPoint</Application>
  <PresentationFormat>Panorámica</PresentationFormat>
  <Paragraphs>551</Paragraphs>
  <Slides>85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85</vt:i4>
      </vt:variant>
    </vt:vector>
  </HeadingPairs>
  <TitlesOfParts>
    <vt:vector size="96" baseType="lpstr">
      <vt:lpstr>Arial</vt:lpstr>
      <vt:lpstr>Arial</vt:lpstr>
      <vt:lpstr>Arial MT</vt:lpstr>
      <vt:lpstr>Calibri</vt:lpstr>
      <vt:lpstr>Calibri Light</vt:lpstr>
      <vt:lpstr>Open Sans</vt:lpstr>
      <vt:lpstr>Segoe UI Symbol</vt:lpstr>
      <vt:lpstr>Times New Roman</vt:lpstr>
      <vt:lpstr>Wingdings</vt:lpstr>
      <vt:lpstr>Work Sans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OBLIGACIONES/FUNCIONES</vt:lpstr>
      <vt:lpstr>OBLIGACIONES/FUNCIONES</vt:lpstr>
      <vt:lpstr>CALIDADES DEL INTERVENTOR O  SUPERVISOR.</vt:lpstr>
      <vt:lpstr>LOS SUPERVISORES O  INTERVENTORES TIENE LAS  SIGUIENTES PROHIBICIONES</vt:lpstr>
      <vt:lpstr>Presentación de PowerPoint</vt:lpstr>
      <vt:lpstr>Presentación de PowerPoint</vt:lpstr>
      <vt:lpstr>CONCEPTOS Y OBLIGACIONES DE  INFORMACIÓN</vt:lpstr>
      <vt:lpstr>CONCEPTOS Y OBLIGACIONES DE  INFORMACIÓN</vt:lpstr>
      <vt:lpstr>CONCEPTOS Y OBLIGACIONES DE  INFORMACIÓN</vt:lpstr>
      <vt:lpstr>CONCEPTOS Y OBLIGACIONES DE  INFORMACIÓN</vt:lpstr>
      <vt:lpstr>CONCEPTOS Y OBLIGACIONES DE  INFORMACIÓN</vt:lpstr>
      <vt:lpstr>CONCEPTOS Y OBLIGACIONES DE  INFORMACIÓN</vt:lpstr>
      <vt:lpstr>CONCEPTOS Y OBLIGACIONES DE  INFORMACIÓN</vt:lpstr>
      <vt:lpstr>DEBER DE GESTIÓN  DOCUMENTAL</vt:lpstr>
      <vt:lpstr>SUSPENSIÓN DEL CONTRATO</vt:lpstr>
      <vt:lpstr>SUSPENSIÓN DEL CONTRATO</vt:lpstr>
      <vt:lpstr>SUSPENSIÓN DEL CONTRATO</vt:lpstr>
      <vt:lpstr>SUSPENSIÓN DEL  CONTRATO</vt:lpstr>
      <vt:lpstr>MODIFICACIONES  DE MUTUO  ACUERDO.</vt:lpstr>
      <vt:lpstr>Presentación de PowerPoint</vt:lpstr>
      <vt:lpstr>CESIÓN DEL CONTRATO. La cesión</vt:lpstr>
      <vt:lpstr>Presentación de PowerPoint</vt:lpstr>
      <vt:lpstr>CESIÓN DEL CONTRATO. La cesión procede en</vt:lpstr>
      <vt:lpstr>Presentación de PowerPoint</vt:lpstr>
      <vt:lpstr>PROCEDIMIENTO CESIÓN DEL CONTRATO</vt:lpstr>
      <vt:lpstr>CESIÓN DE DERECHOS ECONOMICOS: Los</vt:lpstr>
      <vt:lpstr>PROCEDIMIENTO CESIÓN  DERECHOS ECONÓMICOS</vt:lpstr>
      <vt:lpstr>SILENCIO ADMINISTRATIVO  POSITIVO</vt:lpstr>
      <vt:lpstr>SILENCIO ADMINISTRATIVO  POSITIVO</vt:lpstr>
      <vt:lpstr>Presentación de PowerPoint</vt:lpstr>
      <vt:lpstr>DEBIDO PROCESO:</vt:lpstr>
      <vt:lpstr>Presentación de PowerPoint</vt:lpstr>
      <vt:lpstr>Presentación de PowerPoint</vt:lpstr>
      <vt:lpstr>PROCEDIMIENTO – ART. 86 EA</vt:lpstr>
      <vt:lpstr>MULTAS</vt:lpstr>
      <vt:lpstr>MULTAS</vt:lpstr>
      <vt:lpstr>Presentación de PowerPoint</vt:lpstr>
      <vt:lpstr>Presentación de PowerPoint</vt:lpstr>
      <vt:lpstr>CLÁUSULA PENAL</vt:lpstr>
      <vt:lpstr>Presentación de PowerPoint</vt:lpstr>
      <vt:lpstr>Presentación de PowerPoint</vt:lpstr>
      <vt:lpstr>Presentación de PowerPoint</vt:lpstr>
      <vt:lpstr>¿QUÉ CONTRATOS SE  LIQUIDAN?</vt:lpstr>
      <vt:lpstr>Presentación de PowerPoint</vt:lpstr>
      <vt:lpstr>Presentación de PowerPoint</vt:lpstr>
      <vt:lpstr>TIPOS DE LIQUIDACIÓN</vt:lpstr>
      <vt:lpstr>Presentación de PowerPoint</vt:lpstr>
      <vt:lpstr>Presentación de PowerPoint</vt:lpstr>
      <vt:lpstr>LIQUIDACIÓN JUDICIAL: Liquidación realizada por el Juez del contrato.</vt:lpstr>
      <vt:lpstr>Presentación de PowerPoint</vt:lpstr>
      <vt:lpstr>Presentación de PowerPoint</vt:lpstr>
      <vt:lpstr>PROCEDIMIENTO  LIQUIDACIÓN DEL CONTRATO</vt:lpstr>
      <vt:lpstr>PROCEDIMIENTO  LIQUIDACIÓN DEL CONTRATO</vt:lpstr>
      <vt:lpstr>PROCEDIMIENTO  LIQUIDACIÓN DEL CONTRATO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RESPONSABILIDAD</vt:lpstr>
      <vt:lpstr>RESPONSABILIDAD</vt:lpstr>
      <vt:lpstr>LEY 80 DE 1993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Luis Eduardo Gonzalkez DIAZ</dc:creator>
  <cp:lastModifiedBy>Gloria Amparo Montealegre Ibañez</cp:lastModifiedBy>
  <cp:revision>46</cp:revision>
  <dcterms:created xsi:type="dcterms:W3CDTF">2022-01-26T16:29:07Z</dcterms:created>
  <dcterms:modified xsi:type="dcterms:W3CDTF">2022-09-20T01:26:27Z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0x010100DFBE0BDA2283544F9B056586E3068FE6</vt:lpwstr>
  </property>
</Properties>
</file>